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9"/>
  </p:notesMasterIdLst>
  <p:sldIdLst>
    <p:sldId id="477" r:id="rId2"/>
    <p:sldId id="438" r:id="rId3"/>
    <p:sldId id="439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41" r:id="rId12"/>
    <p:sldId id="389" r:id="rId13"/>
    <p:sldId id="391" r:id="rId14"/>
    <p:sldId id="393" r:id="rId15"/>
    <p:sldId id="399" r:id="rId16"/>
    <p:sldId id="401" r:id="rId17"/>
    <p:sldId id="403" r:id="rId18"/>
    <p:sldId id="404" r:id="rId19"/>
    <p:sldId id="405" r:id="rId20"/>
    <p:sldId id="416" r:id="rId21"/>
    <p:sldId id="418" r:id="rId22"/>
    <p:sldId id="420" r:id="rId23"/>
    <p:sldId id="422" r:id="rId24"/>
    <p:sldId id="424" r:id="rId25"/>
    <p:sldId id="426" r:id="rId26"/>
    <p:sldId id="413" r:id="rId27"/>
    <p:sldId id="427" r:id="rId28"/>
    <p:sldId id="428" r:id="rId29"/>
    <p:sldId id="429" r:id="rId30"/>
    <p:sldId id="430" r:id="rId31"/>
    <p:sldId id="431" r:id="rId32"/>
    <p:sldId id="434" r:id="rId33"/>
    <p:sldId id="468" r:id="rId34"/>
    <p:sldId id="308" r:id="rId35"/>
    <p:sldId id="309" r:id="rId36"/>
    <p:sldId id="310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32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467" r:id="rId56"/>
    <p:sldId id="334" r:id="rId57"/>
    <p:sldId id="339" r:id="rId58"/>
    <p:sldId id="340" r:id="rId59"/>
    <p:sldId id="346" r:id="rId60"/>
    <p:sldId id="347" r:id="rId61"/>
    <p:sldId id="350" r:id="rId62"/>
    <p:sldId id="352" r:id="rId63"/>
    <p:sldId id="353" r:id="rId64"/>
    <p:sldId id="354" r:id="rId65"/>
    <p:sldId id="360" r:id="rId66"/>
    <p:sldId id="361" r:id="rId67"/>
    <p:sldId id="362" r:id="rId68"/>
    <p:sldId id="363" r:id="rId69"/>
    <p:sldId id="364" r:id="rId70"/>
    <p:sldId id="442" r:id="rId71"/>
    <p:sldId id="443" r:id="rId72"/>
    <p:sldId id="444" r:id="rId73"/>
    <p:sldId id="445" r:id="rId74"/>
    <p:sldId id="446" r:id="rId75"/>
    <p:sldId id="447" r:id="rId76"/>
    <p:sldId id="457" r:id="rId77"/>
    <p:sldId id="448" r:id="rId78"/>
    <p:sldId id="449" r:id="rId79"/>
    <p:sldId id="450" r:id="rId80"/>
    <p:sldId id="451" r:id="rId81"/>
    <p:sldId id="453" r:id="rId82"/>
    <p:sldId id="454" r:id="rId83"/>
    <p:sldId id="455" r:id="rId84"/>
    <p:sldId id="456" r:id="rId85"/>
    <p:sldId id="469" r:id="rId86"/>
    <p:sldId id="267" r:id="rId87"/>
    <p:sldId id="435" r:id="rId88"/>
    <p:sldId id="268" r:id="rId89"/>
    <p:sldId id="269" r:id="rId90"/>
    <p:sldId id="300" r:id="rId91"/>
    <p:sldId id="475" r:id="rId92"/>
    <p:sldId id="302" r:id="rId93"/>
    <p:sldId id="305" r:id="rId94"/>
    <p:sldId id="276" r:id="rId95"/>
    <p:sldId id="479" r:id="rId96"/>
    <p:sldId id="478" r:id="rId97"/>
    <p:sldId id="474" r:id="rId9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112" charset="2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112" charset="2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112" charset="2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112" charset="2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112" charset="2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Zapf Dingbats" pitchFamily="112" charset="2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Zapf Dingbats" pitchFamily="112" charset="2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Zapf Dingbats" pitchFamily="112" charset="2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Zapf Dingbats" pitchFamily="112" charset="2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921"/>
    <a:srgbClr val="626464"/>
    <a:srgbClr val="0A3069"/>
    <a:srgbClr val="0093D3"/>
  </p:clrMru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00" autoAdjust="0"/>
  </p:normalViewPr>
  <p:slideViewPr>
    <p:cSldViewPr>
      <p:cViewPr>
        <p:scale>
          <a:sx n="66" d="100"/>
          <a:sy n="66" d="100"/>
        </p:scale>
        <p:origin x="-636" y="282"/>
      </p:cViewPr>
      <p:guideLst>
        <p:guide orient="horz" pos="1026"/>
        <p:guide pos="336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17" Type="http://schemas.microsoft.com/office/2006/relationships/legacyDiagramText" Target="legacyDiagramText17.bin"/><Relationship Id="rId2" Type="http://schemas.microsoft.com/office/2006/relationships/legacyDiagramText" Target="legacyDiagramText2.bin"/><Relationship Id="rId16" Type="http://schemas.microsoft.com/office/2006/relationships/legacyDiagramText" Target="legacyDiagramText16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5" Type="http://schemas.microsoft.com/office/2006/relationships/legacyDiagramText" Target="legacyDiagramText1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4D767D-C26E-4293-91E9-C546EBAAA5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A235A-4B25-4566-A7E2-73FEFF09DDA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CAPA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46262-CF1D-4F61-BF8A-ECA6F466E1F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7FC4D0BE-7DDC-423A-BF02-2A221884C833}" type="slidenum">
              <a:rPr lang="en-US" sz="1200">
                <a:latin typeface="Arial" charset="0"/>
              </a:rPr>
              <a:pPr algn="r" defTabSz="923925"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eaLnBrk="1" hangingPunct="1"/>
            <a:r>
              <a:rPr lang="en-US" smtClean="0"/>
              <a:t>CAPA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F452D-D302-4EC3-820F-403A8595BAD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314B297A-6962-4BEE-B149-339550F258B2}" type="slidenum">
              <a:rPr lang="en-US" sz="1200">
                <a:latin typeface="Arial" charset="0"/>
              </a:rPr>
              <a:pPr algn="r" defTabSz="923925"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DDE7E-6638-41A0-A574-4D6F9E8F2AAF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06C075F3-85E3-4B91-9D69-FB32EC163B81}" type="slidenum">
              <a:rPr lang="en-US" sz="1200">
                <a:latin typeface="Arial" charset="0"/>
              </a:rPr>
              <a:pPr algn="r" defTabSz="923925"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eaLnBrk="1" hangingPunct="1"/>
            <a:r>
              <a:rPr lang="en-US" smtClean="0"/>
              <a:t>CAPA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9DB33-8DD8-40CF-90E7-B1F1D9D8E550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EAE58FD6-84B9-422A-B504-BC8FD1F51E03}" type="slidenum">
              <a:rPr lang="en-US" sz="1200">
                <a:latin typeface="Arial" charset="0"/>
              </a:rPr>
              <a:pPr algn="r" defTabSz="923925"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2B379-14DB-4437-8086-DC90AF2BB70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7763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F7ED5060-E0EC-4953-B1DB-CAEC737501D1}" type="slidenum">
              <a:rPr lang="en-US" sz="1200">
                <a:latin typeface="Arial" charset="0"/>
              </a:rPr>
              <a:pPr algn="r" defTabSz="923925"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29DC7-6C9E-43A2-94F6-A47EBF42900A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FD42588B-F029-4F25-A1C6-870BD9510720}" type="slidenum">
              <a:rPr lang="en-US" sz="1200">
                <a:latin typeface="Arial" charset="0"/>
              </a:rPr>
              <a:pPr algn="r" defTabSz="923925"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BD262-4416-485F-9B4F-FAC8526555A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B34E7B-0353-43F8-8EC1-A36C882FC341}" type="slidenum">
              <a:rPr lang="en-US" sz="1200">
                <a:latin typeface="Arial" charset="0"/>
              </a:rPr>
              <a:pPr algn="r"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858F9-E88B-47EF-9E4B-5EB38E9ABA0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8CDA9078-E4CA-4387-8EC5-A08D8FEB6654}" type="slidenum">
              <a:rPr lang="en-US" sz="1200">
                <a:latin typeface="Arial" charset="0"/>
              </a:rPr>
              <a:pPr algn="r" defTabSz="923925"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4CB94-14D6-44CF-A688-B0DD1D4971C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8486A25E-E9EB-4821-A153-80CADD0BEEBD}" type="slidenum">
              <a:rPr lang="en-US" sz="1200">
                <a:latin typeface="Arial" charset="0"/>
              </a:rPr>
              <a:pPr algn="r" defTabSz="923925"/>
              <a:t>49</a:t>
            </a:fld>
            <a:endParaRPr lang="en-US" sz="1200">
              <a:latin typeface="Arial" charset="0"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eaLnBrk="1" hangingPunct="1"/>
            <a:r>
              <a:rPr lang="en-US" smtClean="0"/>
              <a:t>CAPA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96EC8-62AB-49A0-BEE7-179DD76530B5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28A18150-3422-4022-BF7D-EDE9B3BDE437}" type="slidenum">
              <a:rPr lang="en-US" sz="1200">
                <a:latin typeface="Arial" charset="0"/>
              </a:rPr>
              <a:pPr algn="r" defTabSz="923925"/>
              <a:t>50</a:t>
            </a:fld>
            <a:endParaRPr lang="en-US" sz="1200">
              <a:latin typeface="Arial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EACD66-ABE2-4DB4-ABA1-B512E84FD63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CAPA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DA603-E50B-4A82-9633-EC8D882F1374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BDFB1196-C1C0-4F7A-AC49-8E15605DD71A}" type="slidenum">
              <a:rPr lang="en-US" sz="1200">
                <a:latin typeface="Arial" charset="0"/>
              </a:rPr>
              <a:pPr algn="r" defTabSz="923925"/>
              <a:t>51</a:t>
            </a:fld>
            <a:endParaRPr lang="en-US" sz="1200">
              <a:latin typeface="Arial" charset="0"/>
            </a:endParaRP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eaLnBrk="1" hangingPunct="1"/>
            <a:r>
              <a:rPr lang="en-US" smtClean="0"/>
              <a:t>CAPA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DA5AE-9F3C-4CD6-ABD9-54330772B49E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6FE9536A-FF11-4437-8BA4-6265C705E393}" type="slidenum">
              <a:rPr lang="en-US" sz="1200">
                <a:latin typeface="Arial" charset="0"/>
              </a:rPr>
              <a:pPr algn="r" defTabSz="923925"/>
              <a:t>52</a:t>
            </a:fld>
            <a:endParaRPr lang="en-US" sz="1200">
              <a:latin typeface="Arial" charset="0"/>
            </a:endParaRPr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2B808-DE08-4C49-B012-A6D6839C2C3B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52DDB390-EA65-4817-84D4-774ABC233AD6}" type="slidenum">
              <a:rPr lang="en-US" sz="1200">
                <a:latin typeface="Arial" charset="0"/>
              </a:rPr>
              <a:pPr algn="r" defTabSz="923925"/>
              <a:t>53</a:t>
            </a:fld>
            <a:endParaRPr lang="en-US" sz="1200">
              <a:latin typeface="Arial" charset="0"/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eaLnBrk="1" hangingPunct="1"/>
            <a:r>
              <a:rPr lang="en-US" smtClean="0"/>
              <a:t>CAPA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45F3F-96B5-46B5-81FD-FCD09D8E81B3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D3A52FF0-ABDE-47F5-8653-F4E8F14CEB80}" type="slidenum">
              <a:rPr lang="en-US" sz="1200">
                <a:latin typeface="Arial" charset="0"/>
              </a:rPr>
              <a:pPr algn="r" defTabSz="923925"/>
              <a:t>54</a:t>
            </a:fld>
            <a:endParaRPr lang="en-US" sz="1200">
              <a:latin typeface="Arial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519C8-9EFA-4121-8015-C24C0C99EAD4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1C0EC-0D4A-49AF-B8DC-AAF0194B4AE1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BFF8D-DD5C-4189-9763-ED4A3E46809C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F5C2B-1D88-455E-BD87-B929099081D1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4538" cy="34163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3698A-8C9D-48DE-A2D1-98A449E39E42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290D1-DA23-4387-9FDA-036480AD100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2F88B-683A-44E1-9DAB-189AB0540EE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639B5-CDBB-4934-A109-B6480F46CCD9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CC5D7-8B01-4FE6-8160-7F2D940BDC90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F4C8B-2B1E-445F-B892-5EDFB886EB60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8E8E8-554B-4BCF-95E6-B0AA521FC78D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7D2B1-74FE-47BE-9439-41480957E6AA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2753B-2D83-499B-AA35-3E50E23D7979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12AEB-9B0F-4320-9C46-8BA8D7823FAE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DEC4B-A2D9-4C09-91EC-FEDE3FFF14B7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85076-C8F3-4AF6-A1EF-0ED52B5B3AA7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pt-BR" smtClean="0"/>
              <a:t>Observação: média 2009=17,5 minutos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E03C9-2CC6-4CD3-9296-4239B04F39B5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64B94-608F-4B85-8794-EC87A3C64A1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0253C-AD4C-4D5F-9A3E-BFF005A4769F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31238-2EB2-470F-85D0-BF61559ADBDE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D8D95-037F-489A-986A-0EDFE2DB0C49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697EC-77E7-49F2-8401-F3482532AA78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34C5C-11FE-47D5-B8E8-DD5126E6E710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58B60-AC7A-4214-96B6-B8B7A6AA94B9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511A9-D871-4C84-B9A4-BF5E47AE58D5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3A980-C2BE-4EDF-87F6-6359BCE85322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D45B0-1570-4078-822A-D9ABF34EFC6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94C24-7D06-4EF3-B24B-514EF865A79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9571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C0E46904-8714-4C29-A5DC-DE651D01230B}" type="slidenum">
              <a:rPr lang="en-US" sz="1200">
                <a:latin typeface="Arial" charset="0"/>
              </a:rPr>
              <a:pPr algn="r" defTabSz="923925"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eaLnBrk="1" hangingPunct="1"/>
            <a:r>
              <a:rPr lang="en-US" smtClean="0"/>
              <a:t>CAPA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D972D-BE4C-4514-9253-0D4B6FC6917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509EBEA1-8EA5-4089-9C52-11D2D52921F3}" type="slidenum">
              <a:rPr lang="en-US" sz="1200">
                <a:latin typeface="Arial" charset="0"/>
              </a:rPr>
              <a:pPr algn="r" defTabSz="923925"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BB80A-0367-4ED3-9C70-A9B090CDF2E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1D2D9D1C-3403-43F0-AA8D-9DD52774DEAC}" type="slidenum">
              <a:rPr lang="en-US" sz="1200">
                <a:latin typeface="Arial" charset="0"/>
              </a:rPr>
              <a:pPr algn="r" defTabSz="923925"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BD733-D340-4A0C-9292-99DF2E55DCC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A3F49901-30C8-4F64-97E0-335FDEFE1CBB}" type="slidenum">
              <a:rPr lang="en-US" sz="1200">
                <a:latin typeface="Arial" charset="0"/>
              </a:rPr>
              <a:pPr algn="r" defTabSz="923925"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8" tIns="46159" rIns="92318" bIns="46159"/>
          <a:lstStyle/>
          <a:p>
            <a:pPr algn="ctr" eaLnBrk="1" hangingPunct="1"/>
            <a:r>
              <a:rPr lang="en-US" smtClean="0"/>
              <a:t>PÁGINAS INTERNAS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13E7-7E59-4F43-A161-9674C1F9A6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FD0F-12A5-44AF-A5A1-50E51377DC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9D835-A250-40E8-AAD7-D847D6A978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680B-AFCF-49A6-BA79-7BEAC3CE21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FAB0-41BF-4AF6-93F2-A57330D645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66BC-74F8-4D5F-B1C3-A1C0CA70D4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6AC01-73CC-4042-8623-3636A77F64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8466-685E-421C-A968-A2C8881F17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C0758-7E64-44B9-9988-E40C8A4670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3E45-281D-445B-9AA8-667A172841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A6FFA-5864-4103-AD6C-89062A8C0B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F5431-82A6-41FE-ACC4-B045C7B3CC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Características do HSL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6D3C833-2174-44C1-88A4-7E6C4AD09C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Documento_do_Microsoft_Office_Word_97_-_20031.doc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Modelo_clinicos_2010.pdf" TargetMode="External"/><Relationship Id="rId2" Type="http://schemas.openxmlformats.org/officeDocument/2006/relationships/hyperlink" Target="carta%20cl&#237;nicos.pdf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Modelo_cirugico_2010.pdf" TargetMode="External"/><Relationship Id="rId2" Type="http://schemas.openxmlformats.org/officeDocument/2006/relationships/hyperlink" Target="Carta%20cirurgi&#245;es.pdf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.org.br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697163" y="373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Arial" charset="0"/>
            </a:endParaRPr>
          </a:p>
        </p:txBody>
      </p:sp>
      <p:sp>
        <p:nvSpPr>
          <p:cNvPr id="11267" name="Text Box 20"/>
          <p:cNvSpPr txBox="1">
            <a:spLocks noChangeArrowheads="1"/>
          </p:cNvSpPr>
          <p:nvPr/>
        </p:nvSpPr>
        <p:spPr bwMode="auto">
          <a:xfrm>
            <a:off x="3635375" y="6092825"/>
            <a:ext cx="5203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DIRETORIA TÉCNICA HOSPITALAR</a:t>
            </a:r>
          </a:p>
          <a:p>
            <a:pPr algn="r"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8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539750" y="1700213"/>
            <a:ext cx="7989888" cy="2882900"/>
          </a:xfrm>
          <a:noFill/>
        </p:spPr>
        <p:txBody>
          <a:bodyPr/>
          <a:lstStyle/>
          <a:p>
            <a:pPr algn="l" eaLnBrk="1" hangingPunct="1"/>
            <a:r>
              <a:rPr lang="pt-BR" sz="3200" b="1" smtClean="0">
                <a:solidFill>
                  <a:schemeClr val="accent2"/>
                </a:solidFill>
              </a:rPr>
              <a:t>EXPERIÊNCIAS COM AS FERRAMENTAS DE GESTÃO DA CLÍNICA</a:t>
            </a:r>
          </a:p>
        </p:txBody>
      </p:sp>
      <p:pic>
        <p:nvPicPr>
          <p:cNvPr id="11269" name="Picture 27" descr="TEMPLATE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4"/>
          <p:cNvSpPr txBox="1">
            <a:spLocks noChangeArrowheads="1"/>
          </p:cNvSpPr>
          <p:nvPr/>
        </p:nvSpPr>
        <p:spPr bwMode="auto">
          <a:xfrm>
            <a:off x="611188" y="1268413"/>
            <a:ext cx="798988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32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EXPERIÊNCIAS COM AS FERRAMENTAS DE GESTÃO DA CLÍNICA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1863" cy="692150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solidFill>
                  <a:schemeClr val="bg1"/>
                </a:solidFill>
              </a:rPr>
              <a:t>AS TECNOLOGIAS DE AUDITORIA CLÍNICA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A GESTÃO DO USO</a:t>
            </a:r>
          </a:p>
          <a:p>
            <a:pPr eaLnBrk="1" hangingPunct="1">
              <a:defRPr/>
            </a:pP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A PERFILIZAÇÃO CLÍNICA</a:t>
            </a:r>
          </a:p>
          <a:p>
            <a:pPr eaLnBrk="1" hangingPunct="1">
              <a:defRPr/>
            </a:pP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A APRESENTAÇÃO DE CASOS</a:t>
            </a:r>
          </a:p>
          <a:p>
            <a:pPr eaLnBrk="1" hangingPunct="1">
              <a:defRPr/>
            </a:pP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A REVISÃO DE EVENTOS SENTINELA</a:t>
            </a:r>
          </a:p>
          <a:p>
            <a:pPr eaLnBrk="1" hangingPunct="1">
              <a:defRPr/>
            </a:pP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OS SURVEYS</a:t>
            </a:r>
          </a:p>
          <a:p>
            <a:pPr eaLnBrk="1" hangingPunct="1">
              <a:defRPr/>
            </a:pPr>
            <a:endParaRPr lang="pt-B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t-B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FONTE: ROBINSON E STEINER (1998)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697163" y="373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Arial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635375" y="6092825"/>
            <a:ext cx="5203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DIRETORIA TÉCNICA HOSPITALAR</a:t>
            </a:r>
          </a:p>
          <a:p>
            <a:pPr algn="r"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700213"/>
            <a:ext cx="7989888" cy="2882900"/>
          </a:xfrm>
          <a:noFill/>
        </p:spPr>
        <p:txBody>
          <a:bodyPr/>
          <a:lstStyle/>
          <a:p>
            <a:pPr algn="l" eaLnBrk="1" hangingPunct="1"/>
            <a:r>
              <a:rPr lang="pt-BR" sz="3200" b="1" smtClean="0">
                <a:solidFill>
                  <a:schemeClr val="accent2"/>
                </a:solidFill>
              </a:rPr>
              <a:t>EXPERIÊNCIAS COM AS FERRAMENTAS DE GESTÃO DA CLÍNICA NO HOSPITAL SÍRIO-LIBANÊS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3938" y="908050"/>
            <a:ext cx="5343525" cy="547211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pt-BR" sz="1600" b="1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1600" b="1" smtClean="0">
                <a:solidFill>
                  <a:srgbClr val="003366"/>
                </a:solidFill>
              </a:rPr>
              <a:t>Conceito:</a:t>
            </a:r>
            <a:r>
              <a:rPr lang="pt-BR" sz="1600" smtClean="0">
                <a:solidFill>
                  <a:srgbClr val="003366"/>
                </a:solidFill>
              </a:rPr>
              <a:t> </a:t>
            </a:r>
          </a:p>
          <a:p>
            <a:pPr algn="dist" eaLnBrk="1" hangingPunct="1">
              <a:lnSpc>
                <a:spcPct val="105000"/>
              </a:lnSpc>
              <a:buFontTx/>
              <a:buNone/>
            </a:pPr>
            <a:r>
              <a:rPr lang="pt-BR" sz="1200" smtClean="0">
                <a:solidFill>
                  <a:srgbClr val="003366"/>
                </a:solidFill>
              </a:rPr>
              <a:t>	</a:t>
            </a:r>
            <a:r>
              <a:rPr lang="pt-BR" sz="1400" smtClean="0">
                <a:solidFill>
                  <a:srgbClr val="003366"/>
                </a:solidFill>
              </a:rPr>
              <a:t>Conjunto de princípios, métodos e recursos utilizados para promover o contínuo aprimoramento da Qualidade na prestação de serviços de saúde realizado pela Instituição, cuja finalidade é gerenciar o processo de melhoria contínua, pelo estabelecimento de prioridades, orientação de planos e ações, alocação de recursos e monitoramento de indicadores para o cumprimento da missão, visão e </a:t>
            </a:r>
          </a:p>
          <a:p>
            <a:pPr eaLnBrk="1" hangingPunct="1">
              <a:buFontTx/>
              <a:buNone/>
            </a:pPr>
            <a:r>
              <a:rPr lang="pt-BR" sz="1200" smtClean="0">
                <a:solidFill>
                  <a:srgbClr val="003366"/>
                </a:solidFill>
              </a:rPr>
              <a:t>	</a:t>
            </a:r>
            <a:r>
              <a:rPr lang="pt-BR" sz="1400" smtClean="0">
                <a:solidFill>
                  <a:srgbClr val="003366"/>
                </a:solidFill>
              </a:rPr>
              <a:t>valores.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400" smtClean="0">
              <a:solidFill>
                <a:srgbClr val="003366"/>
              </a:solidFill>
            </a:endParaRPr>
          </a:p>
          <a:p>
            <a:pPr algn="dist" eaLnBrk="1" hangingPunct="1">
              <a:lnSpc>
                <a:spcPct val="80000"/>
              </a:lnSpc>
              <a:buFontTx/>
              <a:buNone/>
            </a:pPr>
            <a:endParaRPr lang="pt-BR" sz="120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1600" b="1" smtClean="0">
                <a:solidFill>
                  <a:srgbClr val="003366"/>
                </a:solidFill>
              </a:rPr>
              <a:t>Objetivos:</a:t>
            </a:r>
            <a:r>
              <a:rPr lang="pt-BR" sz="1600" smtClean="0">
                <a:solidFill>
                  <a:srgbClr val="003366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60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105000"/>
              </a:lnSpc>
            </a:pPr>
            <a:r>
              <a:rPr lang="pt-BR" sz="1400" smtClean="0">
                <a:solidFill>
                  <a:srgbClr val="003366"/>
                </a:solidFill>
              </a:rPr>
              <a:t>Monitorar os riscos à segurança dos pacientes, familiares e colaboradores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40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105000"/>
              </a:lnSpc>
            </a:pPr>
            <a:r>
              <a:rPr lang="pt-BR" sz="1400" smtClean="0">
                <a:solidFill>
                  <a:srgbClr val="003366"/>
                </a:solidFill>
              </a:rPr>
              <a:t>Implementar melhorias contínuas com utilização de ferramentas da Qualidade</a:t>
            </a:r>
          </a:p>
          <a:p>
            <a:pPr eaLnBrk="1" hangingPunct="1">
              <a:lnSpc>
                <a:spcPct val="80000"/>
              </a:lnSpc>
            </a:pPr>
            <a:endParaRPr lang="pt-BR" sz="140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105000"/>
              </a:lnSpc>
            </a:pPr>
            <a:r>
              <a:rPr lang="pt-BR" sz="1400" smtClean="0">
                <a:solidFill>
                  <a:srgbClr val="003366"/>
                </a:solidFill>
              </a:rPr>
              <a:t>Disseminar a cultura do aprimoramento/melhoria contínua e aprendizado organizacional. </a:t>
            </a:r>
          </a:p>
          <a:p>
            <a:pPr eaLnBrk="1" hangingPunct="1">
              <a:lnSpc>
                <a:spcPct val="80000"/>
              </a:lnSpc>
            </a:pPr>
            <a:endParaRPr lang="pt-BR" sz="140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40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40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400" smtClean="0">
              <a:solidFill>
                <a:srgbClr val="003366"/>
              </a:solidFill>
            </a:endParaRPr>
          </a:p>
        </p:txBody>
      </p:sp>
      <p:pic>
        <p:nvPicPr>
          <p:cNvPr id="22531" name="Picture 3" descr="Fundo6 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4063"/>
            <a:ext cx="3367088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179388" y="0"/>
            <a:ext cx="5795962" cy="665163"/>
          </a:xfrm>
          <a:prstGeom prst="rect">
            <a:avLst/>
          </a:prstGeom>
          <a:solidFill>
            <a:srgbClr val="003366">
              <a:alpha val="7294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pt-BR" sz="18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pt-BR" sz="1800" b="1">
                <a:solidFill>
                  <a:schemeClr val="bg1"/>
                </a:solidFill>
                <a:latin typeface="Arial" charset="0"/>
              </a:rPr>
              <a:t>Programa de Gestão da Qualidade do HSL </a:t>
            </a:r>
          </a:p>
          <a:p>
            <a:pPr algn="ctr" eaLnBrk="1" hangingPunct="1"/>
            <a:r>
              <a:rPr lang="pt-BR" sz="1800" b="1">
                <a:solidFill>
                  <a:schemeClr val="bg1"/>
                </a:solidFill>
                <a:latin typeface="Arial" charset="0"/>
              </a:rPr>
              <a:t> inicio 2006</a:t>
            </a:r>
            <a:br>
              <a:rPr lang="pt-BR" sz="1800" b="1">
                <a:solidFill>
                  <a:schemeClr val="bg1"/>
                </a:solidFill>
                <a:latin typeface="Arial" charset="0"/>
              </a:rPr>
            </a:br>
            <a:endParaRPr lang="pt-BR" sz="18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pt-BR" sz="1600" b="1" smtClean="0">
              <a:cs typeface="Arial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pt-BR" sz="1600" b="1" smtClean="0">
              <a:cs typeface="Arial" charset="0"/>
            </a:endParaRPr>
          </a:p>
        </p:txBody>
      </p:sp>
      <p:pic>
        <p:nvPicPr>
          <p:cNvPr id="23555" name="Picture 3" descr="Fundo9 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6600"/>
            <a:ext cx="25146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627313" y="1125538"/>
            <a:ext cx="5976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sz="1600">
              <a:latin typeface="Ari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627313" y="1697038"/>
            <a:ext cx="63373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pt-BR" sz="1600" b="1">
                <a:solidFill>
                  <a:srgbClr val="003366"/>
                </a:solidFill>
                <a:latin typeface="Arial" charset="0"/>
              </a:rPr>
              <a:t> Prevenção de infecção de cateteres venosos </a:t>
            </a:r>
          </a:p>
          <a:p>
            <a:pPr eaLnBrk="1" hangingPunct="1">
              <a:buFont typeface="Wingdings" pitchFamily="2" charset="2"/>
              <a:buNone/>
            </a:pPr>
            <a:endParaRPr lang="pt-BR" sz="1600" b="1">
              <a:solidFill>
                <a:srgbClr val="003366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pt-BR" sz="1600" b="1">
                <a:solidFill>
                  <a:srgbClr val="003366"/>
                </a:solidFill>
                <a:latin typeface="Arial" charset="0"/>
              </a:rPr>
              <a:t> Prevenção e extravasamento de drogas vesicantes </a:t>
            </a:r>
          </a:p>
          <a:p>
            <a:pPr eaLnBrk="1" hangingPunct="1">
              <a:buFont typeface="Wingdings" pitchFamily="2" charset="2"/>
              <a:buNone/>
            </a:pPr>
            <a:endParaRPr lang="pt-BR" sz="1600" b="1">
              <a:solidFill>
                <a:srgbClr val="003366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pt-BR" sz="1600" b="1">
                <a:solidFill>
                  <a:srgbClr val="003366"/>
                </a:solidFill>
                <a:latin typeface="Arial" charset="0"/>
              </a:rPr>
              <a:t> Programa de prevenção de obstrução de SNG </a:t>
            </a:r>
          </a:p>
          <a:p>
            <a:pPr eaLnBrk="1" hangingPunct="1">
              <a:buFont typeface="Wingdings" pitchFamily="2" charset="2"/>
              <a:buNone/>
            </a:pPr>
            <a:endParaRPr lang="pt-BR" sz="1600" b="1">
              <a:solidFill>
                <a:srgbClr val="003366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pt-BR" sz="1600" b="1">
                <a:solidFill>
                  <a:srgbClr val="003366"/>
                </a:solidFill>
                <a:latin typeface="Arial" charset="0"/>
              </a:rPr>
              <a:t> Programa de melhores práticas no cuidado com a pele </a:t>
            </a:r>
          </a:p>
          <a:p>
            <a:pPr eaLnBrk="1" hangingPunct="1">
              <a:buFont typeface="Wingdings" pitchFamily="2" charset="2"/>
              <a:buNone/>
            </a:pPr>
            <a:endParaRPr lang="pt-BR" sz="1600" b="1">
              <a:solidFill>
                <a:srgbClr val="003366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pt-BR" sz="1600" b="1">
                <a:solidFill>
                  <a:srgbClr val="003366"/>
                </a:solidFill>
                <a:latin typeface="Arial" charset="0"/>
              </a:rPr>
              <a:t> Prevenção de acidentes perfuro cortantes </a:t>
            </a:r>
          </a:p>
          <a:p>
            <a:pPr eaLnBrk="1" hangingPunct="1">
              <a:buFont typeface="Wingdings" pitchFamily="2" charset="2"/>
              <a:buNone/>
            </a:pPr>
            <a:endParaRPr lang="pt-BR" sz="1600" b="1">
              <a:solidFill>
                <a:srgbClr val="003366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pt-BR" sz="1600" b="1">
                <a:solidFill>
                  <a:srgbClr val="003366"/>
                </a:solidFill>
                <a:latin typeface="Arial" charset="0"/>
              </a:rPr>
              <a:t> Programa de Controle a Aspergilose</a:t>
            </a:r>
          </a:p>
          <a:p>
            <a:pPr eaLnBrk="1" hangingPunct="1">
              <a:buFont typeface="Wingdings" pitchFamily="2" charset="2"/>
              <a:buNone/>
            </a:pPr>
            <a:endParaRPr lang="pt-BR" sz="1600" b="1">
              <a:solidFill>
                <a:srgbClr val="003366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pt-BR" sz="1600" b="1">
                <a:solidFill>
                  <a:srgbClr val="003366"/>
                </a:solidFill>
                <a:latin typeface="Arial" charset="0"/>
              </a:rPr>
              <a:t> Programa de Eventos com Equipamento Médicos</a:t>
            </a:r>
          </a:p>
          <a:p>
            <a:pPr eaLnBrk="1" hangingPunct="1"/>
            <a:endParaRPr lang="pt-BR" sz="1600" b="1">
              <a:solidFill>
                <a:srgbClr val="003366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endParaRPr lang="pt-BR" sz="200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308230" name="Rectangle 8"/>
          <p:cNvSpPr>
            <a:spLocks noChangeArrowheads="1"/>
          </p:cNvSpPr>
          <p:nvPr/>
        </p:nvSpPr>
        <p:spPr bwMode="auto">
          <a:xfrm>
            <a:off x="0" y="188913"/>
            <a:ext cx="5867400" cy="476250"/>
          </a:xfrm>
          <a:prstGeom prst="rect">
            <a:avLst/>
          </a:prstGeom>
          <a:solidFill>
            <a:srgbClr val="003366">
              <a:alpha val="7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PROGRAMA DE QUALIDADE E SEGURANÇA</a:t>
            </a:r>
          </a:p>
          <a:p>
            <a:pPr algn="ctr" eaLnBrk="1" hangingPunct="1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Antes de 2006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pt-BR" sz="1600" b="1" smtClean="0">
              <a:cs typeface="Arial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pt-BR" sz="1600" b="1" smtClean="0">
              <a:cs typeface="Arial" charset="0"/>
            </a:endParaRPr>
          </a:p>
        </p:txBody>
      </p:sp>
      <p:pic>
        <p:nvPicPr>
          <p:cNvPr id="24579" name="Picture 3" descr="Fundo9 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4063"/>
            <a:ext cx="251460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627313" y="1125538"/>
            <a:ext cx="5976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sz="160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55875" y="1825625"/>
            <a:ext cx="63373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 algn="ctr" eaLnBrk="1" hangingPunct="1"/>
            <a:endParaRPr lang="pt-BR" sz="1400">
              <a:solidFill>
                <a:srgbClr val="00337F"/>
              </a:solidFill>
              <a:latin typeface="Arial" charset="0"/>
            </a:endParaRPr>
          </a:p>
          <a:p>
            <a:pPr marL="88900" indent="-88900" algn="ctr" eaLnBrk="1" hangingPunct="1"/>
            <a:r>
              <a:rPr lang="pt-BR" sz="1400">
                <a:solidFill>
                  <a:srgbClr val="00337F"/>
                </a:solidFill>
                <a:latin typeface="Arial" charset="0"/>
              </a:rPr>
              <a:t>Alinhamento com o Planejamento Estratégico </a:t>
            </a:r>
          </a:p>
          <a:p>
            <a:pPr marL="88900" indent="-88900" eaLnBrk="1" hangingPunct="1"/>
            <a:endParaRPr lang="pt-BR" sz="1400">
              <a:solidFill>
                <a:srgbClr val="00337F"/>
              </a:solidFill>
              <a:latin typeface="Arial" charset="0"/>
            </a:endParaRPr>
          </a:p>
          <a:p>
            <a:pPr marL="88900" indent="-88900" eaLnBrk="1" hangingPunct="1"/>
            <a:r>
              <a:rPr lang="pt-BR" sz="1400" b="1">
                <a:solidFill>
                  <a:srgbClr val="00337F"/>
                </a:solidFill>
                <a:latin typeface="Arial" charset="0"/>
              </a:rPr>
              <a:t>Administrativos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Ocupação Racional do Hospital 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Aprimoramento do Plano de Recursos Humanos 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Consolidação de Ações do GAS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Programa Anti-tabagismo 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Monitoramento das novas áreas: Check-up e Núcleo de Medicina  Avançada 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Relacionamento com o Corpo Clinico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Aprimoramento do SIH</a:t>
            </a:r>
          </a:p>
          <a:p>
            <a:pPr marL="88900" indent="-88900" eaLnBrk="1" hangingPunct="1"/>
            <a:endParaRPr lang="pt-BR" sz="1400">
              <a:solidFill>
                <a:srgbClr val="00337F"/>
              </a:solidFill>
              <a:latin typeface="Arial" charset="0"/>
            </a:endParaRPr>
          </a:p>
          <a:p>
            <a:pPr marL="88900" indent="-88900" eaLnBrk="1" hangingPunct="1"/>
            <a:r>
              <a:rPr lang="pt-BR" sz="1400" b="1">
                <a:solidFill>
                  <a:srgbClr val="00337F"/>
                </a:solidFill>
                <a:latin typeface="Arial" charset="0"/>
              </a:rPr>
              <a:t>Assistenciais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Metas Internacionais de Segurança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Uso Racional de Medicamentos 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Preenchimento do Prontuário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Prevenção de flebites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Gerenciamento da Dor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Cuidados Paliativos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Código Azul </a:t>
            </a:r>
          </a:p>
          <a:p>
            <a:pPr marL="88900" indent="-88900" eaLnBrk="1" hangingPunct="1">
              <a:buFontTx/>
              <a:buChar char="•"/>
            </a:pPr>
            <a:r>
              <a:rPr lang="pt-BR" sz="1400">
                <a:solidFill>
                  <a:srgbClr val="00337F"/>
                </a:solidFill>
                <a:latin typeface="Arial" charset="0"/>
              </a:rPr>
              <a:t>Cuidado Nutricional em Hipoglicemias </a:t>
            </a:r>
          </a:p>
          <a:p>
            <a:pPr marL="88900" indent="-88900" eaLnBrk="1" hangingPunct="1">
              <a:buFontTx/>
              <a:buChar char="•"/>
            </a:pPr>
            <a:endParaRPr lang="pt-BR" sz="1400">
              <a:solidFill>
                <a:srgbClr val="00337F"/>
              </a:solidFill>
              <a:latin typeface="Arial" charset="0"/>
            </a:endParaRP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2987675" y="1052513"/>
            <a:ext cx="5688013" cy="647700"/>
          </a:xfrm>
          <a:prstGeom prst="ellipse">
            <a:avLst/>
          </a:prstGeom>
          <a:solidFill>
            <a:srgbClr val="003366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sz="1600" b="1">
                <a:solidFill>
                  <a:schemeClr val="bg1"/>
                </a:solidFill>
                <a:latin typeface="Arial" charset="0"/>
              </a:rPr>
              <a:t>Alinhamento com o Plano Estratégico do Hospital 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34925" y="115888"/>
            <a:ext cx="3529013" cy="476250"/>
          </a:xfrm>
          <a:prstGeom prst="rect">
            <a:avLst/>
          </a:prstGeom>
          <a:solidFill>
            <a:srgbClr val="003366">
              <a:alpha val="7294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1800" b="1">
                <a:solidFill>
                  <a:schemeClr val="bg1"/>
                </a:solidFill>
                <a:latin typeface="Arial" charset="0"/>
              </a:rPr>
              <a:t>PLANOS DE MELHORIA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"/>
          <p:cNvSpPr txBox="1">
            <a:spLocks noChangeArrowheads="1"/>
          </p:cNvSpPr>
          <p:nvPr/>
        </p:nvSpPr>
        <p:spPr bwMode="auto">
          <a:xfrm>
            <a:off x="179388" y="188913"/>
            <a:ext cx="554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GERENCIA DE RISCO</a:t>
            </a: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539750" y="1268413"/>
            <a:ext cx="8064500" cy="435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0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QUE É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000" b="1">
                <a:solidFill>
                  <a:srgbClr val="003366"/>
                </a:solidFill>
                <a:latin typeface="Arial" charset="0"/>
              </a:rPr>
              <a:t>Setor do hospital responsável pelo monitoramento e acompanhamento das intercorrências relacionadas com o cuidado do paciente.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b="1">
              <a:solidFill>
                <a:srgbClr val="003366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b="1">
              <a:solidFill>
                <a:srgbClr val="003366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0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OBJETIVO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000" b="1">
                <a:solidFill>
                  <a:srgbClr val="003366"/>
                </a:solidFill>
                <a:latin typeface="Arial" charset="0"/>
              </a:rPr>
              <a:t>Tornar a assistência ao paciente mais segura, visando o desenvolvimento de mecanismos que diminuam a probabilidade de ocorrência do erro.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b="1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"/>
          <p:cNvSpPr txBox="1">
            <a:spLocks noChangeArrowheads="1"/>
          </p:cNvSpPr>
          <p:nvPr/>
        </p:nvSpPr>
        <p:spPr bwMode="auto">
          <a:xfrm>
            <a:off x="71438" y="115888"/>
            <a:ext cx="5868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charset="0"/>
              </a:rPr>
              <a:t>GERÊNCIA DE RISCO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642350" cy="512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§"/>
            </a:pPr>
            <a:endParaRPr lang="pt-BR" sz="1500" b="1">
              <a:solidFill>
                <a:srgbClr val="003366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pt-BR" sz="1500" b="1">
                <a:solidFill>
                  <a:srgbClr val="003366"/>
                </a:solidFill>
                <a:latin typeface="Arial" charset="0"/>
              </a:rPr>
              <a:t>Evento Adverso:</a:t>
            </a:r>
            <a:r>
              <a:rPr lang="pt-BR" sz="1500">
                <a:solidFill>
                  <a:srgbClr val="003366"/>
                </a:solidFill>
                <a:latin typeface="Arial" charset="0"/>
              </a:rPr>
              <a:t> São definidos como complicações indesejáveis decorrentes do cuidado prestado ao paciente, não atribuídas a evolução natural da doença base. Apenas são considerados eventos adversos, aqueles que causaram algum dano ao paciente. </a:t>
            </a:r>
          </a:p>
          <a:p>
            <a:pPr eaLnBrk="1" hangingPunct="1">
              <a:buFont typeface="Wingdings" pitchFamily="2" charset="2"/>
              <a:buChar char="§"/>
            </a:pPr>
            <a:endParaRPr lang="pt-BR" sz="1500">
              <a:solidFill>
                <a:srgbClr val="003366"/>
              </a:solidFill>
              <a:latin typeface="Arial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sz="1500" b="1">
                <a:solidFill>
                  <a:srgbClr val="003366"/>
                </a:solidFill>
                <a:latin typeface="Arial" charset="0"/>
              </a:rPr>
              <a:t>Evento Monitorado</a:t>
            </a:r>
            <a:r>
              <a:rPr lang="pt-BR" sz="1500">
                <a:solidFill>
                  <a:srgbClr val="003366"/>
                </a:solidFill>
                <a:latin typeface="Arial" charset="0"/>
              </a:rPr>
              <a:t>: Eventos definidos pela Instituição que devem ser constantemente monitorados.  Estes eventos são classificados em relação ao dano e podem sinalizar a necessidade imediata de resposta dependendo do risco potencial de gravidade (óbito, lesões físicas ou psicológicas graves).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pt-BR" sz="1500">
              <a:solidFill>
                <a:srgbClr val="003366"/>
              </a:solidFill>
              <a:latin typeface="Arial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sz="1500" b="1" u="sng">
                <a:solidFill>
                  <a:srgbClr val="003366"/>
                </a:solidFill>
                <a:latin typeface="Arial" charset="0"/>
              </a:rPr>
              <a:t>Os eventos monitorados pela Instituição são</a:t>
            </a:r>
            <a:r>
              <a:rPr lang="pt-BR" sz="1500" b="1">
                <a:solidFill>
                  <a:srgbClr val="003366"/>
                </a:solidFill>
                <a:latin typeface="Arial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sz="1500">
                <a:solidFill>
                  <a:srgbClr val="003366"/>
                </a:solidFill>
                <a:latin typeface="Arial" charset="0"/>
              </a:rPr>
              <a:t>Intercorrências durante o processo de terapia medicamentosa (erro e quase erro);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sz="1500">
                <a:solidFill>
                  <a:srgbClr val="003366"/>
                </a:solidFill>
                <a:latin typeface="Arial" charset="0"/>
              </a:rPr>
              <a:t>Reações adversas a medicamentos;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sz="1500">
                <a:solidFill>
                  <a:srgbClr val="003366"/>
                </a:solidFill>
                <a:latin typeface="Arial" charset="0"/>
              </a:rPr>
              <a:t>Úlcera de pressão;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sz="1500">
                <a:solidFill>
                  <a:srgbClr val="003366"/>
                </a:solidFill>
                <a:latin typeface="Arial" charset="0"/>
              </a:rPr>
              <a:t>Quedas;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sz="1500">
                <a:solidFill>
                  <a:srgbClr val="003366"/>
                </a:solidFill>
                <a:latin typeface="Arial" charset="0"/>
              </a:rPr>
              <a:t>Flebite;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sz="1500">
                <a:solidFill>
                  <a:srgbClr val="003366"/>
                </a:solidFill>
                <a:latin typeface="Arial" charset="0"/>
              </a:rPr>
              <a:t>Eventos relacionados com Cateter e Sondas.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pt-BR" sz="1500">
              <a:solidFill>
                <a:srgbClr val="003366"/>
              </a:solidFill>
              <a:latin typeface="Arial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sz="1500" b="1">
                <a:solidFill>
                  <a:srgbClr val="003366"/>
                </a:solidFill>
                <a:latin typeface="Arial" charset="0"/>
              </a:rPr>
              <a:t>Eventos de Gravidade Potencial:</a:t>
            </a:r>
            <a:r>
              <a:rPr lang="pt-BR" sz="1500">
                <a:solidFill>
                  <a:srgbClr val="003366"/>
                </a:solidFill>
                <a:latin typeface="Arial" charset="0"/>
              </a:rPr>
              <a:t> São eventos adversos que resultaram em danos graves, ou erros com potencial de causar danos sérios e/ou irreversíveis, e que não estão inclusos na listagem de eventos sentinela monitorados pela Instituição. Quando da ocorrência de tais eventos, devem ser tomadas ações imediatas para prevenir a reincidência dos mesmos.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0" y="188913"/>
            <a:ext cx="60118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Arial" charset="0"/>
              </a:rPr>
              <a:t>COMITÊ DE SEGURANÇA DO PACIENTE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50825" y="1052513"/>
            <a:ext cx="867568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pt-BR" sz="2000" b="1">
                <a:solidFill>
                  <a:srgbClr val="003366"/>
                </a:solidFill>
                <a:latin typeface="Arial" charset="0"/>
              </a:rPr>
              <a:t>Em 2008 houve a criação do Comitê vinculado à Diretoria Técnica, </a:t>
            </a:r>
          </a:p>
          <a:p>
            <a:pPr marL="457200" indent="-457200" eaLnBrk="1" hangingPunct="1"/>
            <a:r>
              <a:rPr lang="pt-BR" sz="2000" b="1">
                <a:solidFill>
                  <a:srgbClr val="003366"/>
                </a:solidFill>
                <a:latin typeface="Arial" charset="0"/>
              </a:rPr>
              <a:t>com os seguintes objetivos:</a:t>
            </a:r>
          </a:p>
          <a:p>
            <a:pPr marL="457200" indent="-457200" eaLnBrk="1" hangingPunct="1"/>
            <a:endParaRPr lang="pt-BR" sz="2000" b="1">
              <a:solidFill>
                <a:srgbClr val="003366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pt-BR" sz="2000" b="1">
                <a:solidFill>
                  <a:srgbClr val="003366"/>
                </a:solidFill>
                <a:latin typeface="Arial" charset="0"/>
              </a:rPr>
              <a:t> </a:t>
            </a:r>
            <a:r>
              <a:rPr lang="pt-BR" sz="2000">
                <a:solidFill>
                  <a:srgbClr val="003366"/>
                </a:solidFill>
                <a:latin typeface="Arial" charset="0"/>
              </a:rPr>
              <a:t>Estabelecer padrões de melhores práticas, no intuito de minimizar os riscos e garantir a segurança nos processos assistenciais, por meio da Sustentação das Metas Internacionais de Segurança do Paciente;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endParaRPr lang="pt-BR" sz="2000">
              <a:solidFill>
                <a:srgbClr val="003366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pt-BR" sz="2000" b="1">
              <a:solidFill>
                <a:srgbClr val="003366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pt-BR" sz="2000" b="1">
                <a:solidFill>
                  <a:srgbClr val="003366"/>
                </a:solidFill>
                <a:latin typeface="Arial" charset="0"/>
              </a:rPr>
              <a:t> </a:t>
            </a:r>
            <a:r>
              <a:rPr lang="pt-BR" sz="2000">
                <a:solidFill>
                  <a:srgbClr val="003366"/>
                </a:solidFill>
                <a:latin typeface="Arial" charset="0"/>
              </a:rPr>
              <a:t>Trabalhar o conceito das Metas Internacionais entre os Colaboradores do HSL ;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endParaRPr lang="pt-BR" sz="2000">
              <a:solidFill>
                <a:srgbClr val="003366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pt-BR" sz="2000" b="1">
              <a:solidFill>
                <a:srgbClr val="003366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pt-BR" sz="2000" b="1">
                <a:solidFill>
                  <a:srgbClr val="003366"/>
                </a:solidFill>
                <a:latin typeface="Arial" charset="0"/>
              </a:rPr>
              <a:t> </a:t>
            </a:r>
            <a:r>
              <a:rPr lang="pt-BR" sz="2000">
                <a:solidFill>
                  <a:srgbClr val="003366"/>
                </a:solidFill>
                <a:latin typeface="Arial" charset="0"/>
              </a:rPr>
              <a:t>Divulgar a Campanha de 5 milhões de Vida.</a:t>
            </a:r>
            <a:endParaRPr lang="pt-BR" sz="2000">
              <a:solidFill>
                <a:schemeClr val="accent2"/>
              </a:solidFill>
              <a:latin typeface="Arial" charset="0"/>
            </a:endParaRPr>
          </a:p>
          <a:p>
            <a:pPr marL="457200" indent="-457200" algn="just"/>
            <a:endParaRPr lang="pt-BR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3276600" y="1630363"/>
            <a:ext cx="2374900" cy="69215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pt-BR" sz="1800" b="1" dirty="0">
                <a:latin typeface="Times New Roman" pitchFamily="18" charset="0"/>
              </a:rPr>
              <a:t>Comitê de Segurança do Paciente</a:t>
            </a:r>
          </a:p>
          <a:p>
            <a:pPr eaLnBrk="1" hangingPunct="1">
              <a:defRPr/>
            </a:pPr>
            <a:endParaRPr lang="pt-BR" sz="1800" dirty="0">
              <a:latin typeface="Arial" charset="0"/>
            </a:endParaRPr>
          </a:p>
        </p:txBody>
      </p:sp>
      <p:graphicFrame>
        <p:nvGraphicFramePr>
          <p:cNvPr id="1026" name="Organization Chart 3"/>
          <p:cNvGraphicFramePr>
            <a:graphicFrameLocks/>
          </p:cNvGraphicFramePr>
          <p:nvPr/>
        </p:nvGraphicFramePr>
        <p:xfrm>
          <a:off x="0" y="2349500"/>
          <a:ext cx="8891588" cy="47529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322593" name="AutoShape 33"/>
          <p:cNvSpPr>
            <a:spLocks noChangeArrowheads="1"/>
          </p:cNvSpPr>
          <p:nvPr/>
        </p:nvSpPr>
        <p:spPr bwMode="auto">
          <a:xfrm>
            <a:off x="3924300" y="838200"/>
            <a:ext cx="914400" cy="609600"/>
          </a:xfrm>
          <a:prstGeom prst="flowChartProcess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sz="1800" b="1">
                <a:solidFill>
                  <a:schemeClr val="bg1"/>
                </a:solidFill>
                <a:latin typeface="Times New Roman" pitchFamily="18" charset="0"/>
              </a:rPr>
              <a:t>CCIH</a:t>
            </a:r>
          </a:p>
        </p:txBody>
      </p:sp>
      <p:sp>
        <p:nvSpPr>
          <p:cNvPr id="322594" name="AutoShape 34"/>
          <p:cNvSpPr>
            <a:spLocks noChangeArrowheads="1"/>
          </p:cNvSpPr>
          <p:nvPr/>
        </p:nvSpPr>
        <p:spPr bwMode="auto">
          <a:xfrm>
            <a:off x="1403350" y="1701800"/>
            <a:ext cx="1441450" cy="609600"/>
          </a:xfrm>
          <a:prstGeom prst="flowChartProcess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sz="1800" b="1">
                <a:solidFill>
                  <a:schemeClr val="bg1"/>
                </a:solidFill>
                <a:latin typeface="Times New Roman" pitchFamily="18" charset="0"/>
              </a:rPr>
              <a:t>Qualidade</a:t>
            </a:r>
          </a:p>
        </p:txBody>
      </p:sp>
      <p:sp>
        <p:nvSpPr>
          <p:cNvPr id="322595" name="AutoShape 35"/>
          <p:cNvSpPr>
            <a:spLocks noChangeArrowheads="1"/>
          </p:cNvSpPr>
          <p:nvPr/>
        </p:nvSpPr>
        <p:spPr bwMode="auto">
          <a:xfrm>
            <a:off x="6156325" y="1630363"/>
            <a:ext cx="2303463" cy="609600"/>
          </a:xfrm>
          <a:prstGeom prst="flowChartProcess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sz="1800" b="1">
                <a:solidFill>
                  <a:schemeClr val="bg1"/>
                </a:solidFill>
                <a:latin typeface="Times New Roman" pitchFamily="18" charset="0"/>
              </a:rPr>
              <a:t>Segurança Ambiental</a:t>
            </a: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 rot="-1289977">
            <a:off x="2482850" y="1195388"/>
            <a:ext cx="1152525" cy="217487"/>
          </a:xfrm>
          <a:prstGeom prst="leftRightArrow">
            <a:avLst>
              <a:gd name="adj1" fmla="val 50000"/>
              <a:gd name="adj2" fmla="val 10598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 rot="983411">
            <a:off x="5146675" y="1196975"/>
            <a:ext cx="1152525" cy="215900"/>
          </a:xfrm>
          <a:prstGeom prst="leftRightArrow">
            <a:avLst>
              <a:gd name="adj1" fmla="val 50000"/>
              <a:gd name="adj2" fmla="val 1067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71438"/>
            <a:ext cx="6011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sz="2800" b="1">
                <a:solidFill>
                  <a:schemeClr val="bg1"/>
                </a:solidFill>
                <a:latin typeface="Arial" charset="0"/>
              </a:rPr>
              <a:t>Projeto: Segurança do Paciente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8"/>
          <p:cNvSpPr>
            <a:spLocks noChangeArrowheads="1"/>
          </p:cNvSpPr>
          <p:nvPr/>
        </p:nvSpPr>
        <p:spPr bwMode="auto">
          <a:xfrm>
            <a:off x="0" y="0"/>
            <a:ext cx="6011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pt-BR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0" y="44450"/>
            <a:ext cx="9144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  <a:latin typeface="Arial" charset="0"/>
              </a:rPr>
              <a:t>Metas Internacionais para Segurança do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  <a:latin typeface="Arial" charset="0"/>
              </a:rPr>
              <a:t>Paciente - 2011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23588" name="Group 4"/>
          <p:cNvGraphicFramePr>
            <a:graphicFrameLocks noGrp="1"/>
          </p:cNvGraphicFramePr>
          <p:nvPr>
            <p:ph/>
          </p:nvPr>
        </p:nvGraphicFramePr>
        <p:xfrm>
          <a:off x="250825" y="917575"/>
          <a:ext cx="8642350" cy="5452876"/>
        </p:xfrm>
        <a:graphic>
          <a:graphicData uri="http://schemas.openxmlformats.org/drawingml/2006/table">
            <a:tbl>
              <a:tblPr/>
              <a:tblGrid>
                <a:gridCol w="2844800"/>
                <a:gridCol w="57975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>
                            <a:alpha val="64999"/>
                          </a:srgbClr>
                        </a:gs>
                        <a:gs pos="50000">
                          <a:srgbClr val="003366">
                            <a:gamma/>
                            <a:tint val="83922"/>
                            <a:invGamma/>
                          </a:srgbClr>
                        </a:gs>
                        <a:gs pos="100000">
                          <a:srgbClr val="003366">
                            <a:alpha val="64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Indicador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>
                            <a:alpha val="64999"/>
                          </a:srgbClr>
                        </a:gs>
                        <a:gs pos="50000">
                          <a:srgbClr val="003366">
                            <a:gamma/>
                            <a:tint val="83922"/>
                            <a:invGamma/>
                          </a:srgbClr>
                        </a:gs>
                        <a:gs pos="100000">
                          <a:srgbClr val="003366">
                            <a:alpha val="64999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 Identificação do Paciente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Taxa de realização do processo de administração de medicamentos pelo ADEP (confronto pela leitura da pulseira de identificação).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2. Melhora da Comunicação Efetiva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Taxa de conformidade na realização do  script de "ler de volta" no momento da ordem verbal telefônica.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Taxa de exames com resultados críticos, em pacientes internados, não informados previamente ao médico ou enfermeiro.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3. Controle dos Medicamentos de Alta Vigilância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Densidade de incidência de erro na utilização de medicamentos de alta-vigilância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4. Eliminação de cirurgias em membros e pacientes errados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Incidência de pacientes com demarcação de lateralidade realizada previamente ao encaminhamento ao Centro Cirúrgico.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Taxa de realização de time out no Centro Cirúrgico.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Taxa de realização de time out no Centro de Diagnósticos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5. Redução do Risco de Infecção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 Taxa de adesão à higienização das mãos (MISP).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6. Redução de Danos decorrentes de Queda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Taxa de conformidade no alerta de risco de queda em pacientes de alto risco.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1863" cy="765175"/>
          </a:xfrm>
        </p:spPr>
        <p:txBody>
          <a:bodyPr/>
          <a:lstStyle/>
          <a:p>
            <a:pPr eaLnBrk="1" hangingPunct="1"/>
            <a:r>
              <a:rPr lang="pt-BR" sz="4000" smtClean="0">
                <a:solidFill>
                  <a:schemeClr val="bg1"/>
                </a:solidFill>
              </a:rPr>
              <a:t>A GESTÃO DA CLÍNICA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693025" cy="37242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    É A APLICAÇÃO DE TECNOLOGIAS DE MICROGESTÃO DOS SERVIÇOS DE SAÚDE COM A FINALIDADE DE ASSEGURAR PADRÕES CLÍNICOS ÓTIMOS E MELHORAR A QUALIDADE DA ATENÇÃO À SAÚDE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</a:t>
            </a:r>
          </a:p>
          <a:p>
            <a:pPr eaLnBrk="1" hangingPunct="1">
              <a:defRPr/>
            </a:pPr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</a:rPr>
              <a:t>      FONTES: DEPARTMENT OF HEALTH (1998) e MENDES (2001) </a:t>
            </a:r>
          </a:p>
          <a:p>
            <a:pPr eaLnBrk="1" hangingPunct="1">
              <a:buFontTx/>
              <a:buNone/>
              <a:defRPr/>
            </a:pPr>
            <a:endParaRPr lang="pt-B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t-BR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997" name="Group 5"/>
          <p:cNvGraphicFramePr>
            <a:graphicFrameLocks noGrp="1"/>
          </p:cNvGraphicFramePr>
          <p:nvPr/>
        </p:nvGraphicFramePr>
        <p:xfrm>
          <a:off x="827088" y="1052513"/>
          <a:ext cx="7226300" cy="5002530"/>
        </p:xfrm>
        <a:graphic>
          <a:graphicData uri="http://schemas.openxmlformats.org/drawingml/2006/table">
            <a:tbl>
              <a:tblPr/>
              <a:tblGrid>
                <a:gridCol w="711200"/>
                <a:gridCol w="1041400"/>
                <a:gridCol w="889000"/>
                <a:gridCol w="4584700"/>
              </a:tblGrid>
              <a:tr h="2571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Densidade de eventos adversos com dano real grave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90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Hospital Sírio-Libanês, ano 2011.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94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16113"/>
            <a:ext cx="76977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5" name="Text Box 1037"/>
          <p:cNvSpPr txBox="1">
            <a:spLocks noChangeArrowheads="1"/>
          </p:cNvSpPr>
          <p:nvPr/>
        </p:nvSpPr>
        <p:spPr bwMode="auto">
          <a:xfrm>
            <a:off x="1331913" y="5876925"/>
            <a:ext cx="669607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tIns="22860" rIns="27432" bIns="0"/>
          <a:lstStyle/>
          <a:p>
            <a:pPr algn="ctr"/>
            <a:r>
              <a:rPr lang="pt-BR" sz="1200" b="1">
                <a:solidFill>
                  <a:srgbClr val="FF0000"/>
                </a:solidFill>
                <a:latin typeface="Arial" charset="0"/>
                <a:cs typeface="Arial" charset="0"/>
              </a:rPr>
              <a:t>Meta: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58888" y="6021388"/>
            <a:ext cx="6553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1200" b="1">
                <a:solidFill>
                  <a:srgbClr val="FF0000"/>
                </a:solidFill>
                <a:latin typeface="Arial" charset="0"/>
                <a:cs typeface="Arial" charset="0"/>
              </a:rPr>
              <a:t>Meta: zero</a:t>
            </a:r>
            <a:endParaRPr lang="pt-BR" sz="1200">
              <a:latin typeface="Arial" charset="0"/>
            </a:endParaRPr>
          </a:p>
        </p:txBody>
      </p:sp>
      <p:graphicFrame>
        <p:nvGraphicFramePr>
          <p:cNvPr id="343044" name="Group 4"/>
          <p:cNvGraphicFramePr>
            <a:graphicFrameLocks noGrp="1"/>
          </p:cNvGraphicFramePr>
          <p:nvPr/>
        </p:nvGraphicFramePr>
        <p:xfrm>
          <a:off x="968375" y="2128838"/>
          <a:ext cx="701675" cy="285750"/>
        </p:xfrm>
        <a:graphic>
          <a:graphicData uri="http://schemas.openxmlformats.org/drawingml/2006/table">
            <a:tbl>
              <a:tblPr/>
              <a:tblGrid>
                <a:gridCol w="701675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3051" name="Group 11"/>
          <p:cNvGraphicFramePr>
            <a:graphicFrameLocks noGrp="1"/>
          </p:cNvGraphicFramePr>
          <p:nvPr/>
        </p:nvGraphicFramePr>
        <p:xfrm>
          <a:off x="958850" y="873125"/>
          <a:ext cx="7226300" cy="822960"/>
        </p:xfrm>
        <a:graphic>
          <a:graphicData uri="http://schemas.openxmlformats.org/drawingml/2006/table">
            <a:tbl>
              <a:tblPr/>
              <a:tblGrid>
                <a:gridCol w="72263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Densidade de incidência de queda com dano real moderado ou grave de pacientes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8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89138"/>
            <a:ext cx="7920037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771775" y="6237288"/>
            <a:ext cx="3400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1200" b="1">
                <a:solidFill>
                  <a:srgbClr val="FF0000"/>
                </a:solidFill>
                <a:latin typeface="Arial" charset="0"/>
                <a:cs typeface="Arial" charset="0"/>
              </a:rPr>
              <a:t>Meta: </a:t>
            </a:r>
            <a:r>
              <a:rPr lang="pt-BR" sz="1200" b="1">
                <a:solidFill>
                  <a:srgbClr val="FF0000"/>
                </a:solidFill>
                <a:latin typeface="Verdana" pitchFamily="34" charset="0"/>
              </a:rPr>
              <a:t>≤</a:t>
            </a:r>
            <a:r>
              <a:rPr lang="pt-BR" sz="1200" b="1">
                <a:solidFill>
                  <a:srgbClr val="FF0000"/>
                </a:solidFill>
                <a:latin typeface="Arial" charset="0"/>
                <a:cs typeface="Arial" charset="0"/>
              </a:rPr>
              <a:t> 0,40</a:t>
            </a:r>
            <a:br>
              <a:rPr lang="pt-BR" sz="1200" b="1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pt-BR" sz="1200" b="1">
              <a:latin typeface="Arial" charset="0"/>
            </a:endParaRPr>
          </a:p>
        </p:txBody>
      </p:sp>
      <p:graphicFrame>
        <p:nvGraphicFramePr>
          <p:cNvPr id="345095" name="Group 7"/>
          <p:cNvGraphicFramePr>
            <a:graphicFrameLocks noGrp="1"/>
          </p:cNvGraphicFramePr>
          <p:nvPr/>
        </p:nvGraphicFramePr>
        <p:xfrm>
          <a:off x="755650" y="981075"/>
          <a:ext cx="7242125" cy="822960"/>
        </p:xfrm>
        <a:graphic>
          <a:graphicData uri="http://schemas.openxmlformats.org/drawingml/2006/table">
            <a:tbl>
              <a:tblPr/>
              <a:tblGrid>
                <a:gridCol w="7242125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Taxa de notificação de úlceras de pressão adquiridas no hospital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10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16113"/>
            <a:ext cx="77755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140" name="Group 4"/>
          <p:cNvGraphicFramePr>
            <a:graphicFrameLocks noGrp="1"/>
          </p:cNvGraphicFramePr>
          <p:nvPr/>
        </p:nvGraphicFramePr>
        <p:xfrm>
          <a:off x="968375" y="2128838"/>
          <a:ext cx="701675" cy="285750"/>
        </p:xfrm>
        <a:graphic>
          <a:graphicData uri="http://schemas.openxmlformats.org/drawingml/2006/table">
            <a:tbl>
              <a:tblPr/>
              <a:tblGrid>
                <a:gridCol w="701675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755650" y="609282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200" b="1">
                <a:solidFill>
                  <a:srgbClr val="FF0000"/>
                </a:solidFill>
                <a:latin typeface="Arial" charset="0"/>
                <a:cs typeface="Arial" charset="0"/>
              </a:rPr>
              <a:t>Meta: </a:t>
            </a:r>
            <a:r>
              <a:rPr lang="pt-BR" sz="1200" b="1">
                <a:solidFill>
                  <a:srgbClr val="FF0000"/>
                </a:solidFill>
                <a:latin typeface="Verdana" pitchFamily="34" charset="0"/>
              </a:rPr>
              <a:t>≤</a:t>
            </a:r>
            <a:r>
              <a:rPr lang="pt-BR" sz="1200" b="1">
                <a:solidFill>
                  <a:srgbClr val="FF0000"/>
                </a:solidFill>
                <a:latin typeface="Arial" charset="0"/>
                <a:cs typeface="Arial" charset="0"/>
              </a:rPr>
              <a:t> 0,40% </a:t>
            </a:r>
            <a:br>
              <a:rPr lang="pt-BR" sz="1200" b="1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pt-BR" sz="1200" b="1">
              <a:latin typeface="Arial" charset="0"/>
            </a:endParaRPr>
          </a:p>
        </p:txBody>
      </p:sp>
      <p:graphicFrame>
        <p:nvGraphicFramePr>
          <p:cNvPr id="347150" name="Group 14"/>
          <p:cNvGraphicFramePr>
            <a:graphicFrameLocks noGrp="1"/>
          </p:cNvGraphicFramePr>
          <p:nvPr/>
        </p:nvGraphicFramePr>
        <p:xfrm>
          <a:off x="900113" y="1019175"/>
          <a:ext cx="7226300" cy="822960"/>
        </p:xfrm>
        <a:graphic>
          <a:graphicData uri="http://schemas.openxmlformats.org/drawingml/2006/table">
            <a:tbl>
              <a:tblPr/>
              <a:tblGrid>
                <a:gridCol w="7226300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Taxa de notificação de flebite na população de risco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13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44675"/>
            <a:ext cx="759936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187" name="Group 3"/>
          <p:cNvGraphicFramePr>
            <a:graphicFrameLocks noGrp="1"/>
          </p:cNvGraphicFramePr>
          <p:nvPr/>
        </p:nvGraphicFramePr>
        <p:xfrm>
          <a:off x="968375" y="2128838"/>
          <a:ext cx="701675" cy="285750"/>
        </p:xfrm>
        <a:graphic>
          <a:graphicData uri="http://schemas.openxmlformats.org/drawingml/2006/table">
            <a:tbl>
              <a:tblPr/>
              <a:tblGrid>
                <a:gridCol w="701675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2700338" y="5732463"/>
            <a:ext cx="3800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1200" b="1">
                <a:solidFill>
                  <a:srgbClr val="FF0000"/>
                </a:solidFill>
                <a:latin typeface="Arial" charset="0"/>
                <a:cs typeface="Arial" charset="0"/>
              </a:rPr>
              <a:t>Meta:   </a:t>
            </a:r>
            <a:r>
              <a:rPr lang="pt-BR" sz="1200" b="1">
                <a:solidFill>
                  <a:srgbClr val="FF0000"/>
                </a:solidFill>
                <a:latin typeface="Verdana" pitchFamily="34" charset="0"/>
              </a:rPr>
              <a:t>≤</a:t>
            </a:r>
            <a:r>
              <a:rPr lang="pt-BR" sz="1200" b="1">
                <a:solidFill>
                  <a:srgbClr val="FF0000"/>
                </a:solidFill>
                <a:latin typeface="Arial" charset="0"/>
                <a:cs typeface="Arial" charset="0"/>
              </a:rPr>
              <a:t> 2,00</a:t>
            </a:r>
            <a:endParaRPr lang="pt-BR" sz="1200">
              <a:latin typeface="Arial" charset="0"/>
            </a:endParaRPr>
          </a:p>
        </p:txBody>
      </p:sp>
      <p:graphicFrame>
        <p:nvGraphicFramePr>
          <p:cNvPr id="349198" name="Group 14"/>
          <p:cNvGraphicFramePr>
            <a:graphicFrameLocks noGrp="1"/>
          </p:cNvGraphicFramePr>
          <p:nvPr/>
        </p:nvGraphicFramePr>
        <p:xfrm>
          <a:off x="360363" y="969963"/>
          <a:ext cx="8028384" cy="822960"/>
        </p:xfrm>
        <a:graphic>
          <a:graphicData uri="http://schemas.openxmlformats.org/drawingml/2006/table">
            <a:tbl>
              <a:tblPr/>
              <a:tblGrid>
                <a:gridCol w="8028384"/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Densidade mensal de ocorrências de erro/falha no processo de medicação  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15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89138"/>
            <a:ext cx="75644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236" name="Group 4"/>
          <p:cNvGraphicFramePr>
            <a:graphicFrameLocks noGrp="1"/>
          </p:cNvGraphicFramePr>
          <p:nvPr/>
        </p:nvGraphicFramePr>
        <p:xfrm>
          <a:off x="968375" y="2128838"/>
          <a:ext cx="701675" cy="285750"/>
        </p:xfrm>
        <a:graphic>
          <a:graphicData uri="http://schemas.openxmlformats.org/drawingml/2006/table">
            <a:tbl>
              <a:tblPr/>
              <a:tblGrid>
                <a:gridCol w="701675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2843213" y="6237288"/>
            <a:ext cx="3800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1200" b="1">
                <a:solidFill>
                  <a:srgbClr val="FF0000"/>
                </a:solidFill>
                <a:latin typeface="Arial" charset="0"/>
                <a:cs typeface="Arial" charset="0"/>
              </a:rPr>
              <a:t>Meta: </a:t>
            </a:r>
            <a:r>
              <a:rPr lang="pt-BR" sz="1200" b="1">
                <a:solidFill>
                  <a:srgbClr val="FF0000"/>
                </a:solidFill>
                <a:latin typeface="Verdana" pitchFamily="34" charset="0"/>
              </a:rPr>
              <a:t>≤</a:t>
            </a:r>
            <a:r>
              <a:rPr lang="pt-BR" sz="1200" b="1">
                <a:solidFill>
                  <a:srgbClr val="FF0000"/>
                </a:solidFill>
                <a:latin typeface="Arial" charset="0"/>
                <a:cs typeface="Arial" charset="0"/>
              </a:rPr>
              <a:t> 10</a:t>
            </a:r>
            <a:br>
              <a:rPr lang="pt-BR" sz="1200" b="1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pt-BR" sz="1200">
              <a:latin typeface="Arial" charset="0"/>
            </a:endParaRPr>
          </a:p>
        </p:txBody>
      </p:sp>
      <p:graphicFrame>
        <p:nvGraphicFramePr>
          <p:cNvPr id="351246" name="Group 14"/>
          <p:cNvGraphicFramePr>
            <a:graphicFrameLocks noGrp="1"/>
          </p:cNvGraphicFramePr>
          <p:nvPr/>
        </p:nvGraphicFramePr>
        <p:xfrm>
          <a:off x="827088" y="1052513"/>
          <a:ext cx="7378700" cy="822960"/>
        </p:xfrm>
        <a:graphic>
          <a:graphicData uri="http://schemas.openxmlformats.org/drawingml/2006/table">
            <a:tbl>
              <a:tblPr/>
              <a:tblGrid>
                <a:gridCol w="73787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Densidade mensal de quase-falha no processo de medicação  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178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060575"/>
            <a:ext cx="756126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59338" y="908050"/>
            <a:ext cx="3529012" cy="64770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000" smtClean="0"/>
              <a:t> </a:t>
            </a:r>
            <a:r>
              <a:rPr lang="pt-BR" sz="1600" b="1" smtClean="0">
                <a:solidFill>
                  <a:schemeClr val="accent2"/>
                </a:solidFill>
              </a:rPr>
              <a:t>Exemplo 1</a:t>
            </a:r>
            <a:r>
              <a:rPr lang="pt-BR" sz="2000" b="1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000" b="1" smtClean="0">
                <a:solidFill>
                  <a:schemeClr val="accent2"/>
                </a:solidFill>
              </a:rPr>
              <a:t> </a:t>
            </a:r>
            <a:r>
              <a:rPr lang="pt-BR" sz="1600" b="1" smtClean="0">
                <a:solidFill>
                  <a:schemeClr val="accent2"/>
                </a:solidFill>
              </a:rPr>
              <a:t>PLANO DE MELHORIA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1600" b="1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0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0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0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000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932363" y="2420938"/>
            <a:ext cx="3887787" cy="2016125"/>
          </a:xfrm>
          <a:prstGeom prst="rect">
            <a:avLst/>
          </a:prstGeom>
          <a:solidFill>
            <a:schemeClr val="accent2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b="1">
                <a:solidFill>
                  <a:schemeClr val="bg1"/>
                </a:solidFill>
                <a:latin typeface="Arial" charset="0"/>
              </a:rPr>
              <a:t>Uso Seguro e Racional</a:t>
            </a:r>
          </a:p>
          <a:p>
            <a:pPr algn="ctr" eaLnBrk="1" hangingPunct="1"/>
            <a:r>
              <a:rPr lang="pt-BR" b="1">
                <a:solidFill>
                  <a:schemeClr val="bg1"/>
                </a:solidFill>
                <a:latin typeface="Arial" charset="0"/>
              </a:rPr>
              <a:t> de medicamentos 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0" y="0"/>
            <a:ext cx="4427538" cy="6165850"/>
            <a:chOff x="2576" y="1933"/>
            <a:chExt cx="1633" cy="1815"/>
          </a:xfrm>
        </p:grpSpPr>
        <p:pic>
          <p:nvPicPr>
            <p:cNvPr id="29702" name="Picture 5" descr="vaccin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6" y="1979"/>
              <a:ext cx="1590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2576" y="1933"/>
              <a:ext cx="91" cy="18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4118" y="1933"/>
              <a:ext cx="91" cy="18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5" name="Rectangle 8"/>
            <p:cNvSpPr>
              <a:spLocks noChangeArrowheads="1"/>
            </p:cNvSpPr>
            <p:nvPr/>
          </p:nvSpPr>
          <p:spPr bwMode="auto">
            <a:xfrm rot="5400000">
              <a:off x="3324" y="1185"/>
              <a:ext cx="91" cy="15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6" name="Rectangle 9"/>
            <p:cNvSpPr>
              <a:spLocks noChangeArrowheads="1"/>
            </p:cNvSpPr>
            <p:nvPr/>
          </p:nvSpPr>
          <p:spPr bwMode="auto">
            <a:xfrm rot="5400000">
              <a:off x="3369" y="2909"/>
              <a:ext cx="91" cy="15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7" name="Text Box 10"/>
            <p:cNvSpPr txBox="1">
              <a:spLocks noChangeArrowheads="1"/>
            </p:cNvSpPr>
            <p:nvPr/>
          </p:nvSpPr>
          <p:spPr bwMode="auto">
            <a:xfrm>
              <a:off x="2621" y="2446"/>
              <a:ext cx="1542" cy="1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pt-BR" sz="1800" b="1">
                <a:latin typeface="Arial" charset="0"/>
              </a:endParaRPr>
            </a:p>
          </p:txBody>
        </p:sp>
        <p:sp>
          <p:nvSpPr>
            <p:cNvPr id="29708" name="Rectangle 11"/>
            <p:cNvSpPr>
              <a:spLocks noChangeArrowheads="1"/>
            </p:cNvSpPr>
            <p:nvPr/>
          </p:nvSpPr>
          <p:spPr bwMode="auto">
            <a:xfrm>
              <a:off x="2576" y="1933"/>
              <a:ext cx="1633" cy="1815"/>
            </a:xfrm>
            <a:prstGeom prst="rect">
              <a:avLst/>
            </a:prstGeom>
            <a:noFill/>
            <a:ln w="57150">
              <a:solidFill>
                <a:srgbClr val="00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9701" name="Rectangle 12"/>
          <p:cNvSpPr>
            <a:spLocks noChangeArrowheads="1"/>
          </p:cNvSpPr>
          <p:nvPr/>
        </p:nvSpPr>
        <p:spPr bwMode="auto">
          <a:xfrm>
            <a:off x="250825" y="1773238"/>
            <a:ext cx="396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000" b="1">
                <a:solidFill>
                  <a:srgbClr val="00337F"/>
                </a:solidFill>
                <a:latin typeface="Arial" charset="0"/>
              </a:rPr>
              <a:t>PDCA – Assistencial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 noChangeAspect="1"/>
          </p:cNvGrpSpPr>
          <p:nvPr/>
        </p:nvGrpSpPr>
        <p:grpSpPr bwMode="auto">
          <a:xfrm flipH="1">
            <a:off x="4232275" y="5486400"/>
            <a:ext cx="949325" cy="323850"/>
            <a:chOff x="2466" y="-2"/>
            <a:chExt cx="1814" cy="618"/>
          </a:xfrm>
        </p:grpSpPr>
        <p:sp>
          <p:nvSpPr>
            <p:cNvPr id="30771" name="AutoShape 3"/>
            <p:cNvSpPr>
              <a:spLocks noChangeAspect="1" noChangeArrowheads="1"/>
            </p:cNvSpPr>
            <p:nvPr/>
          </p:nvSpPr>
          <p:spPr bwMode="auto">
            <a:xfrm rot="5400000">
              <a:off x="2956" y="37"/>
              <a:ext cx="309" cy="541"/>
            </a:xfrm>
            <a:prstGeom prst="flowChartProcess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2" name="AutoShape 4"/>
            <p:cNvSpPr>
              <a:spLocks noChangeAspect="1" noChangeArrowheads="1"/>
            </p:cNvSpPr>
            <p:nvPr/>
          </p:nvSpPr>
          <p:spPr bwMode="auto">
            <a:xfrm>
              <a:off x="3252" y="-2"/>
              <a:ext cx="1028" cy="618"/>
            </a:xfrm>
            <a:prstGeom prst="notchedRightArrow">
              <a:avLst>
                <a:gd name="adj1" fmla="val 50000"/>
                <a:gd name="adj2" fmla="val 41586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3" name="AutoShape 5"/>
            <p:cNvSpPr>
              <a:spLocks noChangeAspect="1" noChangeArrowheads="1"/>
            </p:cNvSpPr>
            <p:nvPr/>
          </p:nvSpPr>
          <p:spPr bwMode="auto">
            <a:xfrm>
              <a:off x="2466" y="153"/>
              <a:ext cx="504" cy="309"/>
            </a:xfrm>
            <a:prstGeom prst="chevron">
              <a:avLst>
                <a:gd name="adj" fmla="val 40777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0723" name="Group 6"/>
          <p:cNvGrpSpPr>
            <a:grpSpLocks/>
          </p:cNvGrpSpPr>
          <p:nvPr/>
        </p:nvGrpSpPr>
        <p:grpSpPr bwMode="auto">
          <a:xfrm>
            <a:off x="4572000" y="-171450"/>
            <a:ext cx="4572000" cy="3529013"/>
            <a:chOff x="635" y="572"/>
            <a:chExt cx="4489" cy="3174"/>
          </a:xfrm>
        </p:grpSpPr>
        <p:sp>
          <p:nvSpPr>
            <p:cNvPr id="30766" name="Rectangle 7" descr="Mármore branco"/>
            <p:cNvSpPr>
              <a:spLocks noChangeArrowheads="1"/>
            </p:cNvSpPr>
            <p:nvPr/>
          </p:nvSpPr>
          <p:spPr bwMode="auto">
            <a:xfrm>
              <a:off x="635" y="572"/>
              <a:ext cx="4489" cy="317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82800" bIns="82800" anchor="ctr"/>
            <a:lstStyle/>
            <a:p>
              <a:endParaRPr lang="pt-BR"/>
            </a:p>
          </p:txBody>
        </p:sp>
        <p:sp>
          <p:nvSpPr>
            <p:cNvPr id="30767" name="Rectangle 8"/>
            <p:cNvSpPr>
              <a:spLocks noChangeArrowheads="1"/>
            </p:cNvSpPr>
            <p:nvPr/>
          </p:nvSpPr>
          <p:spPr bwMode="auto">
            <a:xfrm>
              <a:off x="1104" y="1008"/>
              <a:ext cx="3582" cy="226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82800" bIns="82800" anchor="ctr"/>
            <a:lstStyle/>
            <a:p>
              <a:pPr algn="ctr" eaLnBrk="1" hangingPunct="1"/>
              <a:endParaRPr lang="pt-BR" sz="1600">
                <a:latin typeface="Arial" charset="0"/>
              </a:endParaRPr>
            </a:p>
          </p:txBody>
        </p:sp>
        <p:sp>
          <p:nvSpPr>
            <p:cNvPr id="30768" name="Oval 9"/>
            <p:cNvSpPr>
              <a:spLocks noChangeArrowheads="1"/>
            </p:cNvSpPr>
            <p:nvPr/>
          </p:nvSpPr>
          <p:spPr bwMode="auto">
            <a:xfrm>
              <a:off x="768" y="684"/>
              <a:ext cx="1360" cy="680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82800" bIns="82800" anchor="ctr"/>
            <a:lstStyle/>
            <a:p>
              <a:pPr algn="ctr"/>
              <a:r>
                <a:rPr lang="pt-BR" sz="1800" b="1">
                  <a:solidFill>
                    <a:schemeClr val="bg1"/>
                  </a:solidFill>
                  <a:latin typeface="Arial" charset="0"/>
                </a:rPr>
                <a:t>Planejar</a:t>
              </a:r>
              <a:endParaRPr lang="pt-BR" sz="12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0769" name="Text Box 10"/>
            <p:cNvSpPr txBox="1">
              <a:spLocks noChangeArrowheads="1"/>
            </p:cNvSpPr>
            <p:nvPr/>
          </p:nvSpPr>
          <p:spPr bwMode="auto">
            <a:xfrm>
              <a:off x="2163" y="1055"/>
              <a:ext cx="249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82800" bIns="828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1400" b="1">
                  <a:solidFill>
                    <a:srgbClr val="FF0000"/>
                  </a:solidFill>
                  <a:latin typeface="Arial" charset="0"/>
                </a:rPr>
                <a:t>Identificação do Problema</a:t>
              </a:r>
            </a:p>
          </p:txBody>
        </p:sp>
        <p:sp>
          <p:nvSpPr>
            <p:cNvPr id="30770" name="Text Box 11"/>
            <p:cNvSpPr txBox="1">
              <a:spLocks noChangeArrowheads="1"/>
            </p:cNvSpPr>
            <p:nvPr/>
          </p:nvSpPr>
          <p:spPr bwMode="auto">
            <a:xfrm>
              <a:off x="1488" y="1776"/>
              <a:ext cx="283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2000" tIns="82800" bIns="82800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10000"/>
                </a:spcBef>
              </a:pPr>
              <a:endParaRPr lang="pt-BR" sz="1200" b="1">
                <a:latin typeface="Arial" charset="0"/>
              </a:endParaRPr>
            </a:p>
          </p:txBody>
        </p:sp>
      </p:grpSp>
      <p:sp>
        <p:nvSpPr>
          <p:cNvPr id="30724" name="Rectangle 12" descr="Mármore branco"/>
          <p:cNvSpPr>
            <a:spLocks noChangeArrowheads="1"/>
          </p:cNvSpPr>
          <p:nvPr/>
        </p:nvSpPr>
        <p:spPr bwMode="auto">
          <a:xfrm>
            <a:off x="4464050" y="3357563"/>
            <a:ext cx="4679950" cy="34909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5076825" y="3789363"/>
            <a:ext cx="3598863" cy="26209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6" name="Oval 14"/>
          <p:cNvSpPr>
            <a:spLocks noChangeArrowheads="1"/>
          </p:cNvSpPr>
          <p:nvPr/>
        </p:nvSpPr>
        <p:spPr bwMode="auto">
          <a:xfrm>
            <a:off x="5292725" y="3500438"/>
            <a:ext cx="1300163" cy="6985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Arial" charset="0"/>
              </a:rPr>
              <a:t>Fazer</a:t>
            </a:r>
            <a:endParaRPr lang="pt-BR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27" name="Text Box 15"/>
          <p:cNvSpPr txBox="1">
            <a:spLocks noChangeArrowheads="1"/>
          </p:cNvSpPr>
          <p:nvPr/>
        </p:nvSpPr>
        <p:spPr bwMode="auto">
          <a:xfrm>
            <a:off x="7019925" y="4005263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solidFill>
                  <a:srgbClr val="FF0000"/>
                </a:solidFill>
                <a:latin typeface="Arial" charset="0"/>
              </a:rPr>
              <a:t>Plano de Ação</a:t>
            </a:r>
          </a:p>
        </p:txBody>
      </p:sp>
      <p:sp>
        <p:nvSpPr>
          <p:cNvPr id="352272" name="Text Box 16"/>
          <p:cNvSpPr txBox="1">
            <a:spLocks noChangeArrowheads="1"/>
          </p:cNvSpPr>
          <p:nvPr/>
        </p:nvSpPr>
        <p:spPr bwMode="auto">
          <a:xfrm>
            <a:off x="5148263" y="4292600"/>
            <a:ext cx="33845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pPr marL="88900" indent="-88900" algn="just">
              <a:lnSpc>
                <a:spcPct val="85000"/>
              </a:lnSpc>
              <a:spcBef>
                <a:spcPct val="10000"/>
              </a:spcBef>
            </a:pPr>
            <a:r>
              <a:rPr lang="pt-BR" sz="1200" b="1">
                <a:solidFill>
                  <a:schemeClr val="accent2"/>
                </a:solidFill>
                <a:latin typeface="Arial" charset="0"/>
              </a:rPr>
              <a:t>Até 15 Jun07</a:t>
            </a:r>
          </a:p>
          <a:p>
            <a:pPr marL="88900" indent="-88900" algn="just">
              <a:lnSpc>
                <a:spcPct val="85000"/>
              </a:lnSpc>
              <a:spcBef>
                <a:spcPct val="10000"/>
              </a:spcBef>
            </a:pPr>
            <a:endParaRPr lang="pt-BR" sz="1200" b="1">
              <a:solidFill>
                <a:schemeClr val="accent2"/>
              </a:solidFill>
              <a:latin typeface="Arial" charset="0"/>
            </a:endParaRPr>
          </a:p>
          <a:p>
            <a:pPr marL="88900" indent="-88900" algn="just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200" b="1">
                <a:solidFill>
                  <a:schemeClr val="accent2"/>
                </a:solidFill>
                <a:latin typeface="Arial" charset="0"/>
              </a:rPr>
              <a:t>Construir Plano de dispensação por necessidade de presteza de entrega: rotina/especial/agora</a:t>
            </a:r>
          </a:p>
          <a:p>
            <a:pPr marL="88900" indent="-88900" algn="just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200" b="1">
                <a:solidFill>
                  <a:schemeClr val="accent2"/>
                </a:solidFill>
                <a:latin typeface="Arial" charset="0"/>
              </a:rPr>
              <a:t>Estudar horários de picos de entregas para nova composição de horários de rotina</a:t>
            </a:r>
          </a:p>
          <a:p>
            <a:pPr marL="88900" indent="-88900" algn="just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200" b="1">
                <a:solidFill>
                  <a:schemeClr val="accent2"/>
                </a:solidFill>
                <a:latin typeface="Arial" charset="0"/>
              </a:rPr>
              <a:t>Adequar e qualificar pessoal </a:t>
            </a:r>
          </a:p>
          <a:p>
            <a:pPr marL="88900" indent="-88900" algn="just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200" b="1">
                <a:solidFill>
                  <a:schemeClr val="accent2"/>
                </a:solidFill>
                <a:latin typeface="Arial" charset="0"/>
              </a:rPr>
              <a:t>Adequar recursos materiais e de tecnologia </a:t>
            </a:r>
            <a:endParaRPr lang="pt-BR" sz="1000" b="1">
              <a:latin typeface="Arial" charset="0"/>
            </a:endParaRPr>
          </a:p>
        </p:txBody>
      </p:sp>
      <p:sp>
        <p:nvSpPr>
          <p:cNvPr id="30729" name="Rectangle 17" descr="Mármore branco"/>
          <p:cNvSpPr>
            <a:spLocks noChangeArrowheads="1"/>
          </p:cNvSpPr>
          <p:nvPr/>
        </p:nvSpPr>
        <p:spPr bwMode="auto">
          <a:xfrm>
            <a:off x="0" y="3357563"/>
            <a:ext cx="4572000" cy="35004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30" name="Rectangle 18"/>
          <p:cNvSpPr>
            <a:spLocks noChangeArrowheads="1"/>
          </p:cNvSpPr>
          <p:nvPr/>
        </p:nvSpPr>
        <p:spPr bwMode="auto">
          <a:xfrm>
            <a:off x="454025" y="3860800"/>
            <a:ext cx="3686175" cy="25923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31" name="Oval 19"/>
          <p:cNvSpPr>
            <a:spLocks noChangeArrowheads="1"/>
          </p:cNvSpPr>
          <p:nvPr/>
        </p:nvSpPr>
        <p:spPr bwMode="auto">
          <a:xfrm>
            <a:off x="133350" y="3689350"/>
            <a:ext cx="1363663" cy="703263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Arial" charset="0"/>
              </a:rPr>
              <a:t>Checar</a:t>
            </a:r>
          </a:p>
        </p:txBody>
      </p:sp>
      <p:sp>
        <p:nvSpPr>
          <p:cNvPr id="30732" name="Text Box 20"/>
          <p:cNvSpPr txBox="1">
            <a:spLocks noChangeArrowheads="1"/>
          </p:cNvSpPr>
          <p:nvPr/>
        </p:nvSpPr>
        <p:spPr bwMode="auto">
          <a:xfrm>
            <a:off x="1527175" y="4073525"/>
            <a:ext cx="2503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b="1">
                <a:solidFill>
                  <a:srgbClr val="FF0000"/>
                </a:solidFill>
                <a:latin typeface="Arial" charset="0"/>
              </a:rPr>
              <a:t>Verificação</a:t>
            </a:r>
          </a:p>
        </p:txBody>
      </p:sp>
      <p:sp>
        <p:nvSpPr>
          <p:cNvPr id="30733" name="Text Box 21"/>
          <p:cNvSpPr txBox="1">
            <a:spLocks noChangeArrowheads="1"/>
          </p:cNvSpPr>
          <p:nvPr/>
        </p:nvSpPr>
        <p:spPr bwMode="auto">
          <a:xfrm>
            <a:off x="806450" y="4918075"/>
            <a:ext cx="29559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pPr>
              <a:lnSpc>
                <a:spcPct val="85000"/>
              </a:lnSpc>
              <a:spcBef>
                <a:spcPct val="10000"/>
              </a:spcBef>
            </a:pPr>
            <a:endParaRPr lang="pt-PT" sz="1000">
              <a:latin typeface="Lucida Sans" pitchFamily="34" charset="0"/>
            </a:endParaRPr>
          </a:p>
        </p:txBody>
      </p:sp>
      <p:sp>
        <p:nvSpPr>
          <p:cNvPr id="30734" name="Text Box 22"/>
          <p:cNvSpPr txBox="1">
            <a:spLocks noChangeArrowheads="1"/>
          </p:cNvSpPr>
          <p:nvPr/>
        </p:nvSpPr>
        <p:spPr bwMode="auto">
          <a:xfrm>
            <a:off x="1095375" y="4818063"/>
            <a:ext cx="25034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10000"/>
              </a:spcBef>
            </a:pPr>
            <a:endParaRPr lang="pt-BR" sz="1200" b="1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105000"/>
              </a:lnSpc>
              <a:spcBef>
                <a:spcPct val="10000"/>
              </a:spcBef>
            </a:pPr>
            <a:endParaRPr lang="pt-BR" sz="1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735" name="Rectangle 23" descr="Mármore branco"/>
          <p:cNvSpPr>
            <a:spLocks noChangeArrowheads="1"/>
          </p:cNvSpPr>
          <p:nvPr/>
        </p:nvSpPr>
        <p:spPr bwMode="auto">
          <a:xfrm>
            <a:off x="0" y="-171450"/>
            <a:ext cx="4572000" cy="35290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36" name="Rectangle 24"/>
          <p:cNvSpPr>
            <a:spLocks noChangeArrowheads="1"/>
          </p:cNvSpPr>
          <p:nvPr/>
        </p:nvSpPr>
        <p:spPr bwMode="auto">
          <a:xfrm>
            <a:off x="468313" y="333375"/>
            <a:ext cx="3598862" cy="2447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737" name="Oval 25"/>
          <p:cNvSpPr>
            <a:spLocks noChangeArrowheads="1"/>
          </p:cNvSpPr>
          <p:nvPr/>
        </p:nvSpPr>
        <p:spPr bwMode="auto">
          <a:xfrm>
            <a:off x="134938" y="-53975"/>
            <a:ext cx="1385887" cy="709613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>
                <a:solidFill>
                  <a:schemeClr val="bg1"/>
                </a:solidFill>
                <a:latin typeface="Arial" charset="0"/>
              </a:rPr>
              <a:t>Re</a:t>
            </a:r>
          </a:p>
          <a:p>
            <a:pPr algn="ctr"/>
            <a:r>
              <a:rPr lang="pt-BR" sz="1400" b="1">
                <a:solidFill>
                  <a:srgbClr val="FFFFEF"/>
                </a:solidFill>
                <a:latin typeface="Arial" charset="0"/>
              </a:rPr>
              <a:t>Planejamento</a:t>
            </a:r>
          </a:p>
          <a:p>
            <a:pPr algn="ctr"/>
            <a:endParaRPr lang="pt-BR" sz="1400" b="1">
              <a:solidFill>
                <a:srgbClr val="FFFFEF"/>
              </a:solidFill>
              <a:latin typeface="Arial" charset="0"/>
            </a:endParaRPr>
          </a:p>
        </p:txBody>
      </p:sp>
      <p:sp>
        <p:nvSpPr>
          <p:cNvPr id="30738" name="Text Box 26"/>
          <p:cNvSpPr txBox="1">
            <a:spLocks noChangeArrowheads="1"/>
          </p:cNvSpPr>
          <p:nvPr/>
        </p:nvSpPr>
        <p:spPr bwMode="auto">
          <a:xfrm>
            <a:off x="1552575" y="331788"/>
            <a:ext cx="2543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b="1">
                <a:solidFill>
                  <a:srgbClr val="FF0000"/>
                </a:solidFill>
                <a:latin typeface="Arial" charset="0"/>
              </a:rPr>
              <a:t>Continuidade</a:t>
            </a:r>
            <a:r>
              <a:rPr lang="pt-BR" sz="1200" b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30739" name="Text Box 27"/>
          <p:cNvSpPr txBox="1">
            <a:spLocks noChangeArrowheads="1"/>
          </p:cNvSpPr>
          <p:nvPr/>
        </p:nvSpPr>
        <p:spPr bwMode="auto">
          <a:xfrm>
            <a:off x="476250" y="735013"/>
            <a:ext cx="3652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endParaRPr lang="pt-BR" sz="1400" b="1">
              <a:solidFill>
                <a:srgbClr val="00337F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40" name="Group 28"/>
          <p:cNvGrpSpPr>
            <a:grpSpLocks/>
          </p:cNvGrpSpPr>
          <p:nvPr/>
        </p:nvGrpSpPr>
        <p:grpSpPr bwMode="auto">
          <a:xfrm>
            <a:off x="3779838" y="2708275"/>
            <a:ext cx="1557337" cy="1219200"/>
            <a:chOff x="7200" y="5616"/>
            <a:chExt cx="2452" cy="1920"/>
          </a:xfrm>
        </p:grpSpPr>
        <p:sp>
          <p:nvSpPr>
            <p:cNvPr id="30757" name="Oval 29"/>
            <p:cNvSpPr>
              <a:spLocks noChangeArrowheads="1"/>
            </p:cNvSpPr>
            <p:nvPr/>
          </p:nvSpPr>
          <p:spPr bwMode="auto">
            <a:xfrm>
              <a:off x="7200" y="5616"/>
              <a:ext cx="2400" cy="1920"/>
            </a:xfrm>
            <a:prstGeom prst="ellipse">
              <a:avLst/>
            </a:prstGeom>
            <a:solidFill>
              <a:srgbClr val="003366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endParaRPr lang="pt-BR" sz="1600">
                <a:latin typeface="Arial" charset="0"/>
              </a:endParaRPr>
            </a:p>
            <a:p>
              <a:pPr algn="ctr" eaLnBrk="1" hangingPunct="1"/>
              <a:endParaRPr lang="pt-BR" sz="1600">
                <a:latin typeface="Arial" charset="0"/>
              </a:endParaRPr>
            </a:p>
            <a:p>
              <a:pPr algn="ctr" eaLnBrk="1" hangingPunct="1"/>
              <a:endParaRPr lang="pt-BR" sz="1600">
                <a:latin typeface="Arial" charset="0"/>
              </a:endParaRPr>
            </a:p>
            <a:p>
              <a:pPr algn="ctr" eaLnBrk="1" hangingPunct="1"/>
              <a:endParaRPr lang="pt-BR" sz="1600">
                <a:latin typeface="Arial" charset="0"/>
              </a:endParaRPr>
            </a:p>
            <a:p>
              <a:pPr algn="ctr" eaLnBrk="1" hangingPunct="1"/>
              <a:endParaRPr lang="pt-BR" sz="1200">
                <a:latin typeface="Arial" charset="0"/>
              </a:endParaRPr>
            </a:p>
          </p:txBody>
        </p:sp>
        <p:sp>
          <p:nvSpPr>
            <p:cNvPr id="30758" name="Line 30"/>
            <p:cNvSpPr>
              <a:spLocks noChangeShapeType="1"/>
            </p:cNvSpPr>
            <p:nvPr/>
          </p:nvSpPr>
          <p:spPr bwMode="auto">
            <a:xfrm>
              <a:off x="7200" y="6623"/>
              <a:ext cx="2400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0759" name="Line 31"/>
            <p:cNvSpPr>
              <a:spLocks noChangeShapeType="1"/>
            </p:cNvSpPr>
            <p:nvPr/>
          </p:nvSpPr>
          <p:spPr bwMode="auto">
            <a:xfrm>
              <a:off x="8418" y="5616"/>
              <a:ext cx="0" cy="192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52288" name="Text Box 32"/>
            <p:cNvSpPr txBox="1">
              <a:spLocks noChangeArrowheads="1"/>
            </p:cNvSpPr>
            <p:nvPr/>
          </p:nvSpPr>
          <p:spPr bwMode="auto">
            <a:xfrm>
              <a:off x="8207" y="5904"/>
              <a:ext cx="1445" cy="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52289" name="Text Box 33"/>
            <p:cNvSpPr txBox="1">
              <a:spLocks noChangeArrowheads="1"/>
            </p:cNvSpPr>
            <p:nvPr/>
          </p:nvSpPr>
          <p:spPr bwMode="auto">
            <a:xfrm>
              <a:off x="8267" y="6811"/>
              <a:ext cx="1152" cy="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52290" name="Text Box 34"/>
            <p:cNvSpPr txBox="1">
              <a:spLocks noChangeArrowheads="1"/>
            </p:cNvSpPr>
            <p:nvPr/>
          </p:nvSpPr>
          <p:spPr bwMode="auto">
            <a:xfrm>
              <a:off x="7240" y="6769"/>
              <a:ext cx="1467" cy="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52291" name="Text Box 35"/>
            <p:cNvSpPr txBox="1">
              <a:spLocks noChangeArrowheads="1"/>
            </p:cNvSpPr>
            <p:nvPr/>
          </p:nvSpPr>
          <p:spPr bwMode="auto">
            <a:xfrm>
              <a:off x="7607" y="5904"/>
              <a:ext cx="722" cy="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0764" name="AutoShape 36"/>
            <p:cNvSpPr>
              <a:spLocks noChangeArrowheads="1"/>
            </p:cNvSpPr>
            <p:nvPr/>
          </p:nvSpPr>
          <p:spPr bwMode="auto">
            <a:xfrm>
              <a:off x="9206" y="6214"/>
              <a:ext cx="287" cy="787"/>
            </a:xfrm>
            <a:prstGeom prst="curvedLeftArrow">
              <a:avLst>
                <a:gd name="adj1" fmla="val 54843"/>
                <a:gd name="adj2" fmla="val 109686"/>
                <a:gd name="adj3" fmla="val 33333"/>
              </a:avLst>
            </a:prstGeom>
            <a:solidFill>
              <a:srgbClr val="CCFFFF"/>
            </a:solidFill>
            <a:ln w="12700" cap="sq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5" name="AutoShape 37"/>
            <p:cNvSpPr>
              <a:spLocks noChangeArrowheads="1"/>
            </p:cNvSpPr>
            <p:nvPr/>
          </p:nvSpPr>
          <p:spPr bwMode="auto">
            <a:xfrm rot="-10589260">
              <a:off x="7293" y="6214"/>
              <a:ext cx="265" cy="722"/>
            </a:xfrm>
            <a:prstGeom prst="curvedLeftArrow">
              <a:avLst>
                <a:gd name="adj1" fmla="val 46935"/>
                <a:gd name="adj2" fmla="val 108943"/>
                <a:gd name="adj3" fmla="val 30611"/>
              </a:avLst>
            </a:prstGeom>
            <a:solidFill>
              <a:srgbClr val="CCFFFF"/>
            </a:solidFill>
            <a:ln w="12700" cap="sq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0741" name="Line 3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42" name="Line 39"/>
          <p:cNvSpPr>
            <a:spLocks noChangeShapeType="1"/>
          </p:cNvSpPr>
          <p:nvPr/>
        </p:nvSpPr>
        <p:spPr bwMode="auto">
          <a:xfrm>
            <a:off x="0" y="33575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43" name="Text Box 40"/>
          <p:cNvSpPr txBox="1">
            <a:spLocks noChangeArrowheads="1"/>
          </p:cNvSpPr>
          <p:nvPr/>
        </p:nvSpPr>
        <p:spPr bwMode="auto">
          <a:xfrm>
            <a:off x="5364163" y="1412875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sz="1600">
              <a:latin typeface="Arial" charset="0"/>
            </a:endParaRPr>
          </a:p>
        </p:txBody>
      </p:sp>
      <p:sp>
        <p:nvSpPr>
          <p:cNvPr id="352297" name="Text Box 41"/>
          <p:cNvSpPr txBox="1">
            <a:spLocks noChangeArrowheads="1"/>
          </p:cNvSpPr>
          <p:nvPr/>
        </p:nvSpPr>
        <p:spPr bwMode="auto">
          <a:xfrm>
            <a:off x="611188" y="4579938"/>
            <a:ext cx="331311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200" b="1">
                <a:solidFill>
                  <a:schemeClr val="accent2"/>
                </a:solidFill>
                <a:latin typeface="Arial" charset="0"/>
              </a:rPr>
              <a:t>Indicador</a:t>
            </a:r>
          </a:p>
          <a:p>
            <a:pPr eaLnBrk="1" hangingPunct="1"/>
            <a:endParaRPr lang="pt-BR" sz="1200" b="1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pt-BR" sz="1200" b="1">
                <a:solidFill>
                  <a:schemeClr val="accent2"/>
                </a:solidFill>
                <a:latin typeface="Arial" charset="0"/>
              </a:rPr>
              <a:t>Tempos de entrega dentro dos prazos (Urgências entregues em até 30min:  jun/07: 80%, jul/07: 94%, nov07: 96%)</a:t>
            </a:r>
          </a:p>
          <a:p>
            <a:pPr eaLnBrk="1" hangingPunct="1">
              <a:buFontTx/>
              <a:buChar char="•"/>
            </a:pPr>
            <a:r>
              <a:rPr lang="pt-BR" sz="1200" b="1">
                <a:solidFill>
                  <a:schemeClr val="accent2"/>
                </a:solidFill>
                <a:latin typeface="Arial" charset="0"/>
              </a:rPr>
              <a:t>Visita de inspeção: sistema em operação planejada.</a:t>
            </a:r>
          </a:p>
          <a:p>
            <a:pPr eaLnBrk="1" hangingPunct="1">
              <a:buFontTx/>
              <a:buChar char="•"/>
            </a:pPr>
            <a:r>
              <a:rPr lang="pt-BR" sz="1200" b="1">
                <a:solidFill>
                  <a:srgbClr val="008000"/>
                </a:solidFill>
                <a:latin typeface="Arial" charset="0"/>
              </a:rPr>
              <a:t>Medicamentos acumulados nas Unidades pós entrega da Farmácia, incluso de risco   </a:t>
            </a:r>
          </a:p>
        </p:txBody>
      </p:sp>
      <p:sp>
        <p:nvSpPr>
          <p:cNvPr id="30745" name="Text Box 42"/>
          <p:cNvSpPr txBox="1">
            <a:spLocks noChangeArrowheads="1"/>
          </p:cNvSpPr>
          <p:nvPr/>
        </p:nvSpPr>
        <p:spPr bwMode="auto">
          <a:xfrm>
            <a:off x="3995738" y="2997200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600" b="1">
                <a:solidFill>
                  <a:schemeClr val="bg1"/>
                </a:solidFill>
                <a:latin typeface="Arial" charset="0"/>
              </a:rPr>
              <a:t>1º PDCA</a:t>
            </a:r>
          </a:p>
        </p:txBody>
      </p:sp>
      <p:sp>
        <p:nvSpPr>
          <p:cNvPr id="30746" name="Text Box 43"/>
          <p:cNvSpPr txBox="1">
            <a:spLocks noChangeArrowheads="1"/>
          </p:cNvSpPr>
          <p:nvPr/>
        </p:nvSpPr>
        <p:spPr bwMode="auto">
          <a:xfrm>
            <a:off x="4140200" y="330517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200" b="1">
                <a:solidFill>
                  <a:srgbClr val="FFFFEF"/>
                </a:solidFill>
                <a:latin typeface="Arial" charset="0"/>
              </a:rPr>
              <a:t>Farmácia</a:t>
            </a:r>
            <a:r>
              <a:rPr lang="pt-BR" sz="1200">
                <a:latin typeface="Arial" charset="0"/>
              </a:rPr>
              <a:t> </a:t>
            </a:r>
            <a:r>
              <a:rPr lang="pt-BR" sz="1200" b="1">
                <a:solidFill>
                  <a:srgbClr val="FFFFEF"/>
                </a:solidFill>
                <a:latin typeface="Arial" charset="0"/>
              </a:rPr>
              <a:t>Central</a:t>
            </a:r>
          </a:p>
        </p:txBody>
      </p:sp>
      <p:sp>
        <p:nvSpPr>
          <p:cNvPr id="352300" name="Text Box 44"/>
          <p:cNvSpPr txBox="1">
            <a:spLocks noChangeArrowheads="1"/>
          </p:cNvSpPr>
          <p:nvPr/>
        </p:nvSpPr>
        <p:spPr bwMode="auto">
          <a:xfrm>
            <a:off x="5292725" y="1052513"/>
            <a:ext cx="32400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400" b="1">
                <a:solidFill>
                  <a:schemeClr val="accent2"/>
                </a:solidFill>
                <a:latin typeface="Arial" charset="0"/>
              </a:rPr>
              <a:t>Maio 07 </a:t>
            </a:r>
          </a:p>
          <a:p>
            <a:pPr eaLnBrk="1" hangingPunct="1"/>
            <a:r>
              <a:rPr lang="pt-BR" sz="1400" b="1">
                <a:solidFill>
                  <a:schemeClr val="accent2"/>
                </a:solidFill>
                <a:latin typeface="Arial" charset="0"/>
              </a:rPr>
              <a:t>Processo: não há identificação de urgências e rotinas; Alto volume de solicitações gerando atrasos de entrega; </a:t>
            </a:r>
            <a:endParaRPr lang="pt-BR" sz="160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0748" name="Group 45"/>
          <p:cNvGrpSpPr>
            <a:grpSpLocks noChangeAspect="1"/>
          </p:cNvGrpSpPr>
          <p:nvPr/>
        </p:nvGrpSpPr>
        <p:grpSpPr bwMode="auto">
          <a:xfrm>
            <a:off x="7235825" y="2852738"/>
            <a:ext cx="323850" cy="1008062"/>
            <a:chOff x="2448" y="1104"/>
            <a:chExt cx="618" cy="2928"/>
          </a:xfrm>
        </p:grpSpPr>
        <p:sp>
          <p:nvSpPr>
            <p:cNvPr id="30754" name="AutoShape 46"/>
            <p:cNvSpPr>
              <a:spLocks noChangeAspect="1" noChangeArrowheads="1"/>
            </p:cNvSpPr>
            <p:nvPr/>
          </p:nvSpPr>
          <p:spPr bwMode="auto">
            <a:xfrm flipV="1">
              <a:off x="2602" y="1372"/>
              <a:ext cx="309" cy="1748"/>
            </a:xfrm>
            <a:prstGeom prst="flowChartProcess">
              <a:avLst/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55" name="AutoShape 47"/>
            <p:cNvSpPr>
              <a:spLocks noChangeAspect="1" noChangeArrowheads="1"/>
            </p:cNvSpPr>
            <p:nvPr/>
          </p:nvSpPr>
          <p:spPr bwMode="auto">
            <a:xfrm rot="5400000" flipV="1">
              <a:off x="2243" y="3209"/>
              <a:ext cx="1028" cy="618"/>
            </a:xfrm>
            <a:prstGeom prst="notchedRightArrow">
              <a:avLst>
                <a:gd name="adj1" fmla="val 50000"/>
                <a:gd name="adj2" fmla="val 41586"/>
              </a:avLst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56" name="AutoShape 48"/>
            <p:cNvSpPr>
              <a:spLocks noChangeAspect="1" noChangeArrowheads="1"/>
            </p:cNvSpPr>
            <p:nvPr/>
          </p:nvSpPr>
          <p:spPr bwMode="auto">
            <a:xfrm rot="5400000" flipV="1">
              <a:off x="2505" y="1201"/>
              <a:ext cx="504" cy="309"/>
            </a:xfrm>
            <a:prstGeom prst="chevron">
              <a:avLst>
                <a:gd name="adj" fmla="val 40777"/>
              </a:avLst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0749" name="Group 49"/>
          <p:cNvGrpSpPr>
            <a:grpSpLocks noChangeAspect="1"/>
          </p:cNvGrpSpPr>
          <p:nvPr/>
        </p:nvGrpSpPr>
        <p:grpSpPr bwMode="auto">
          <a:xfrm>
            <a:off x="1835150" y="2852738"/>
            <a:ext cx="323850" cy="1081087"/>
            <a:chOff x="-10" y="188"/>
            <a:chExt cx="618" cy="1978"/>
          </a:xfrm>
        </p:grpSpPr>
        <p:sp>
          <p:nvSpPr>
            <p:cNvPr id="30751" name="AutoShape 50"/>
            <p:cNvSpPr>
              <a:spLocks noChangeAspect="1" noChangeArrowheads="1"/>
            </p:cNvSpPr>
            <p:nvPr/>
          </p:nvSpPr>
          <p:spPr bwMode="auto">
            <a:xfrm>
              <a:off x="144" y="1088"/>
              <a:ext cx="309" cy="736"/>
            </a:xfrm>
            <a:prstGeom prst="flowChartProcess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52" name="AutoShape 51"/>
            <p:cNvSpPr>
              <a:spLocks noChangeAspect="1" noChangeArrowheads="1"/>
            </p:cNvSpPr>
            <p:nvPr/>
          </p:nvSpPr>
          <p:spPr bwMode="auto">
            <a:xfrm rot="-5400000">
              <a:off x="-215" y="393"/>
              <a:ext cx="1028" cy="618"/>
            </a:xfrm>
            <a:prstGeom prst="notchedRightArrow">
              <a:avLst>
                <a:gd name="adj1" fmla="val 50000"/>
                <a:gd name="adj2" fmla="val 41586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53" name="AutoShape 52"/>
            <p:cNvSpPr>
              <a:spLocks noChangeAspect="1" noChangeArrowheads="1"/>
            </p:cNvSpPr>
            <p:nvPr/>
          </p:nvSpPr>
          <p:spPr bwMode="auto">
            <a:xfrm rot="-5400000">
              <a:off x="47" y="1759"/>
              <a:ext cx="504" cy="309"/>
            </a:xfrm>
            <a:prstGeom prst="chevron">
              <a:avLst>
                <a:gd name="adj" fmla="val 40777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2309" name="Text Box 53"/>
          <p:cNvSpPr txBox="1">
            <a:spLocks noChangeArrowheads="1"/>
          </p:cNvSpPr>
          <p:nvPr/>
        </p:nvSpPr>
        <p:spPr bwMode="auto">
          <a:xfrm>
            <a:off x="684213" y="1125538"/>
            <a:ext cx="3240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200" b="1">
                <a:solidFill>
                  <a:schemeClr val="accent2"/>
                </a:solidFill>
                <a:latin typeface="Arial" charset="0"/>
              </a:rPr>
              <a:t>- </a:t>
            </a:r>
            <a:r>
              <a:rPr lang="pt-BR" sz="1400" b="1">
                <a:solidFill>
                  <a:schemeClr val="accent2"/>
                </a:solidFill>
                <a:latin typeface="Arial" charset="0"/>
              </a:rPr>
              <a:t>Adequação dos medicamentos de risco</a:t>
            </a:r>
            <a:endParaRPr lang="pt-BR" sz="14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2" grpId="0"/>
      <p:bldP spid="352297" grpId="0"/>
      <p:bldP spid="352300" grpId="0"/>
      <p:bldP spid="3523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 noChangeAspect="1"/>
          </p:cNvGrpSpPr>
          <p:nvPr/>
        </p:nvGrpSpPr>
        <p:grpSpPr bwMode="auto">
          <a:xfrm flipH="1">
            <a:off x="4232275" y="5486400"/>
            <a:ext cx="949325" cy="323850"/>
            <a:chOff x="2466" y="-2"/>
            <a:chExt cx="1814" cy="618"/>
          </a:xfrm>
        </p:grpSpPr>
        <p:sp>
          <p:nvSpPr>
            <p:cNvPr id="31798" name="AutoShape 3"/>
            <p:cNvSpPr>
              <a:spLocks noChangeAspect="1" noChangeArrowheads="1"/>
            </p:cNvSpPr>
            <p:nvPr/>
          </p:nvSpPr>
          <p:spPr bwMode="auto">
            <a:xfrm rot="5400000">
              <a:off x="2956" y="37"/>
              <a:ext cx="309" cy="541"/>
            </a:xfrm>
            <a:prstGeom prst="flowChartProcess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99" name="AutoShape 4"/>
            <p:cNvSpPr>
              <a:spLocks noChangeAspect="1" noChangeArrowheads="1"/>
            </p:cNvSpPr>
            <p:nvPr/>
          </p:nvSpPr>
          <p:spPr bwMode="auto">
            <a:xfrm>
              <a:off x="3252" y="-2"/>
              <a:ext cx="1028" cy="618"/>
            </a:xfrm>
            <a:prstGeom prst="notchedRightArrow">
              <a:avLst>
                <a:gd name="adj1" fmla="val 50000"/>
                <a:gd name="adj2" fmla="val 41586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00" name="AutoShape 5"/>
            <p:cNvSpPr>
              <a:spLocks noChangeAspect="1" noChangeArrowheads="1"/>
            </p:cNvSpPr>
            <p:nvPr/>
          </p:nvSpPr>
          <p:spPr bwMode="auto">
            <a:xfrm>
              <a:off x="2466" y="153"/>
              <a:ext cx="504" cy="309"/>
            </a:xfrm>
            <a:prstGeom prst="chevron">
              <a:avLst>
                <a:gd name="adj" fmla="val 40777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747" name="Group 6"/>
          <p:cNvGrpSpPr>
            <a:grpSpLocks/>
          </p:cNvGrpSpPr>
          <p:nvPr/>
        </p:nvGrpSpPr>
        <p:grpSpPr bwMode="auto">
          <a:xfrm>
            <a:off x="4500563" y="-171450"/>
            <a:ext cx="4643437" cy="3529013"/>
            <a:chOff x="635" y="572"/>
            <a:chExt cx="4489" cy="3174"/>
          </a:xfrm>
        </p:grpSpPr>
        <p:sp>
          <p:nvSpPr>
            <p:cNvPr id="31793" name="Rectangle 7" descr="Mármore branco"/>
            <p:cNvSpPr>
              <a:spLocks noChangeArrowheads="1"/>
            </p:cNvSpPr>
            <p:nvPr/>
          </p:nvSpPr>
          <p:spPr bwMode="auto">
            <a:xfrm>
              <a:off x="635" y="572"/>
              <a:ext cx="4489" cy="317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82800" bIns="82800" anchor="ctr"/>
            <a:lstStyle/>
            <a:p>
              <a:endParaRPr lang="pt-BR"/>
            </a:p>
          </p:txBody>
        </p:sp>
        <p:sp>
          <p:nvSpPr>
            <p:cNvPr id="31794" name="Rectangle 8"/>
            <p:cNvSpPr>
              <a:spLocks noChangeArrowheads="1"/>
            </p:cNvSpPr>
            <p:nvPr/>
          </p:nvSpPr>
          <p:spPr bwMode="auto">
            <a:xfrm>
              <a:off x="1104" y="1008"/>
              <a:ext cx="3582" cy="226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82800" bIns="82800" anchor="ctr"/>
            <a:lstStyle/>
            <a:p>
              <a:pPr algn="ctr" eaLnBrk="1" hangingPunct="1"/>
              <a:endParaRPr lang="pt-BR" sz="1600">
                <a:latin typeface="Arial" charset="0"/>
              </a:endParaRPr>
            </a:p>
          </p:txBody>
        </p:sp>
        <p:sp>
          <p:nvSpPr>
            <p:cNvPr id="31795" name="Oval 9"/>
            <p:cNvSpPr>
              <a:spLocks noChangeArrowheads="1"/>
            </p:cNvSpPr>
            <p:nvPr/>
          </p:nvSpPr>
          <p:spPr bwMode="auto">
            <a:xfrm>
              <a:off x="768" y="684"/>
              <a:ext cx="1360" cy="680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82800" bIns="82800" anchor="ctr"/>
            <a:lstStyle/>
            <a:p>
              <a:pPr algn="ctr"/>
              <a:r>
                <a:rPr lang="pt-BR" sz="1800" b="1">
                  <a:solidFill>
                    <a:schemeClr val="bg1"/>
                  </a:solidFill>
                  <a:latin typeface="Arial" charset="0"/>
                </a:rPr>
                <a:t>Planejar</a:t>
              </a:r>
              <a:endParaRPr lang="pt-BR" sz="12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1796" name="Text Box 10"/>
            <p:cNvSpPr txBox="1">
              <a:spLocks noChangeArrowheads="1"/>
            </p:cNvSpPr>
            <p:nvPr/>
          </p:nvSpPr>
          <p:spPr bwMode="auto">
            <a:xfrm>
              <a:off x="2163" y="1056"/>
              <a:ext cx="2492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82800" bIns="828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1400" b="1">
                  <a:solidFill>
                    <a:srgbClr val="FF0000"/>
                  </a:solidFill>
                  <a:latin typeface="Arial" charset="0"/>
                </a:rPr>
                <a:t>Identificação do Problema</a:t>
              </a:r>
            </a:p>
          </p:txBody>
        </p:sp>
        <p:sp>
          <p:nvSpPr>
            <p:cNvPr id="31797" name="Text Box 11"/>
            <p:cNvSpPr txBox="1">
              <a:spLocks noChangeArrowheads="1"/>
            </p:cNvSpPr>
            <p:nvPr/>
          </p:nvSpPr>
          <p:spPr bwMode="auto">
            <a:xfrm>
              <a:off x="1488" y="1777"/>
              <a:ext cx="283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2000" tIns="82800" bIns="82800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10000"/>
                </a:spcBef>
              </a:pPr>
              <a:endParaRPr lang="pt-BR" sz="1200" b="1">
                <a:latin typeface="Arial" charset="0"/>
              </a:endParaRPr>
            </a:p>
          </p:txBody>
        </p:sp>
      </p:grpSp>
      <p:sp>
        <p:nvSpPr>
          <p:cNvPr id="31748" name="Rectangle 12" descr="Mármore branco"/>
          <p:cNvSpPr>
            <a:spLocks noChangeArrowheads="1"/>
          </p:cNvSpPr>
          <p:nvPr/>
        </p:nvSpPr>
        <p:spPr bwMode="auto">
          <a:xfrm>
            <a:off x="4464050" y="3357563"/>
            <a:ext cx="4679950" cy="35004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49" name="Rectangle 13"/>
          <p:cNvSpPr>
            <a:spLocks noChangeArrowheads="1"/>
          </p:cNvSpPr>
          <p:nvPr/>
        </p:nvSpPr>
        <p:spPr bwMode="auto">
          <a:xfrm>
            <a:off x="5003800" y="4076700"/>
            <a:ext cx="3744913" cy="24606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5148263" y="3644900"/>
            <a:ext cx="1371600" cy="69215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Arial" charset="0"/>
              </a:rPr>
              <a:t>Fazer</a:t>
            </a:r>
            <a:endParaRPr lang="pt-BR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51" name="Text Box 15"/>
          <p:cNvSpPr txBox="1">
            <a:spLocks noChangeArrowheads="1"/>
          </p:cNvSpPr>
          <p:nvPr/>
        </p:nvSpPr>
        <p:spPr bwMode="auto">
          <a:xfrm>
            <a:off x="7092950" y="4076700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solidFill>
                  <a:srgbClr val="FF0000"/>
                </a:solidFill>
                <a:latin typeface="Arial" charset="0"/>
              </a:rPr>
              <a:t>Plano de Ação</a:t>
            </a:r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5219700" y="4581525"/>
            <a:ext cx="34559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pPr marL="88900" indent="-88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Eleger lista de medicamentos de risco; 15/7</a:t>
            </a:r>
          </a:p>
          <a:p>
            <a:pPr marL="88900" indent="-88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Criar fluxo diferenciado: sinalização na prescrição, dispensação diferenciada (saco vermelho);31/7</a:t>
            </a:r>
          </a:p>
          <a:p>
            <a:pPr marL="88900" indent="-88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Criar fichas técnicas dos med de risco para orientação da equipe;31/7</a:t>
            </a:r>
          </a:p>
          <a:p>
            <a:pPr marL="88900" indent="-88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Guarda em gaveta fechada diferenciada; ago</a:t>
            </a:r>
            <a:endParaRPr lang="pt-BR" sz="1200" b="1">
              <a:latin typeface="Arial" charset="0"/>
            </a:endParaRPr>
          </a:p>
        </p:txBody>
      </p:sp>
      <p:sp>
        <p:nvSpPr>
          <p:cNvPr id="31753" name="Rectangle 17" descr="Mármore branco"/>
          <p:cNvSpPr>
            <a:spLocks noChangeArrowheads="1"/>
          </p:cNvSpPr>
          <p:nvPr/>
        </p:nvSpPr>
        <p:spPr bwMode="auto">
          <a:xfrm>
            <a:off x="0" y="3357563"/>
            <a:ext cx="4500563" cy="35004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54" name="Rectangle 18"/>
          <p:cNvSpPr>
            <a:spLocks noChangeArrowheads="1"/>
          </p:cNvSpPr>
          <p:nvPr/>
        </p:nvSpPr>
        <p:spPr bwMode="auto">
          <a:xfrm>
            <a:off x="454025" y="4041775"/>
            <a:ext cx="3590925" cy="2482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55" name="Oval 19"/>
          <p:cNvSpPr>
            <a:spLocks noChangeArrowheads="1"/>
          </p:cNvSpPr>
          <p:nvPr/>
        </p:nvSpPr>
        <p:spPr bwMode="auto">
          <a:xfrm>
            <a:off x="133350" y="3689350"/>
            <a:ext cx="1363663" cy="703263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Arial" charset="0"/>
              </a:rPr>
              <a:t>Checar</a:t>
            </a:r>
          </a:p>
        </p:txBody>
      </p:sp>
      <p:sp>
        <p:nvSpPr>
          <p:cNvPr id="31756" name="Text Box 20"/>
          <p:cNvSpPr txBox="1">
            <a:spLocks noChangeArrowheads="1"/>
          </p:cNvSpPr>
          <p:nvPr/>
        </p:nvSpPr>
        <p:spPr bwMode="auto">
          <a:xfrm>
            <a:off x="1527175" y="4073525"/>
            <a:ext cx="2503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b="1">
                <a:solidFill>
                  <a:srgbClr val="FF0000"/>
                </a:solidFill>
                <a:latin typeface="Arial" charset="0"/>
              </a:rPr>
              <a:t>Verificação</a:t>
            </a:r>
          </a:p>
        </p:txBody>
      </p:sp>
      <p:sp>
        <p:nvSpPr>
          <p:cNvPr id="31757" name="Text Box 21"/>
          <p:cNvSpPr txBox="1">
            <a:spLocks noChangeArrowheads="1"/>
          </p:cNvSpPr>
          <p:nvPr/>
        </p:nvSpPr>
        <p:spPr bwMode="auto">
          <a:xfrm>
            <a:off x="806450" y="4918075"/>
            <a:ext cx="29559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pPr>
              <a:lnSpc>
                <a:spcPct val="85000"/>
              </a:lnSpc>
              <a:spcBef>
                <a:spcPct val="10000"/>
              </a:spcBef>
            </a:pPr>
            <a:endParaRPr lang="pt-PT" sz="1000">
              <a:latin typeface="Lucida Sans" pitchFamily="34" charset="0"/>
            </a:endParaRPr>
          </a:p>
        </p:txBody>
      </p:sp>
      <p:sp>
        <p:nvSpPr>
          <p:cNvPr id="31758" name="Text Box 22"/>
          <p:cNvSpPr txBox="1">
            <a:spLocks noChangeArrowheads="1"/>
          </p:cNvSpPr>
          <p:nvPr/>
        </p:nvSpPr>
        <p:spPr bwMode="auto">
          <a:xfrm>
            <a:off x="1095375" y="4818063"/>
            <a:ext cx="25034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10000"/>
              </a:spcBef>
            </a:pPr>
            <a:endParaRPr lang="pt-BR" sz="1200" b="1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105000"/>
              </a:lnSpc>
              <a:spcBef>
                <a:spcPct val="10000"/>
              </a:spcBef>
            </a:pPr>
            <a:endParaRPr lang="pt-BR" sz="1400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1759" name="Group 23"/>
          <p:cNvGrpSpPr>
            <a:grpSpLocks/>
          </p:cNvGrpSpPr>
          <p:nvPr/>
        </p:nvGrpSpPr>
        <p:grpSpPr bwMode="auto">
          <a:xfrm>
            <a:off x="0" y="-171450"/>
            <a:ext cx="4500563" cy="3529013"/>
            <a:chOff x="635" y="572"/>
            <a:chExt cx="4489" cy="3174"/>
          </a:xfrm>
        </p:grpSpPr>
        <p:sp>
          <p:nvSpPr>
            <p:cNvPr id="31788" name="Rectangle 24" descr="Mármore branco"/>
            <p:cNvSpPr>
              <a:spLocks noChangeArrowheads="1"/>
            </p:cNvSpPr>
            <p:nvPr/>
          </p:nvSpPr>
          <p:spPr bwMode="auto">
            <a:xfrm>
              <a:off x="635" y="572"/>
              <a:ext cx="4489" cy="317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89" name="Rectangle 25"/>
            <p:cNvSpPr>
              <a:spLocks noChangeArrowheads="1"/>
            </p:cNvSpPr>
            <p:nvPr/>
          </p:nvSpPr>
          <p:spPr bwMode="auto">
            <a:xfrm>
              <a:off x="1088" y="1025"/>
              <a:ext cx="3582" cy="226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4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1790" name="Oval 26"/>
            <p:cNvSpPr>
              <a:spLocks noChangeArrowheads="1"/>
            </p:cNvSpPr>
            <p:nvPr/>
          </p:nvSpPr>
          <p:spPr bwMode="auto">
            <a:xfrm>
              <a:off x="768" y="684"/>
              <a:ext cx="1360" cy="680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Arial" charset="0"/>
                </a:rPr>
                <a:t>Re</a:t>
              </a:r>
            </a:p>
            <a:p>
              <a:pPr algn="ctr"/>
              <a:r>
                <a:rPr lang="pt-BR" sz="1400" b="1">
                  <a:solidFill>
                    <a:srgbClr val="FFFFEF"/>
                  </a:solidFill>
                  <a:latin typeface="Arial" charset="0"/>
                </a:rPr>
                <a:t>Planejamento</a:t>
              </a:r>
            </a:p>
            <a:p>
              <a:pPr algn="ctr"/>
              <a:endParaRPr lang="pt-BR" sz="1400" b="1">
                <a:solidFill>
                  <a:srgbClr val="FFFFEF"/>
                </a:solidFill>
                <a:latin typeface="Arial" charset="0"/>
              </a:endParaRPr>
            </a:p>
          </p:txBody>
        </p:sp>
        <p:sp>
          <p:nvSpPr>
            <p:cNvPr id="31791" name="Text Box 27"/>
            <p:cNvSpPr txBox="1">
              <a:spLocks noChangeArrowheads="1"/>
            </p:cNvSpPr>
            <p:nvPr/>
          </p:nvSpPr>
          <p:spPr bwMode="auto">
            <a:xfrm>
              <a:off x="2159" y="1056"/>
              <a:ext cx="2497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1400" b="1">
                  <a:solidFill>
                    <a:srgbClr val="FF0000"/>
                  </a:solidFill>
                  <a:latin typeface="Arial" charset="0"/>
                </a:rPr>
                <a:t>Continuidade</a:t>
              </a:r>
              <a:r>
                <a:rPr lang="pt-BR" sz="1200" b="1">
                  <a:solidFill>
                    <a:srgbClr val="FF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1792" name="Text Box 28"/>
            <p:cNvSpPr txBox="1">
              <a:spLocks noChangeArrowheads="1"/>
            </p:cNvSpPr>
            <p:nvPr/>
          </p:nvSpPr>
          <p:spPr bwMode="auto">
            <a:xfrm>
              <a:off x="1103" y="1440"/>
              <a:ext cx="3586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2000">
              <a:spAutoFit/>
            </a:bodyPr>
            <a:lstStyle/>
            <a:p>
              <a:endParaRPr lang="pt-BR" sz="1400" b="1">
                <a:solidFill>
                  <a:srgbClr val="00337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1760" name="Group 29"/>
          <p:cNvGrpSpPr>
            <a:grpSpLocks/>
          </p:cNvGrpSpPr>
          <p:nvPr/>
        </p:nvGrpSpPr>
        <p:grpSpPr bwMode="auto">
          <a:xfrm>
            <a:off x="3779838" y="2708275"/>
            <a:ext cx="1557337" cy="1219200"/>
            <a:chOff x="7200" y="5616"/>
            <a:chExt cx="2452" cy="1920"/>
          </a:xfrm>
        </p:grpSpPr>
        <p:sp>
          <p:nvSpPr>
            <p:cNvPr id="31779" name="Oval 30"/>
            <p:cNvSpPr>
              <a:spLocks noChangeArrowheads="1"/>
            </p:cNvSpPr>
            <p:nvPr/>
          </p:nvSpPr>
          <p:spPr bwMode="auto">
            <a:xfrm>
              <a:off x="7200" y="5616"/>
              <a:ext cx="2400" cy="1920"/>
            </a:xfrm>
            <a:prstGeom prst="ellipse">
              <a:avLst/>
            </a:prstGeom>
            <a:solidFill>
              <a:srgbClr val="003366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80" name="Line 31"/>
            <p:cNvSpPr>
              <a:spLocks noChangeShapeType="1"/>
            </p:cNvSpPr>
            <p:nvPr/>
          </p:nvSpPr>
          <p:spPr bwMode="auto">
            <a:xfrm>
              <a:off x="7200" y="6623"/>
              <a:ext cx="2400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1781" name="Line 32"/>
            <p:cNvSpPr>
              <a:spLocks noChangeShapeType="1"/>
            </p:cNvSpPr>
            <p:nvPr/>
          </p:nvSpPr>
          <p:spPr bwMode="auto">
            <a:xfrm>
              <a:off x="8418" y="5616"/>
              <a:ext cx="0" cy="192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53313" name="Text Box 33"/>
            <p:cNvSpPr txBox="1">
              <a:spLocks noChangeArrowheads="1"/>
            </p:cNvSpPr>
            <p:nvPr/>
          </p:nvSpPr>
          <p:spPr bwMode="auto">
            <a:xfrm>
              <a:off x="8207" y="5904"/>
              <a:ext cx="1445" cy="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53314" name="Text Box 34"/>
            <p:cNvSpPr txBox="1">
              <a:spLocks noChangeArrowheads="1"/>
            </p:cNvSpPr>
            <p:nvPr/>
          </p:nvSpPr>
          <p:spPr bwMode="auto">
            <a:xfrm>
              <a:off x="8267" y="6811"/>
              <a:ext cx="1152" cy="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53315" name="Text Box 35"/>
            <p:cNvSpPr txBox="1">
              <a:spLocks noChangeArrowheads="1"/>
            </p:cNvSpPr>
            <p:nvPr/>
          </p:nvSpPr>
          <p:spPr bwMode="auto">
            <a:xfrm>
              <a:off x="7240" y="6769"/>
              <a:ext cx="1467" cy="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53316" name="Text Box 36"/>
            <p:cNvSpPr txBox="1">
              <a:spLocks noChangeArrowheads="1"/>
            </p:cNvSpPr>
            <p:nvPr/>
          </p:nvSpPr>
          <p:spPr bwMode="auto">
            <a:xfrm>
              <a:off x="7607" y="5904"/>
              <a:ext cx="722" cy="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1786" name="AutoShape 37"/>
            <p:cNvSpPr>
              <a:spLocks noChangeArrowheads="1"/>
            </p:cNvSpPr>
            <p:nvPr/>
          </p:nvSpPr>
          <p:spPr bwMode="auto">
            <a:xfrm>
              <a:off x="9206" y="6214"/>
              <a:ext cx="287" cy="787"/>
            </a:xfrm>
            <a:prstGeom prst="curvedLeftArrow">
              <a:avLst>
                <a:gd name="adj1" fmla="val 54843"/>
                <a:gd name="adj2" fmla="val 109686"/>
                <a:gd name="adj3" fmla="val 33333"/>
              </a:avLst>
            </a:prstGeom>
            <a:solidFill>
              <a:srgbClr val="CCFFFF"/>
            </a:solidFill>
            <a:ln w="12700" cap="sq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87" name="AutoShape 38"/>
            <p:cNvSpPr>
              <a:spLocks noChangeArrowheads="1"/>
            </p:cNvSpPr>
            <p:nvPr/>
          </p:nvSpPr>
          <p:spPr bwMode="auto">
            <a:xfrm rot="-10589260">
              <a:off x="7293" y="6214"/>
              <a:ext cx="265" cy="722"/>
            </a:xfrm>
            <a:prstGeom prst="curvedLeftArrow">
              <a:avLst>
                <a:gd name="adj1" fmla="val 46935"/>
                <a:gd name="adj2" fmla="val 108943"/>
                <a:gd name="adj3" fmla="val 30611"/>
              </a:avLst>
            </a:prstGeom>
            <a:solidFill>
              <a:srgbClr val="CCFFFF"/>
            </a:solidFill>
            <a:ln w="12700" cap="sq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761" name="Line 39"/>
          <p:cNvSpPr>
            <a:spLocks noChangeShapeType="1"/>
          </p:cNvSpPr>
          <p:nvPr/>
        </p:nvSpPr>
        <p:spPr bwMode="auto">
          <a:xfrm>
            <a:off x="0" y="33575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62" name="Text Box 40"/>
          <p:cNvSpPr txBox="1">
            <a:spLocks noChangeArrowheads="1"/>
          </p:cNvSpPr>
          <p:nvPr/>
        </p:nvSpPr>
        <p:spPr bwMode="auto">
          <a:xfrm>
            <a:off x="5364163" y="1412875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sz="1600">
              <a:latin typeface="Arial" charset="0"/>
            </a:endParaRPr>
          </a:p>
        </p:txBody>
      </p:sp>
      <p:sp>
        <p:nvSpPr>
          <p:cNvPr id="353321" name="Text Box 41"/>
          <p:cNvSpPr txBox="1">
            <a:spLocks noChangeArrowheads="1"/>
          </p:cNvSpPr>
          <p:nvPr/>
        </p:nvSpPr>
        <p:spPr bwMode="auto">
          <a:xfrm>
            <a:off x="5364163" y="765175"/>
            <a:ext cx="30956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88900" eaLnBrk="1" hangingPunct="1">
              <a:buFontTx/>
              <a:buChar char="•"/>
              <a:tabLst>
                <a:tab pos="2959100" algn="l"/>
              </a:tabLst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30/6- Processo: solicitação e dispensação de medicamentos de risco sem controle e diferenciação; à chegada na Unidade não acontece guarda imediata . Não há atendimento das metas internacionais de Segurança </a:t>
            </a:r>
            <a:endParaRPr lang="pt-BR" sz="1600">
              <a:latin typeface="Arial" charset="0"/>
            </a:endParaRPr>
          </a:p>
        </p:txBody>
      </p:sp>
      <p:sp>
        <p:nvSpPr>
          <p:cNvPr id="353322" name="Text Box 42"/>
          <p:cNvSpPr txBox="1">
            <a:spLocks noChangeArrowheads="1"/>
          </p:cNvSpPr>
          <p:nvPr/>
        </p:nvSpPr>
        <p:spPr bwMode="auto">
          <a:xfrm>
            <a:off x="684213" y="4292600"/>
            <a:ext cx="32400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400" b="1">
                <a:solidFill>
                  <a:schemeClr val="accent2"/>
                </a:solidFill>
                <a:latin typeface="Arial" charset="0"/>
              </a:rPr>
              <a:t>Indicador :</a:t>
            </a:r>
          </a:p>
          <a:p>
            <a:pPr eaLnBrk="1" hangingPunct="1"/>
            <a:r>
              <a:rPr lang="pt-BR" sz="1400" b="1">
                <a:solidFill>
                  <a:schemeClr val="accent2"/>
                </a:solidFill>
                <a:latin typeface="Arial" charset="0"/>
              </a:rPr>
              <a:t>Medicamentos de risco em unidades não críticas</a:t>
            </a:r>
          </a:p>
          <a:p>
            <a:pPr eaLnBrk="1" hangingPunct="1"/>
            <a:r>
              <a:rPr lang="pt-BR" sz="1400" b="1">
                <a:solidFill>
                  <a:schemeClr val="accent2"/>
                </a:solidFill>
                <a:latin typeface="Arial" charset="0"/>
              </a:rPr>
              <a:t>Visitas de inspeção:</a:t>
            </a:r>
          </a:p>
          <a:p>
            <a:pPr eaLnBrk="1" hangingPunct="1"/>
            <a:r>
              <a:rPr lang="pt-BR" sz="1400" b="1">
                <a:solidFill>
                  <a:srgbClr val="008000"/>
                </a:solidFill>
                <a:latin typeface="Arial" charset="0"/>
              </a:rPr>
              <a:t>Medicamentos continuam expostos e acumulados nas Unidades</a:t>
            </a:r>
            <a:r>
              <a:rPr lang="pt-BR" sz="1400" b="1">
                <a:solidFill>
                  <a:schemeClr val="accent2"/>
                </a:solidFill>
                <a:latin typeface="Arial" charset="0"/>
              </a:rPr>
              <a:t>, exceto</a:t>
            </a:r>
          </a:p>
          <a:p>
            <a:pPr eaLnBrk="1" hangingPunct="1"/>
            <a:r>
              <a:rPr lang="pt-BR" sz="1400" b="1">
                <a:solidFill>
                  <a:schemeClr val="accent2"/>
                </a:solidFill>
                <a:latin typeface="Arial" charset="0"/>
              </a:rPr>
              <a:t>risco e controlados</a:t>
            </a:r>
            <a:r>
              <a:rPr lang="pt-BR" sz="140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pt-BR" sz="1400" b="1">
                <a:solidFill>
                  <a:schemeClr val="accent2"/>
                </a:solidFill>
                <a:latin typeface="Arial" charset="0"/>
              </a:rPr>
              <a:t>Visita JCI:</a:t>
            </a:r>
          </a:p>
          <a:p>
            <a:pPr eaLnBrk="1" hangingPunct="1"/>
            <a:r>
              <a:rPr lang="pt-BR" sz="1400">
                <a:solidFill>
                  <a:srgbClr val="9900CC"/>
                </a:solidFill>
                <a:latin typeface="Arial" charset="0"/>
              </a:rPr>
              <a:t>Solução KCl concentrada presente nas Unidades</a:t>
            </a:r>
          </a:p>
        </p:txBody>
      </p:sp>
      <p:sp>
        <p:nvSpPr>
          <p:cNvPr id="31765" name="Text Box 43"/>
          <p:cNvSpPr txBox="1">
            <a:spLocks noChangeArrowheads="1"/>
          </p:cNvSpPr>
          <p:nvPr/>
        </p:nvSpPr>
        <p:spPr bwMode="auto">
          <a:xfrm>
            <a:off x="3995738" y="2781300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600" b="1">
                <a:solidFill>
                  <a:schemeClr val="bg1"/>
                </a:solidFill>
                <a:latin typeface="Arial" charset="0"/>
              </a:rPr>
              <a:t>2º PDCA</a:t>
            </a:r>
          </a:p>
        </p:txBody>
      </p:sp>
      <p:sp>
        <p:nvSpPr>
          <p:cNvPr id="31766" name="Text Box 44"/>
          <p:cNvSpPr txBox="1">
            <a:spLocks noChangeArrowheads="1"/>
          </p:cNvSpPr>
          <p:nvPr/>
        </p:nvSpPr>
        <p:spPr bwMode="auto">
          <a:xfrm>
            <a:off x="4264025" y="33289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1600">
              <a:latin typeface="Arial" charset="0"/>
            </a:endParaRPr>
          </a:p>
        </p:txBody>
      </p:sp>
      <p:sp>
        <p:nvSpPr>
          <p:cNvPr id="31767" name="Text Box 45"/>
          <p:cNvSpPr txBox="1">
            <a:spLocks noChangeArrowheads="1"/>
          </p:cNvSpPr>
          <p:nvPr/>
        </p:nvSpPr>
        <p:spPr bwMode="auto">
          <a:xfrm>
            <a:off x="4192588" y="34496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1200">
              <a:latin typeface="Arial" charset="0"/>
            </a:endParaRPr>
          </a:p>
        </p:txBody>
      </p:sp>
      <p:sp>
        <p:nvSpPr>
          <p:cNvPr id="31768" name="Text Box 46"/>
          <p:cNvSpPr txBox="1">
            <a:spLocks noChangeArrowheads="1"/>
          </p:cNvSpPr>
          <p:nvPr/>
        </p:nvSpPr>
        <p:spPr bwMode="auto">
          <a:xfrm>
            <a:off x="4264025" y="33289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1600">
              <a:latin typeface="Arial" charset="0"/>
            </a:endParaRPr>
          </a:p>
        </p:txBody>
      </p:sp>
      <p:sp>
        <p:nvSpPr>
          <p:cNvPr id="31769" name="Text Box 47"/>
          <p:cNvSpPr txBox="1">
            <a:spLocks noChangeArrowheads="1"/>
          </p:cNvSpPr>
          <p:nvPr/>
        </p:nvSpPr>
        <p:spPr bwMode="auto">
          <a:xfrm>
            <a:off x="3995738" y="3213100"/>
            <a:ext cx="11525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200" b="1">
                <a:solidFill>
                  <a:srgbClr val="FFFFEF"/>
                </a:solidFill>
                <a:latin typeface="Arial" charset="0"/>
              </a:rPr>
              <a:t>Fluxo para med de  Risco</a:t>
            </a:r>
          </a:p>
        </p:txBody>
      </p:sp>
      <p:grpSp>
        <p:nvGrpSpPr>
          <p:cNvPr id="31770" name="Group 48"/>
          <p:cNvGrpSpPr>
            <a:grpSpLocks noChangeAspect="1"/>
          </p:cNvGrpSpPr>
          <p:nvPr/>
        </p:nvGrpSpPr>
        <p:grpSpPr bwMode="auto">
          <a:xfrm>
            <a:off x="1908175" y="2997200"/>
            <a:ext cx="323850" cy="936625"/>
            <a:chOff x="-10" y="188"/>
            <a:chExt cx="618" cy="1978"/>
          </a:xfrm>
        </p:grpSpPr>
        <p:sp>
          <p:nvSpPr>
            <p:cNvPr id="31776" name="AutoShape 49"/>
            <p:cNvSpPr>
              <a:spLocks noChangeAspect="1" noChangeArrowheads="1"/>
            </p:cNvSpPr>
            <p:nvPr/>
          </p:nvSpPr>
          <p:spPr bwMode="auto">
            <a:xfrm>
              <a:off x="144" y="1088"/>
              <a:ext cx="309" cy="736"/>
            </a:xfrm>
            <a:prstGeom prst="flowChartProcess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77" name="AutoShape 50"/>
            <p:cNvSpPr>
              <a:spLocks noChangeAspect="1" noChangeArrowheads="1"/>
            </p:cNvSpPr>
            <p:nvPr/>
          </p:nvSpPr>
          <p:spPr bwMode="auto">
            <a:xfrm rot="-5400000">
              <a:off x="-215" y="393"/>
              <a:ext cx="1028" cy="618"/>
            </a:xfrm>
            <a:prstGeom prst="notchedRightArrow">
              <a:avLst>
                <a:gd name="adj1" fmla="val 50000"/>
                <a:gd name="adj2" fmla="val 41586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78" name="AutoShape 51"/>
            <p:cNvSpPr>
              <a:spLocks noChangeAspect="1" noChangeArrowheads="1"/>
            </p:cNvSpPr>
            <p:nvPr/>
          </p:nvSpPr>
          <p:spPr bwMode="auto">
            <a:xfrm rot="-5400000">
              <a:off x="47" y="1759"/>
              <a:ext cx="504" cy="309"/>
            </a:xfrm>
            <a:prstGeom prst="chevron">
              <a:avLst>
                <a:gd name="adj" fmla="val 40777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771" name="Group 52"/>
          <p:cNvGrpSpPr>
            <a:grpSpLocks noChangeAspect="1"/>
          </p:cNvGrpSpPr>
          <p:nvPr/>
        </p:nvGrpSpPr>
        <p:grpSpPr bwMode="auto">
          <a:xfrm>
            <a:off x="7235825" y="2997200"/>
            <a:ext cx="323850" cy="936625"/>
            <a:chOff x="2448" y="1104"/>
            <a:chExt cx="618" cy="2928"/>
          </a:xfrm>
        </p:grpSpPr>
        <p:sp>
          <p:nvSpPr>
            <p:cNvPr id="31773" name="AutoShape 53"/>
            <p:cNvSpPr>
              <a:spLocks noChangeAspect="1" noChangeArrowheads="1"/>
            </p:cNvSpPr>
            <p:nvPr/>
          </p:nvSpPr>
          <p:spPr bwMode="auto">
            <a:xfrm flipV="1">
              <a:off x="2602" y="1372"/>
              <a:ext cx="309" cy="1748"/>
            </a:xfrm>
            <a:prstGeom prst="flowChartProcess">
              <a:avLst/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74" name="AutoShape 54"/>
            <p:cNvSpPr>
              <a:spLocks noChangeAspect="1" noChangeArrowheads="1"/>
            </p:cNvSpPr>
            <p:nvPr/>
          </p:nvSpPr>
          <p:spPr bwMode="auto">
            <a:xfrm rot="5400000" flipV="1">
              <a:off x="2243" y="3209"/>
              <a:ext cx="1028" cy="618"/>
            </a:xfrm>
            <a:prstGeom prst="notchedRightArrow">
              <a:avLst>
                <a:gd name="adj1" fmla="val 50000"/>
                <a:gd name="adj2" fmla="val 41586"/>
              </a:avLst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75" name="AutoShape 55"/>
            <p:cNvSpPr>
              <a:spLocks noChangeAspect="1" noChangeArrowheads="1"/>
            </p:cNvSpPr>
            <p:nvPr/>
          </p:nvSpPr>
          <p:spPr bwMode="auto">
            <a:xfrm rot="5400000" flipV="1">
              <a:off x="2505" y="1201"/>
              <a:ext cx="504" cy="309"/>
            </a:xfrm>
            <a:prstGeom prst="chevron">
              <a:avLst>
                <a:gd name="adj" fmla="val 40777"/>
              </a:avLst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3336" name="Text Box 56"/>
          <p:cNvSpPr txBox="1">
            <a:spLocks noChangeArrowheads="1"/>
          </p:cNvSpPr>
          <p:nvPr/>
        </p:nvSpPr>
        <p:spPr bwMode="auto">
          <a:xfrm>
            <a:off x="684213" y="692150"/>
            <a:ext cx="32400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88900" eaLnBrk="1" hangingPunct="1">
              <a:tabLst>
                <a:tab pos="2959100" algn="l"/>
              </a:tabLst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-Revisão do fluxo desde a solicitação</a:t>
            </a:r>
          </a:p>
          <a:p>
            <a:pPr marL="177800" indent="-88900" eaLnBrk="1" hangingPunct="1">
              <a:tabLst>
                <a:tab pos="2959100" algn="l"/>
              </a:tabLst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 até a administração de</a:t>
            </a:r>
          </a:p>
          <a:p>
            <a:pPr marL="177800" indent="-88900" eaLnBrk="1" hangingPunct="1">
              <a:tabLst>
                <a:tab pos="2959100" algn="l"/>
              </a:tabLst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 medicamentos:</a:t>
            </a:r>
          </a:p>
          <a:p>
            <a:pPr marL="177800" indent="-88900" eaLnBrk="1" hangingPunct="1">
              <a:tabLst>
                <a:tab pos="2959100" algn="l"/>
              </a:tabLst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Plano de Melhoria Uso Seguro</a:t>
            </a:r>
          </a:p>
          <a:p>
            <a:pPr marL="177800" indent="-88900" eaLnBrk="1" hangingPunct="1">
              <a:tabLst>
                <a:tab pos="2959100" algn="l"/>
              </a:tabLst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 e Racional de medicamentos </a:t>
            </a:r>
          </a:p>
          <a:p>
            <a:pPr marL="177800" indent="-88900" eaLnBrk="1" hangingPunct="1">
              <a:tabLst>
                <a:tab pos="2959100" algn="l"/>
              </a:tabLst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-Ação de melhoria visando retirada de Solução concentrada de KCl das unidades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96" grpId="0"/>
      <p:bldP spid="353321" grpId="0"/>
      <p:bldP spid="353322" grpId="0"/>
      <p:bldP spid="3533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 noChangeAspect="1"/>
          </p:cNvGrpSpPr>
          <p:nvPr/>
        </p:nvGrpSpPr>
        <p:grpSpPr bwMode="auto">
          <a:xfrm flipH="1">
            <a:off x="4232275" y="5486400"/>
            <a:ext cx="949325" cy="323850"/>
            <a:chOff x="2466" y="-2"/>
            <a:chExt cx="1814" cy="618"/>
          </a:xfrm>
        </p:grpSpPr>
        <p:sp>
          <p:nvSpPr>
            <p:cNvPr id="32821" name="AutoShape 3"/>
            <p:cNvSpPr>
              <a:spLocks noChangeAspect="1" noChangeArrowheads="1"/>
            </p:cNvSpPr>
            <p:nvPr/>
          </p:nvSpPr>
          <p:spPr bwMode="auto">
            <a:xfrm rot="5400000">
              <a:off x="2956" y="37"/>
              <a:ext cx="309" cy="541"/>
            </a:xfrm>
            <a:prstGeom prst="flowChartProcess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22" name="AutoShape 4"/>
            <p:cNvSpPr>
              <a:spLocks noChangeAspect="1" noChangeArrowheads="1"/>
            </p:cNvSpPr>
            <p:nvPr/>
          </p:nvSpPr>
          <p:spPr bwMode="auto">
            <a:xfrm>
              <a:off x="3252" y="-2"/>
              <a:ext cx="1028" cy="618"/>
            </a:xfrm>
            <a:prstGeom prst="notchedRightArrow">
              <a:avLst>
                <a:gd name="adj1" fmla="val 50000"/>
                <a:gd name="adj2" fmla="val 41586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23" name="AutoShape 5"/>
            <p:cNvSpPr>
              <a:spLocks noChangeAspect="1" noChangeArrowheads="1"/>
            </p:cNvSpPr>
            <p:nvPr/>
          </p:nvSpPr>
          <p:spPr bwMode="auto">
            <a:xfrm>
              <a:off x="2466" y="153"/>
              <a:ext cx="504" cy="309"/>
            </a:xfrm>
            <a:prstGeom prst="chevron">
              <a:avLst>
                <a:gd name="adj" fmla="val 40777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500563" y="-171450"/>
            <a:ext cx="4643437" cy="3529013"/>
            <a:chOff x="635" y="572"/>
            <a:chExt cx="4489" cy="3174"/>
          </a:xfrm>
        </p:grpSpPr>
        <p:sp>
          <p:nvSpPr>
            <p:cNvPr id="32816" name="Rectangle 7" descr="Mármore branco"/>
            <p:cNvSpPr>
              <a:spLocks noChangeArrowheads="1"/>
            </p:cNvSpPr>
            <p:nvPr/>
          </p:nvSpPr>
          <p:spPr bwMode="auto">
            <a:xfrm>
              <a:off x="635" y="572"/>
              <a:ext cx="4489" cy="317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82800" bIns="82800" anchor="ctr"/>
            <a:lstStyle/>
            <a:p>
              <a:endParaRPr lang="pt-BR"/>
            </a:p>
          </p:txBody>
        </p:sp>
        <p:sp>
          <p:nvSpPr>
            <p:cNvPr id="32817" name="Rectangle 8"/>
            <p:cNvSpPr>
              <a:spLocks noChangeArrowheads="1"/>
            </p:cNvSpPr>
            <p:nvPr/>
          </p:nvSpPr>
          <p:spPr bwMode="auto">
            <a:xfrm>
              <a:off x="1104" y="1008"/>
              <a:ext cx="3582" cy="226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82800" bIns="82800" anchor="ctr"/>
            <a:lstStyle/>
            <a:p>
              <a:pPr algn="ctr" eaLnBrk="1" hangingPunct="1"/>
              <a:endParaRPr lang="pt-BR" sz="1600">
                <a:latin typeface="Arial" charset="0"/>
              </a:endParaRPr>
            </a:p>
          </p:txBody>
        </p:sp>
        <p:sp>
          <p:nvSpPr>
            <p:cNvPr id="32818" name="Oval 9"/>
            <p:cNvSpPr>
              <a:spLocks noChangeArrowheads="1"/>
            </p:cNvSpPr>
            <p:nvPr/>
          </p:nvSpPr>
          <p:spPr bwMode="auto">
            <a:xfrm>
              <a:off x="768" y="684"/>
              <a:ext cx="1360" cy="680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82800" bIns="82800" anchor="ctr"/>
            <a:lstStyle/>
            <a:p>
              <a:pPr algn="ctr"/>
              <a:r>
                <a:rPr lang="pt-BR" sz="1800" b="1">
                  <a:solidFill>
                    <a:schemeClr val="bg1"/>
                  </a:solidFill>
                  <a:latin typeface="Arial" charset="0"/>
                </a:rPr>
                <a:t>Planejar</a:t>
              </a:r>
              <a:endParaRPr lang="pt-BR" sz="12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819" name="Text Box 10"/>
            <p:cNvSpPr txBox="1">
              <a:spLocks noChangeArrowheads="1"/>
            </p:cNvSpPr>
            <p:nvPr/>
          </p:nvSpPr>
          <p:spPr bwMode="auto">
            <a:xfrm>
              <a:off x="2163" y="1056"/>
              <a:ext cx="2492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82800" bIns="828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1400" b="1">
                  <a:solidFill>
                    <a:srgbClr val="FF0000"/>
                  </a:solidFill>
                  <a:latin typeface="Arial" charset="0"/>
                </a:rPr>
                <a:t>Identificação do Problema</a:t>
              </a:r>
            </a:p>
          </p:txBody>
        </p:sp>
        <p:sp>
          <p:nvSpPr>
            <p:cNvPr id="32820" name="Text Box 11"/>
            <p:cNvSpPr txBox="1">
              <a:spLocks noChangeArrowheads="1"/>
            </p:cNvSpPr>
            <p:nvPr/>
          </p:nvSpPr>
          <p:spPr bwMode="auto">
            <a:xfrm>
              <a:off x="1488" y="1777"/>
              <a:ext cx="283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2000" tIns="82800" bIns="82800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10000"/>
                </a:spcBef>
              </a:pPr>
              <a:endParaRPr lang="pt-BR" sz="1200" b="1">
                <a:latin typeface="Arial" charset="0"/>
              </a:endParaRPr>
            </a:p>
          </p:txBody>
        </p:sp>
      </p:grpSp>
      <p:sp>
        <p:nvSpPr>
          <p:cNvPr id="32772" name="Rectangle 12" descr="Mármore branco"/>
          <p:cNvSpPr>
            <a:spLocks noChangeArrowheads="1"/>
          </p:cNvSpPr>
          <p:nvPr/>
        </p:nvSpPr>
        <p:spPr bwMode="auto">
          <a:xfrm>
            <a:off x="4464050" y="3357563"/>
            <a:ext cx="4679950" cy="35004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5003800" y="4076700"/>
            <a:ext cx="3744913" cy="24606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4" name="Oval 14"/>
          <p:cNvSpPr>
            <a:spLocks noChangeArrowheads="1"/>
          </p:cNvSpPr>
          <p:nvPr/>
        </p:nvSpPr>
        <p:spPr bwMode="auto">
          <a:xfrm>
            <a:off x="5148263" y="3644900"/>
            <a:ext cx="1371600" cy="69215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Arial" charset="0"/>
              </a:rPr>
              <a:t>Fazer</a:t>
            </a:r>
            <a:endParaRPr lang="pt-BR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75" name="Text Box 15"/>
          <p:cNvSpPr txBox="1">
            <a:spLocks noChangeArrowheads="1"/>
          </p:cNvSpPr>
          <p:nvPr/>
        </p:nvSpPr>
        <p:spPr bwMode="auto">
          <a:xfrm>
            <a:off x="7092950" y="400526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solidFill>
                  <a:srgbClr val="FF0000"/>
                </a:solidFill>
                <a:latin typeface="Arial" charset="0"/>
              </a:rPr>
              <a:t>Plano de Ação</a:t>
            </a:r>
          </a:p>
        </p:txBody>
      </p:sp>
      <p:sp>
        <p:nvSpPr>
          <p:cNvPr id="354320" name="Text Box 16"/>
          <p:cNvSpPr txBox="1">
            <a:spLocks noChangeArrowheads="1"/>
          </p:cNvSpPr>
          <p:nvPr/>
        </p:nvSpPr>
        <p:spPr bwMode="auto">
          <a:xfrm>
            <a:off x="5003800" y="4508500"/>
            <a:ext cx="367188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pPr marL="88900" indent="-88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Estudar possíveis adequações de contingência, visando retirada do medicamento das unidades onde ainda se encontra e assegurando o processo de preparo </a:t>
            </a:r>
          </a:p>
          <a:p>
            <a:pPr marL="88900" indent="-88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Estudar medida de solução perene para fornecimento de soluções diluídas de KCl prontas para uso (Preparo centralizado? Fornecedor externo?)</a:t>
            </a:r>
          </a:p>
        </p:txBody>
      </p:sp>
      <p:sp>
        <p:nvSpPr>
          <p:cNvPr id="32777" name="Rectangle 17" descr="Mármore branco"/>
          <p:cNvSpPr>
            <a:spLocks noChangeArrowheads="1"/>
          </p:cNvSpPr>
          <p:nvPr/>
        </p:nvSpPr>
        <p:spPr bwMode="auto">
          <a:xfrm>
            <a:off x="0" y="3357563"/>
            <a:ext cx="4500563" cy="35004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8" name="Rectangle 18"/>
          <p:cNvSpPr>
            <a:spLocks noChangeArrowheads="1"/>
          </p:cNvSpPr>
          <p:nvPr/>
        </p:nvSpPr>
        <p:spPr bwMode="auto">
          <a:xfrm>
            <a:off x="454025" y="4041775"/>
            <a:ext cx="3590925" cy="2482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9" name="Oval 19"/>
          <p:cNvSpPr>
            <a:spLocks noChangeArrowheads="1"/>
          </p:cNvSpPr>
          <p:nvPr/>
        </p:nvSpPr>
        <p:spPr bwMode="auto">
          <a:xfrm>
            <a:off x="133350" y="3689350"/>
            <a:ext cx="1363663" cy="703263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Arial" charset="0"/>
              </a:rPr>
              <a:t>Checar</a:t>
            </a:r>
          </a:p>
        </p:txBody>
      </p:sp>
      <p:sp>
        <p:nvSpPr>
          <p:cNvPr id="32780" name="Text Box 20"/>
          <p:cNvSpPr txBox="1">
            <a:spLocks noChangeArrowheads="1"/>
          </p:cNvSpPr>
          <p:nvPr/>
        </p:nvSpPr>
        <p:spPr bwMode="auto">
          <a:xfrm>
            <a:off x="1527175" y="4073525"/>
            <a:ext cx="2503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b="1">
                <a:solidFill>
                  <a:srgbClr val="FF0000"/>
                </a:solidFill>
                <a:latin typeface="Arial" charset="0"/>
              </a:rPr>
              <a:t>Verificação</a:t>
            </a:r>
          </a:p>
        </p:txBody>
      </p:sp>
      <p:sp>
        <p:nvSpPr>
          <p:cNvPr id="32781" name="Text Box 21"/>
          <p:cNvSpPr txBox="1">
            <a:spLocks noChangeArrowheads="1"/>
          </p:cNvSpPr>
          <p:nvPr/>
        </p:nvSpPr>
        <p:spPr bwMode="auto">
          <a:xfrm>
            <a:off x="806450" y="4918075"/>
            <a:ext cx="29559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pPr>
              <a:lnSpc>
                <a:spcPct val="85000"/>
              </a:lnSpc>
              <a:spcBef>
                <a:spcPct val="10000"/>
              </a:spcBef>
            </a:pPr>
            <a:endParaRPr lang="pt-PT" sz="1000">
              <a:latin typeface="Lucida Sans" pitchFamily="34" charset="0"/>
            </a:endParaRPr>
          </a:p>
        </p:txBody>
      </p:sp>
      <p:sp>
        <p:nvSpPr>
          <p:cNvPr id="32782" name="Text Box 22"/>
          <p:cNvSpPr txBox="1">
            <a:spLocks noChangeArrowheads="1"/>
          </p:cNvSpPr>
          <p:nvPr/>
        </p:nvSpPr>
        <p:spPr bwMode="auto">
          <a:xfrm>
            <a:off x="1095375" y="4818063"/>
            <a:ext cx="25034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10000"/>
              </a:spcBef>
            </a:pPr>
            <a:endParaRPr lang="pt-BR" sz="1200" b="1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105000"/>
              </a:lnSpc>
              <a:spcBef>
                <a:spcPct val="10000"/>
              </a:spcBef>
            </a:pPr>
            <a:endParaRPr lang="pt-BR" sz="1400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2783" name="Group 23"/>
          <p:cNvGrpSpPr>
            <a:grpSpLocks/>
          </p:cNvGrpSpPr>
          <p:nvPr/>
        </p:nvGrpSpPr>
        <p:grpSpPr bwMode="auto">
          <a:xfrm>
            <a:off x="0" y="-171450"/>
            <a:ext cx="4500563" cy="3529013"/>
            <a:chOff x="635" y="572"/>
            <a:chExt cx="4489" cy="3174"/>
          </a:xfrm>
        </p:grpSpPr>
        <p:sp>
          <p:nvSpPr>
            <p:cNvPr id="32811" name="Rectangle 24" descr="Mármore branco"/>
            <p:cNvSpPr>
              <a:spLocks noChangeArrowheads="1"/>
            </p:cNvSpPr>
            <p:nvPr/>
          </p:nvSpPr>
          <p:spPr bwMode="auto">
            <a:xfrm>
              <a:off x="635" y="572"/>
              <a:ext cx="4489" cy="317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12" name="Rectangle 25"/>
            <p:cNvSpPr>
              <a:spLocks noChangeArrowheads="1"/>
            </p:cNvSpPr>
            <p:nvPr/>
          </p:nvSpPr>
          <p:spPr bwMode="auto">
            <a:xfrm>
              <a:off x="1088" y="1025"/>
              <a:ext cx="3582" cy="226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4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2813" name="Oval 26"/>
            <p:cNvSpPr>
              <a:spLocks noChangeArrowheads="1"/>
            </p:cNvSpPr>
            <p:nvPr/>
          </p:nvSpPr>
          <p:spPr bwMode="auto">
            <a:xfrm>
              <a:off x="768" y="684"/>
              <a:ext cx="1360" cy="680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Arial" charset="0"/>
                </a:rPr>
                <a:t>Re</a:t>
              </a:r>
            </a:p>
            <a:p>
              <a:pPr algn="ctr"/>
              <a:r>
                <a:rPr lang="pt-BR" sz="1400" b="1">
                  <a:solidFill>
                    <a:srgbClr val="FFFFEF"/>
                  </a:solidFill>
                  <a:latin typeface="Arial" charset="0"/>
                </a:rPr>
                <a:t>Planejamento</a:t>
              </a:r>
            </a:p>
            <a:p>
              <a:pPr algn="ctr"/>
              <a:endParaRPr lang="pt-BR" sz="1400" b="1">
                <a:solidFill>
                  <a:srgbClr val="FFFFEF"/>
                </a:solidFill>
                <a:latin typeface="Arial" charset="0"/>
              </a:endParaRPr>
            </a:p>
          </p:txBody>
        </p:sp>
        <p:sp>
          <p:nvSpPr>
            <p:cNvPr id="32814" name="Text Box 27"/>
            <p:cNvSpPr txBox="1">
              <a:spLocks noChangeArrowheads="1"/>
            </p:cNvSpPr>
            <p:nvPr/>
          </p:nvSpPr>
          <p:spPr bwMode="auto">
            <a:xfrm>
              <a:off x="2159" y="1056"/>
              <a:ext cx="2497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1400" b="1">
                  <a:solidFill>
                    <a:srgbClr val="FF0000"/>
                  </a:solidFill>
                  <a:latin typeface="Arial" charset="0"/>
                </a:rPr>
                <a:t>Continuidade</a:t>
              </a:r>
              <a:r>
                <a:rPr lang="pt-BR" sz="1200" b="1">
                  <a:solidFill>
                    <a:srgbClr val="FF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2815" name="Text Box 28"/>
            <p:cNvSpPr txBox="1">
              <a:spLocks noChangeArrowheads="1"/>
            </p:cNvSpPr>
            <p:nvPr/>
          </p:nvSpPr>
          <p:spPr bwMode="auto">
            <a:xfrm>
              <a:off x="1103" y="1440"/>
              <a:ext cx="3586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2000">
              <a:spAutoFit/>
            </a:bodyPr>
            <a:lstStyle/>
            <a:p>
              <a:endParaRPr lang="pt-BR" sz="1400" b="1">
                <a:solidFill>
                  <a:srgbClr val="00337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2784" name="Group 29"/>
          <p:cNvGrpSpPr>
            <a:grpSpLocks/>
          </p:cNvGrpSpPr>
          <p:nvPr/>
        </p:nvGrpSpPr>
        <p:grpSpPr bwMode="auto">
          <a:xfrm>
            <a:off x="3779838" y="2708275"/>
            <a:ext cx="1557337" cy="1219200"/>
            <a:chOff x="7200" y="5616"/>
            <a:chExt cx="2452" cy="1920"/>
          </a:xfrm>
        </p:grpSpPr>
        <p:sp>
          <p:nvSpPr>
            <p:cNvPr id="32802" name="Oval 30"/>
            <p:cNvSpPr>
              <a:spLocks noChangeArrowheads="1"/>
            </p:cNvSpPr>
            <p:nvPr/>
          </p:nvSpPr>
          <p:spPr bwMode="auto">
            <a:xfrm>
              <a:off x="7200" y="5616"/>
              <a:ext cx="2400" cy="1920"/>
            </a:xfrm>
            <a:prstGeom prst="ellipse">
              <a:avLst/>
            </a:prstGeom>
            <a:solidFill>
              <a:srgbClr val="003366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03" name="Line 31"/>
            <p:cNvSpPr>
              <a:spLocks noChangeShapeType="1"/>
            </p:cNvSpPr>
            <p:nvPr/>
          </p:nvSpPr>
          <p:spPr bwMode="auto">
            <a:xfrm>
              <a:off x="7200" y="6623"/>
              <a:ext cx="2400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2804" name="Line 32"/>
            <p:cNvSpPr>
              <a:spLocks noChangeShapeType="1"/>
            </p:cNvSpPr>
            <p:nvPr/>
          </p:nvSpPr>
          <p:spPr bwMode="auto">
            <a:xfrm>
              <a:off x="8418" y="5616"/>
              <a:ext cx="0" cy="192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54337" name="Text Box 33"/>
            <p:cNvSpPr txBox="1">
              <a:spLocks noChangeArrowheads="1"/>
            </p:cNvSpPr>
            <p:nvPr/>
          </p:nvSpPr>
          <p:spPr bwMode="auto">
            <a:xfrm>
              <a:off x="8207" y="5904"/>
              <a:ext cx="1445" cy="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54338" name="Text Box 34"/>
            <p:cNvSpPr txBox="1">
              <a:spLocks noChangeArrowheads="1"/>
            </p:cNvSpPr>
            <p:nvPr/>
          </p:nvSpPr>
          <p:spPr bwMode="auto">
            <a:xfrm>
              <a:off x="8267" y="6811"/>
              <a:ext cx="1152" cy="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54339" name="Text Box 35"/>
            <p:cNvSpPr txBox="1">
              <a:spLocks noChangeArrowheads="1"/>
            </p:cNvSpPr>
            <p:nvPr/>
          </p:nvSpPr>
          <p:spPr bwMode="auto">
            <a:xfrm>
              <a:off x="7240" y="6769"/>
              <a:ext cx="1467" cy="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54340" name="Text Box 36"/>
            <p:cNvSpPr txBox="1">
              <a:spLocks noChangeArrowheads="1"/>
            </p:cNvSpPr>
            <p:nvPr/>
          </p:nvSpPr>
          <p:spPr bwMode="auto">
            <a:xfrm>
              <a:off x="7607" y="5904"/>
              <a:ext cx="722" cy="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2809" name="AutoShape 37"/>
            <p:cNvSpPr>
              <a:spLocks noChangeArrowheads="1"/>
            </p:cNvSpPr>
            <p:nvPr/>
          </p:nvSpPr>
          <p:spPr bwMode="auto">
            <a:xfrm>
              <a:off x="9206" y="6214"/>
              <a:ext cx="287" cy="787"/>
            </a:xfrm>
            <a:prstGeom prst="curvedLeftArrow">
              <a:avLst>
                <a:gd name="adj1" fmla="val 54843"/>
                <a:gd name="adj2" fmla="val 109686"/>
                <a:gd name="adj3" fmla="val 33333"/>
              </a:avLst>
            </a:prstGeom>
            <a:solidFill>
              <a:srgbClr val="CCFFFF"/>
            </a:solidFill>
            <a:ln w="12700" cap="sq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10" name="AutoShape 38"/>
            <p:cNvSpPr>
              <a:spLocks noChangeArrowheads="1"/>
            </p:cNvSpPr>
            <p:nvPr/>
          </p:nvSpPr>
          <p:spPr bwMode="auto">
            <a:xfrm rot="-10589260">
              <a:off x="7293" y="6214"/>
              <a:ext cx="265" cy="722"/>
            </a:xfrm>
            <a:prstGeom prst="curvedLeftArrow">
              <a:avLst>
                <a:gd name="adj1" fmla="val 46935"/>
                <a:gd name="adj2" fmla="val 108943"/>
                <a:gd name="adj3" fmla="val 30611"/>
              </a:avLst>
            </a:prstGeom>
            <a:solidFill>
              <a:srgbClr val="CCFFFF"/>
            </a:solidFill>
            <a:ln w="12700" cap="sq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2785" name="Line 39"/>
          <p:cNvSpPr>
            <a:spLocks noChangeShapeType="1"/>
          </p:cNvSpPr>
          <p:nvPr/>
        </p:nvSpPr>
        <p:spPr bwMode="auto">
          <a:xfrm>
            <a:off x="0" y="33575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86" name="Text Box 40"/>
          <p:cNvSpPr txBox="1">
            <a:spLocks noChangeArrowheads="1"/>
          </p:cNvSpPr>
          <p:nvPr/>
        </p:nvSpPr>
        <p:spPr bwMode="auto">
          <a:xfrm>
            <a:off x="5364163" y="1412875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sz="1600">
              <a:latin typeface="Arial" charset="0"/>
            </a:endParaRPr>
          </a:p>
        </p:txBody>
      </p:sp>
      <p:sp>
        <p:nvSpPr>
          <p:cNvPr id="354345" name="Text Box 41"/>
          <p:cNvSpPr txBox="1">
            <a:spLocks noChangeArrowheads="1"/>
          </p:cNvSpPr>
          <p:nvPr/>
        </p:nvSpPr>
        <p:spPr bwMode="auto">
          <a:xfrm>
            <a:off x="5364163" y="765175"/>
            <a:ext cx="30956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88900" eaLnBrk="1" hangingPunct="1">
              <a:buFontTx/>
              <a:buChar char="•"/>
              <a:tabLst>
                <a:tab pos="2959100" algn="l"/>
              </a:tabLst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Dez/07-Processo: KCl concentrado foi sinalizado como não recomendável de estar presente nas unidades de cuidados</a:t>
            </a:r>
          </a:p>
        </p:txBody>
      </p:sp>
      <p:sp>
        <p:nvSpPr>
          <p:cNvPr id="354346" name="Text Box 42"/>
          <p:cNvSpPr txBox="1">
            <a:spLocks noChangeArrowheads="1"/>
          </p:cNvSpPr>
          <p:nvPr/>
        </p:nvSpPr>
        <p:spPr bwMode="auto">
          <a:xfrm>
            <a:off x="611188" y="4579938"/>
            <a:ext cx="32400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400" b="1">
                <a:solidFill>
                  <a:schemeClr val="accent2"/>
                </a:solidFill>
                <a:latin typeface="Arial" charset="0"/>
              </a:rPr>
              <a:t>Indicador :</a:t>
            </a:r>
          </a:p>
          <a:p>
            <a:pPr eaLnBrk="1" hangingPunct="1"/>
            <a:r>
              <a:rPr lang="pt-BR" sz="1400" b="1">
                <a:solidFill>
                  <a:schemeClr val="accent2"/>
                </a:solidFill>
                <a:latin typeface="Arial" charset="0"/>
              </a:rPr>
              <a:t>Medicamentos de risco em unidades não críticas</a:t>
            </a:r>
          </a:p>
          <a:p>
            <a:pPr eaLnBrk="1" hangingPunct="1"/>
            <a:endParaRPr lang="pt-BR" sz="1400" b="1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pt-BR" sz="1400" b="1">
                <a:solidFill>
                  <a:schemeClr val="accent2"/>
                </a:solidFill>
                <a:latin typeface="Arial" charset="0"/>
              </a:rPr>
              <a:t>Visitas de inspeção</a:t>
            </a:r>
          </a:p>
        </p:txBody>
      </p:sp>
      <p:sp>
        <p:nvSpPr>
          <p:cNvPr id="32789" name="Text Box 43"/>
          <p:cNvSpPr txBox="1">
            <a:spLocks noChangeArrowheads="1"/>
          </p:cNvSpPr>
          <p:nvPr/>
        </p:nvSpPr>
        <p:spPr bwMode="auto">
          <a:xfrm>
            <a:off x="3995738" y="2781300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600" b="1">
                <a:solidFill>
                  <a:schemeClr val="bg1"/>
                </a:solidFill>
                <a:latin typeface="Arial" charset="0"/>
              </a:rPr>
              <a:t>3º PDCA</a:t>
            </a:r>
          </a:p>
        </p:txBody>
      </p:sp>
      <p:sp>
        <p:nvSpPr>
          <p:cNvPr id="32790" name="Text Box 44"/>
          <p:cNvSpPr txBox="1">
            <a:spLocks noChangeArrowheads="1"/>
          </p:cNvSpPr>
          <p:nvPr/>
        </p:nvSpPr>
        <p:spPr bwMode="auto">
          <a:xfrm>
            <a:off x="4264025" y="33289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1600">
              <a:latin typeface="Arial" charset="0"/>
            </a:endParaRPr>
          </a:p>
        </p:txBody>
      </p:sp>
      <p:sp>
        <p:nvSpPr>
          <p:cNvPr id="32791" name="Text Box 45"/>
          <p:cNvSpPr txBox="1">
            <a:spLocks noChangeArrowheads="1"/>
          </p:cNvSpPr>
          <p:nvPr/>
        </p:nvSpPr>
        <p:spPr bwMode="auto">
          <a:xfrm>
            <a:off x="4192588" y="34496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1200">
              <a:latin typeface="Arial" charset="0"/>
            </a:endParaRPr>
          </a:p>
        </p:txBody>
      </p:sp>
      <p:sp>
        <p:nvSpPr>
          <p:cNvPr id="32792" name="Text Box 46"/>
          <p:cNvSpPr txBox="1">
            <a:spLocks noChangeArrowheads="1"/>
          </p:cNvSpPr>
          <p:nvPr/>
        </p:nvSpPr>
        <p:spPr bwMode="auto">
          <a:xfrm>
            <a:off x="4264025" y="33289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1600">
              <a:latin typeface="Arial" charset="0"/>
            </a:endParaRPr>
          </a:p>
        </p:txBody>
      </p:sp>
      <p:sp>
        <p:nvSpPr>
          <p:cNvPr id="32793" name="Text Box 47"/>
          <p:cNvSpPr txBox="1">
            <a:spLocks noChangeArrowheads="1"/>
          </p:cNvSpPr>
          <p:nvPr/>
        </p:nvSpPr>
        <p:spPr bwMode="auto">
          <a:xfrm>
            <a:off x="3995738" y="3068638"/>
            <a:ext cx="1152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200" b="1">
                <a:solidFill>
                  <a:srgbClr val="FFFFEF"/>
                </a:solidFill>
                <a:latin typeface="Arial" charset="0"/>
              </a:rPr>
              <a:t>med de  Risco: adequação KCl</a:t>
            </a:r>
          </a:p>
        </p:txBody>
      </p:sp>
      <p:grpSp>
        <p:nvGrpSpPr>
          <p:cNvPr id="32794" name="Group 48"/>
          <p:cNvGrpSpPr>
            <a:grpSpLocks noChangeAspect="1"/>
          </p:cNvGrpSpPr>
          <p:nvPr/>
        </p:nvGrpSpPr>
        <p:grpSpPr bwMode="auto">
          <a:xfrm>
            <a:off x="1908175" y="2997200"/>
            <a:ext cx="323850" cy="936625"/>
            <a:chOff x="-10" y="188"/>
            <a:chExt cx="618" cy="1978"/>
          </a:xfrm>
        </p:grpSpPr>
        <p:sp>
          <p:nvSpPr>
            <p:cNvPr id="32799" name="AutoShape 49"/>
            <p:cNvSpPr>
              <a:spLocks noChangeAspect="1" noChangeArrowheads="1"/>
            </p:cNvSpPr>
            <p:nvPr/>
          </p:nvSpPr>
          <p:spPr bwMode="auto">
            <a:xfrm>
              <a:off x="144" y="1088"/>
              <a:ext cx="309" cy="736"/>
            </a:xfrm>
            <a:prstGeom prst="flowChartProcess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00" name="AutoShape 50"/>
            <p:cNvSpPr>
              <a:spLocks noChangeAspect="1" noChangeArrowheads="1"/>
            </p:cNvSpPr>
            <p:nvPr/>
          </p:nvSpPr>
          <p:spPr bwMode="auto">
            <a:xfrm rot="-5400000">
              <a:off x="-215" y="393"/>
              <a:ext cx="1028" cy="618"/>
            </a:xfrm>
            <a:prstGeom prst="notchedRightArrow">
              <a:avLst>
                <a:gd name="adj1" fmla="val 50000"/>
                <a:gd name="adj2" fmla="val 41586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01" name="AutoShape 51"/>
            <p:cNvSpPr>
              <a:spLocks noChangeAspect="1" noChangeArrowheads="1"/>
            </p:cNvSpPr>
            <p:nvPr/>
          </p:nvSpPr>
          <p:spPr bwMode="auto">
            <a:xfrm rot="-5400000">
              <a:off x="47" y="1759"/>
              <a:ext cx="504" cy="309"/>
            </a:xfrm>
            <a:prstGeom prst="chevron">
              <a:avLst>
                <a:gd name="adj" fmla="val 40777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2795" name="Group 52"/>
          <p:cNvGrpSpPr>
            <a:grpSpLocks noChangeAspect="1"/>
          </p:cNvGrpSpPr>
          <p:nvPr/>
        </p:nvGrpSpPr>
        <p:grpSpPr bwMode="auto">
          <a:xfrm>
            <a:off x="7235825" y="2997200"/>
            <a:ext cx="323850" cy="936625"/>
            <a:chOff x="2448" y="1104"/>
            <a:chExt cx="618" cy="2928"/>
          </a:xfrm>
        </p:grpSpPr>
        <p:sp>
          <p:nvSpPr>
            <p:cNvPr id="32796" name="AutoShape 53"/>
            <p:cNvSpPr>
              <a:spLocks noChangeAspect="1" noChangeArrowheads="1"/>
            </p:cNvSpPr>
            <p:nvPr/>
          </p:nvSpPr>
          <p:spPr bwMode="auto">
            <a:xfrm flipV="1">
              <a:off x="2602" y="1372"/>
              <a:ext cx="309" cy="1748"/>
            </a:xfrm>
            <a:prstGeom prst="flowChartProcess">
              <a:avLst/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97" name="AutoShape 54"/>
            <p:cNvSpPr>
              <a:spLocks noChangeAspect="1" noChangeArrowheads="1"/>
            </p:cNvSpPr>
            <p:nvPr/>
          </p:nvSpPr>
          <p:spPr bwMode="auto">
            <a:xfrm rot="5400000" flipV="1">
              <a:off x="2243" y="3209"/>
              <a:ext cx="1028" cy="618"/>
            </a:xfrm>
            <a:prstGeom prst="notchedRightArrow">
              <a:avLst>
                <a:gd name="adj1" fmla="val 50000"/>
                <a:gd name="adj2" fmla="val 41586"/>
              </a:avLst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98" name="AutoShape 55"/>
            <p:cNvSpPr>
              <a:spLocks noChangeAspect="1" noChangeArrowheads="1"/>
            </p:cNvSpPr>
            <p:nvPr/>
          </p:nvSpPr>
          <p:spPr bwMode="auto">
            <a:xfrm rot="5400000" flipV="1">
              <a:off x="2505" y="1201"/>
              <a:ext cx="504" cy="309"/>
            </a:xfrm>
            <a:prstGeom prst="chevron">
              <a:avLst>
                <a:gd name="adj" fmla="val 40777"/>
              </a:avLst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20" grpId="0"/>
      <p:bldP spid="354345" grpId="0"/>
      <p:bldP spid="3543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156325" cy="836613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solidFill>
                  <a:schemeClr val="bg1"/>
                </a:solidFill>
              </a:rPr>
              <a:t>AS TECNOLOGIAS DE GESTÃO DA CLÍNICA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001000" cy="4032250"/>
          </a:xfrm>
        </p:spPr>
        <p:txBody>
          <a:bodyPr/>
          <a:lstStyle/>
          <a:p>
            <a:pPr eaLnBrk="1" hangingPunct="1">
              <a:defRPr/>
            </a:pPr>
            <a:r>
              <a:rPr lang="pt-BR" sz="2600" b="1" dirty="0" smtClean="0">
                <a:solidFill>
                  <a:schemeClr val="accent2">
                    <a:lumMod val="75000"/>
                  </a:schemeClr>
                </a:solidFill>
              </a:rPr>
              <a:t>AS DIRETRIZES CLÍNICAS</a:t>
            </a:r>
          </a:p>
          <a:p>
            <a:pPr eaLnBrk="1" hangingPunct="1">
              <a:defRPr/>
            </a:pPr>
            <a:r>
              <a:rPr lang="pt-BR" sz="2600" b="1" dirty="0" smtClean="0">
                <a:solidFill>
                  <a:schemeClr val="accent2">
                    <a:lumMod val="75000"/>
                  </a:schemeClr>
                </a:solidFill>
              </a:rPr>
              <a:t>A GESTÃO DE PATOLOGIA</a:t>
            </a:r>
          </a:p>
          <a:p>
            <a:pPr eaLnBrk="1" hangingPunct="1">
              <a:defRPr/>
            </a:pPr>
            <a:r>
              <a:rPr lang="pt-BR" sz="2600" b="1" dirty="0" smtClean="0">
                <a:solidFill>
                  <a:schemeClr val="accent2">
                    <a:lumMod val="75000"/>
                  </a:schemeClr>
                </a:solidFill>
              </a:rPr>
              <a:t>A GESTÃO DE CASO</a:t>
            </a:r>
          </a:p>
          <a:p>
            <a:pPr eaLnBrk="1" hangingPunct="1">
              <a:defRPr/>
            </a:pPr>
            <a:r>
              <a:rPr lang="pt-BR" sz="2600" b="1" dirty="0" smtClean="0">
                <a:solidFill>
                  <a:schemeClr val="accent2">
                    <a:lumMod val="75000"/>
                  </a:schemeClr>
                </a:solidFill>
              </a:rPr>
              <a:t>A GESTÃO DOS RISCOS DA CLÍNICA</a:t>
            </a:r>
          </a:p>
          <a:p>
            <a:pPr eaLnBrk="1" hangingPunct="1">
              <a:defRPr/>
            </a:pPr>
            <a:r>
              <a:rPr lang="pt-BR" sz="2600" b="1" dirty="0" smtClean="0">
                <a:solidFill>
                  <a:schemeClr val="accent2">
                    <a:lumMod val="75000"/>
                  </a:schemeClr>
                </a:solidFill>
              </a:rPr>
              <a:t>A LISTA DE ESPERA</a:t>
            </a:r>
          </a:p>
          <a:p>
            <a:pPr eaLnBrk="1" hangingPunct="1">
              <a:defRPr/>
            </a:pPr>
            <a:r>
              <a:rPr lang="pt-BR" sz="2600" b="1" dirty="0" smtClean="0">
                <a:solidFill>
                  <a:schemeClr val="accent2">
                    <a:lumMod val="75000"/>
                  </a:schemeClr>
                </a:solidFill>
              </a:rPr>
              <a:t>A AUDITORIA CLÍNICA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</a:t>
            </a:r>
          </a:p>
          <a:p>
            <a:pPr eaLnBrk="1" hangingPunct="1">
              <a:defRPr/>
            </a:pPr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</a:rPr>
              <a:t>FONTE: MENDES (2003)</a:t>
            </a:r>
            <a:endParaRPr lang="pt-BR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 noChangeAspect="1"/>
          </p:cNvGrpSpPr>
          <p:nvPr/>
        </p:nvGrpSpPr>
        <p:grpSpPr bwMode="auto">
          <a:xfrm flipH="1">
            <a:off x="4232275" y="5486400"/>
            <a:ext cx="949325" cy="323850"/>
            <a:chOff x="2466" y="-2"/>
            <a:chExt cx="1814" cy="618"/>
          </a:xfrm>
        </p:grpSpPr>
        <p:sp>
          <p:nvSpPr>
            <p:cNvPr id="33840" name="AutoShape 3"/>
            <p:cNvSpPr>
              <a:spLocks noChangeAspect="1" noChangeArrowheads="1"/>
            </p:cNvSpPr>
            <p:nvPr/>
          </p:nvSpPr>
          <p:spPr bwMode="auto">
            <a:xfrm rot="5400000">
              <a:off x="2956" y="37"/>
              <a:ext cx="309" cy="541"/>
            </a:xfrm>
            <a:prstGeom prst="flowChartProcess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41" name="AutoShape 4"/>
            <p:cNvSpPr>
              <a:spLocks noChangeAspect="1" noChangeArrowheads="1"/>
            </p:cNvSpPr>
            <p:nvPr/>
          </p:nvSpPr>
          <p:spPr bwMode="auto">
            <a:xfrm>
              <a:off x="3252" y="-2"/>
              <a:ext cx="1028" cy="618"/>
            </a:xfrm>
            <a:prstGeom prst="notchedRightArrow">
              <a:avLst>
                <a:gd name="adj1" fmla="val 50000"/>
                <a:gd name="adj2" fmla="val 41586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42" name="AutoShape 5"/>
            <p:cNvSpPr>
              <a:spLocks noChangeAspect="1" noChangeArrowheads="1"/>
            </p:cNvSpPr>
            <p:nvPr/>
          </p:nvSpPr>
          <p:spPr bwMode="auto">
            <a:xfrm>
              <a:off x="2466" y="153"/>
              <a:ext cx="504" cy="309"/>
            </a:xfrm>
            <a:prstGeom prst="chevron">
              <a:avLst>
                <a:gd name="adj" fmla="val 40777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3795" name="Group 6"/>
          <p:cNvGrpSpPr>
            <a:grpSpLocks/>
          </p:cNvGrpSpPr>
          <p:nvPr/>
        </p:nvGrpSpPr>
        <p:grpSpPr bwMode="auto">
          <a:xfrm>
            <a:off x="4572000" y="-242888"/>
            <a:ext cx="4572000" cy="3600451"/>
            <a:chOff x="635" y="572"/>
            <a:chExt cx="4489" cy="3174"/>
          </a:xfrm>
        </p:grpSpPr>
        <p:sp>
          <p:nvSpPr>
            <p:cNvPr id="33835" name="Rectangle 7" descr="Mármore branco"/>
            <p:cNvSpPr>
              <a:spLocks noChangeArrowheads="1"/>
            </p:cNvSpPr>
            <p:nvPr/>
          </p:nvSpPr>
          <p:spPr bwMode="auto">
            <a:xfrm>
              <a:off x="635" y="572"/>
              <a:ext cx="4489" cy="317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82800" bIns="82800" anchor="ctr"/>
            <a:lstStyle/>
            <a:p>
              <a:endParaRPr lang="pt-BR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1104" y="1008"/>
              <a:ext cx="3582" cy="226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82800" bIns="82800" anchor="ctr"/>
            <a:lstStyle/>
            <a:p>
              <a:pPr algn="ctr" eaLnBrk="1" hangingPunct="1"/>
              <a:endParaRPr lang="pt-BR" sz="1600">
                <a:latin typeface="Arial" charset="0"/>
              </a:endParaRPr>
            </a:p>
          </p:txBody>
        </p:sp>
        <p:sp>
          <p:nvSpPr>
            <p:cNvPr id="33837" name="Oval 9"/>
            <p:cNvSpPr>
              <a:spLocks noChangeArrowheads="1"/>
            </p:cNvSpPr>
            <p:nvPr/>
          </p:nvSpPr>
          <p:spPr bwMode="auto">
            <a:xfrm>
              <a:off x="768" y="684"/>
              <a:ext cx="1360" cy="680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82800" bIns="82800" anchor="ctr"/>
            <a:lstStyle/>
            <a:p>
              <a:pPr algn="ctr"/>
              <a:r>
                <a:rPr lang="pt-BR" sz="1800" b="1">
                  <a:solidFill>
                    <a:schemeClr val="bg1"/>
                  </a:solidFill>
                  <a:latin typeface="Arial" charset="0"/>
                </a:rPr>
                <a:t>Planejar</a:t>
              </a:r>
              <a:endParaRPr lang="pt-BR" sz="12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3838" name="Text Box 10"/>
            <p:cNvSpPr txBox="1">
              <a:spLocks noChangeArrowheads="1"/>
            </p:cNvSpPr>
            <p:nvPr/>
          </p:nvSpPr>
          <p:spPr bwMode="auto">
            <a:xfrm>
              <a:off x="2163" y="1055"/>
              <a:ext cx="2492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82800" bIns="828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1400" b="1">
                  <a:solidFill>
                    <a:srgbClr val="FF0000"/>
                  </a:solidFill>
                  <a:latin typeface="Arial" charset="0"/>
                </a:rPr>
                <a:t>Identificação do Problema</a:t>
              </a:r>
            </a:p>
          </p:txBody>
        </p:sp>
        <p:sp>
          <p:nvSpPr>
            <p:cNvPr id="33839" name="Text Box 11"/>
            <p:cNvSpPr txBox="1">
              <a:spLocks noChangeArrowheads="1"/>
            </p:cNvSpPr>
            <p:nvPr/>
          </p:nvSpPr>
          <p:spPr bwMode="auto">
            <a:xfrm>
              <a:off x="1488" y="1776"/>
              <a:ext cx="2832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2000" tIns="82800" bIns="82800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10000"/>
                </a:spcBef>
              </a:pPr>
              <a:endParaRPr lang="pt-BR" sz="1200" b="1">
                <a:latin typeface="Arial" charset="0"/>
              </a:endParaRPr>
            </a:p>
          </p:txBody>
        </p:sp>
      </p:grpSp>
      <p:sp>
        <p:nvSpPr>
          <p:cNvPr id="33796" name="Rectangle 12" descr="Mármore branco"/>
          <p:cNvSpPr>
            <a:spLocks noChangeArrowheads="1"/>
          </p:cNvSpPr>
          <p:nvPr/>
        </p:nvSpPr>
        <p:spPr bwMode="auto">
          <a:xfrm>
            <a:off x="4464050" y="3357563"/>
            <a:ext cx="4679950" cy="35004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7" name="Rectangle 13"/>
          <p:cNvSpPr>
            <a:spLocks noChangeArrowheads="1"/>
          </p:cNvSpPr>
          <p:nvPr/>
        </p:nvSpPr>
        <p:spPr bwMode="auto">
          <a:xfrm>
            <a:off x="5076825" y="4005263"/>
            <a:ext cx="3671888" cy="2522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8" name="Oval 14"/>
          <p:cNvSpPr>
            <a:spLocks noChangeArrowheads="1"/>
          </p:cNvSpPr>
          <p:nvPr/>
        </p:nvSpPr>
        <p:spPr bwMode="auto">
          <a:xfrm>
            <a:off x="5219700" y="3644900"/>
            <a:ext cx="1374775" cy="676275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Arial" charset="0"/>
              </a:rPr>
              <a:t>Fazer</a:t>
            </a:r>
            <a:endParaRPr lang="pt-BR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9" name="Text Box 15"/>
          <p:cNvSpPr txBox="1">
            <a:spLocks noChangeArrowheads="1"/>
          </p:cNvSpPr>
          <p:nvPr/>
        </p:nvSpPr>
        <p:spPr bwMode="auto">
          <a:xfrm>
            <a:off x="6877050" y="4005263"/>
            <a:ext cx="1724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solidFill>
                  <a:srgbClr val="FF0000"/>
                </a:solidFill>
                <a:latin typeface="Arial" charset="0"/>
              </a:rPr>
              <a:t>Plano de Ação</a:t>
            </a:r>
          </a:p>
        </p:txBody>
      </p:sp>
      <p:sp>
        <p:nvSpPr>
          <p:cNvPr id="355344" name="Text Box 16"/>
          <p:cNvSpPr txBox="1">
            <a:spLocks noChangeArrowheads="1"/>
          </p:cNvSpPr>
          <p:nvPr/>
        </p:nvSpPr>
        <p:spPr bwMode="auto">
          <a:xfrm>
            <a:off x="5219700" y="4508500"/>
            <a:ext cx="324802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pPr marL="88900" indent="-88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Adequar o processo de solicitação e dispensação de medicamentos 30/11 </a:t>
            </a:r>
          </a:p>
          <a:p>
            <a:pPr marL="88900" indent="-88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Adequar o processo de preparo, identificação e administração de medicamentos  30/11</a:t>
            </a:r>
          </a:p>
          <a:p>
            <a:pPr marL="88900" indent="-88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Adequar o armazenamento 30/11</a:t>
            </a:r>
          </a:p>
          <a:p>
            <a:pPr marL="88900" indent="-88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Expandir e consolidar as ações da Farmácia Clínica  30/10 </a:t>
            </a:r>
            <a:endParaRPr lang="pt-BR" sz="1200" b="1">
              <a:latin typeface="Arial" charset="0"/>
            </a:endParaRPr>
          </a:p>
        </p:txBody>
      </p:sp>
      <p:sp>
        <p:nvSpPr>
          <p:cNvPr id="33801" name="Rectangle 17" descr="Mármore branco"/>
          <p:cNvSpPr>
            <a:spLocks noChangeArrowheads="1"/>
          </p:cNvSpPr>
          <p:nvPr/>
        </p:nvSpPr>
        <p:spPr bwMode="auto">
          <a:xfrm>
            <a:off x="0" y="3357563"/>
            <a:ext cx="4572000" cy="34940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2" name="Rectangle 18"/>
          <p:cNvSpPr>
            <a:spLocks noChangeArrowheads="1"/>
          </p:cNvSpPr>
          <p:nvPr/>
        </p:nvSpPr>
        <p:spPr bwMode="auto">
          <a:xfrm>
            <a:off x="454025" y="3933825"/>
            <a:ext cx="3686175" cy="24590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3" name="Oval 19"/>
          <p:cNvSpPr>
            <a:spLocks noChangeArrowheads="1"/>
          </p:cNvSpPr>
          <p:nvPr/>
        </p:nvSpPr>
        <p:spPr bwMode="auto">
          <a:xfrm>
            <a:off x="133350" y="3751263"/>
            <a:ext cx="1363663" cy="688975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Arial" charset="0"/>
              </a:rPr>
              <a:t>Checar</a:t>
            </a:r>
          </a:p>
        </p:txBody>
      </p:sp>
      <p:sp>
        <p:nvSpPr>
          <p:cNvPr id="33804" name="Text Box 20"/>
          <p:cNvSpPr txBox="1">
            <a:spLocks noChangeArrowheads="1"/>
          </p:cNvSpPr>
          <p:nvPr/>
        </p:nvSpPr>
        <p:spPr bwMode="auto">
          <a:xfrm>
            <a:off x="1527175" y="4127500"/>
            <a:ext cx="2503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b="1">
                <a:solidFill>
                  <a:srgbClr val="FF0000"/>
                </a:solidFill>
                <a:latin typeface="Arial" charset="0"/>
              </a:rPr>
              <a:t>Verificação</a:t>
            </a:r>
          </a:p>
        </p:txBody>
      </p:sp>
      <p:sp>
        <p:nvSpPr>
          <p:cNvPr id="33805" name="Text Box 21"/>
          <p:cNvSpPr txBox="1">
            <a:spLocks noChangeArrowheads="1"/>
          </p:cNvSpPr>
          <p:nvPr/>
        </p:nvSpPr>
        <p:spPr bwMode="auto">
          <a:xfrm>
            <a:off x="806450" y="4954588"/>
            <a:ext cx="29559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pPr>
              <a:lnSpc>
                <a:spcPct val="85000"/>
              </a:lnSpc>
              <a:spcBef>
                <a:spcPct val="10000"/>
              </a:spcBef>
            </a:pPr>
            <a:endParaRPr lang="pt-PT" sz="1000">
              <a:latin typeface="Lucida Sans" pitchFamily="34" charset="0"/>
            </a:endParaRPr>
          </a:p>
        </p:txBody>
      </p:sp>
      <p:sp>
        <p:nvSpPr>
          <p:cNvPr id="355350" name="Text Box 22"/>
          <p:cNvSpPr txBox="1">
            <a:spLocks noChangeArrowheads="1"/>
          </p:cNvSpPr>
          <p:nvPr/>
        </p:nvSpPr>
        <p:spPr bwMode="auto">
          <a:xfrm>
            <a:off x="827088" y="4508500"/>
            <a:ext cx="287972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Indicadores: 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incidência mensal de eventos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Taxa de avaliação farmacêutica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Taxa de prescrições  com intervenção do farmacêutico 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Incidência de problemas na 1ª barreira ( em construção) </a:t>
            </a:r>
          </a:p>
        </p:txBody>
      </p:sp>
      <p:sp>
        <p:nvSpPr>
          <p:cNvPr id="33807" name="Rectangle 23" descr="Mármore branco"/>
          <p:cNvSpPr>
            <a:spLocks noChangeArrowheads="1"/>
          </p:cNvSpPr>
          <p:nvPr/>
        </p:nvSpPr>
        <p:spPr bwMode="auto">
          <a:xfrm>
            <a:off x="0" y="-242888"/>
            <a:ext cx="4572000" cy="3600451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8" name="Rectangle 24"/>
          <p:cNvSpPr>
            <a:spLocks noChangeArrowheads="1"/>
          </p:cNvSpPr>
          <p:nvPr/>
        </p:nvSpPr>
        <p:spPr bwMode="auto">
          <a:xfrm>
            <a:off x="461963" y="271463"/>
            <a:ext cx="3648075" cy="25717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9" name="Oval 25"/>
          <p:cNvSpPr>
            <a:spLocks noChangeArrowheads="1"/>
          </p:cNvSpPr>
          <p:nvPr/>
        </p:nvSpPr>
        <p:spPr bwMode="auto">
          <a:xfrm>
            <a:off x="134938" y="-115888"/>
            <a:ext cx="1385887" cy="771526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>
                <a:solidFill>
                  <a:schemeClr val="bg1"/>
                </a:solidFill>
                <a:latin typeface="Arial" charset="0"/>
              </a:rPr>
              <a:t>Re</a:t>
            </a:r>
          </a:p>
          <a:p>
            <a:pPr algn="ctr"/>
            <a:r>
              <a:rPr lang="pt-BR" sz="1400" b="1">
                <a:solidFill>
                  <a:srgbClr val="FFFFEF"/>
                </a:solidFill>
                <a:latin typeface="Arial" charset="0"/>
              </a:rPr>
              <a:t>Planejamento</a:t>
            </a:r>
          </a:p>
          <a:p>
            <a:pPr algn="ctr"/>
            <a:endParaRPr lang="pt-BR" sz="1400" b="1">
              <a:solidFill>
                <a:srgbClr val="FFFFEF"/>
              </a:solidFill>
              <a:latin typeface="Arial" charset="0"/>
            </a:endParaRPr>
          </a:p>
        </p:txBody>
      </p:sp>
      <p:sp>
        <p:nvSpPr>
          <p:cNvPr id="33810" name="Text Box 26"/>
          <p:cNvSpPr txBox="1">
            <a:spLocks noChangeArrowheads="1"/>
          </p:cNvSpPr>
          <p:nvPr/>
        </p:nvSpPr>
        <p:spPr bwMode="auto">
          <a:xfrm>
            <a:off x="1552575" y="304800"/>
            <a:ext cx="2543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b="1">
                <a:solidFill>
                  <a:srgbClr val="FF0000"/>
                </a:solidFill>
                <a:latin typeface="Arial" charset="0"/>
              </a:rPr>
              <a:t>Continuidade</a:t>
            </a:r>
            <a:r>
              <a:rPr lang="pt-BR" sz="1200" b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355355" name="Text Box 27"/>
          <p:cNvSpPr txBox="1">
            <a:spLocks noChangeArrowheads="1"/>
          </p:cNvSpPr>
          <p:nvPr/>
        </p:nvSpPr>
        <p:spPr bwMode="auto">
          <a:xfrm>
            <a:off x="476250" y="741363"/>
            <a:ext cx="3652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pPr>
              <a:buFontTx/>
              <a:buChar char="•"/>
            </a:pPr>
            <a:r>
              <a:rPr lang="pt-BR" sz="1400" b="1">
                <a:solidFill>
                  <a:srgbClr val="00337F"/>
                </a:solidFill>
                <a:latin typeface="Arial" charset="0"/>
                <a:cs typeface="Arial" charset="0"/>
              </a:rPr>
              <a:t>Não houve re-planejamento </a:t>
            </a:r>
          </a:p>
        </p:txBody>
      </p:sp>
      <p:sp>
        <p:nvSpPr>
          <p:cNvPr id="33812" name="Line 2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13" name="Line 29"/>
          <p:cNvSpPr>
            <a:spLocks noChangeShapeType="1"/>
          </p:cNvSpPr>
          <p:nvPr/>
        </p:nvSpPr>
        <p:spPr bwMode="auto">
          <a:xfrm>
            <a:off x="0" y="33575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14" name="Text Box 30"/>
          <p:cNvSpPr txBox="1">
            <a:spLocks noChangeArrowheads="1"/>
          </p:cNvSpPr>
          <p:nvPr/>
        </p:nvSpPr>
        <p:spPr bwMode="auto">
          <a:xfrm>
            <a:off x="5364163" y="1412875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sz="1600">
              <a:latin typeface="Arial" charset="0"/>
            </a:endParaRPr>
          </a:p>
        </p:txBody>
      </p:sp>
      <p:sp>
        <p:nvSpPr>
          <p:cNvPr id="355359" name="Text Box 31"/>
          <p:cNvSpPr txBox="1">
            <a:spLocks noChangeArrowheads="1"/>
          </p:cNvSpPr>
          <p:nvPr/>
        </p:nvSpPr>
        <p:spPr bwMode="auto">
          <a:xfrm>
            <a:off x="5219700" y="765175"/>
            <a:ext cx="34559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88900" eaLnBrk="1" hangingPunct="1">
              <a:buFontTx/>
              <a:buChar char="•"/>
              <a:tabLst>
                <a:tab pos="2247900" algn="l"/>
                <a:tab pos="2959100" algn="l"/>
              </a:tabLst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Processo: poucas barreiras de segurança; administração e preparo por profissionais diferentes;  </a:t>
            </a:r>
          </a:p>
          <a:p>
            <a:pPr marL="177800" indent="-88900" eaLnBrk="1" hangingPunct="1">
              <a:buFontTx/>
              <a:buChar char="•"/>
              <a:tabLst>
                <a:tab pos="2247900" algn="l"/>
                <a:tab pos="2959100" algn="l"/>
              </a:tabLst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Rotulagem sem padrão e informações insuficiente</a:t>
            </a:r>
          </a:p>
          <a:p>
            <a:pPr marL="177800" indent="-88900" eaLnBrk="1" hangingPunct="1">
              <a:buFontTx/>
              <a:buChar char="•"/>
              <a:tabLst>
                <a:tab pos="2247900" algn="l"/>
                <a:tab pos="2959100" algn="l"/>
              </a:tabLst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Estoques com controle inadequado</a:t>
            </a:r>
          </a:p>
          <a:p>
            <a:pPr marL="177800" indent="-88900" eaLnBrk="1" hangingPunct="1">
              <a:buFontTx/>
              <a:buChar char="•"/>
              <a:tabLst>
                <a:tab pos="2247900" algn="l"/>
                <a:tab pos="2959100" algn="l"/>
              </a:tabLst>
            </a:pPr>
            <a:r>
              <a:rPr lang="pt-BR" sz="1400" b="1">
                <a:solidFill>
                  <a:schemeClr val="accent2"/>
                </a:solidFill>
                <a:latin typeface="Arial" charset="0"/>
              </a:rPr>
              <a:t>Medicamentos expostos exceto risco e controlados </a:t>
            </a:r>
            <a:endParaRPr lang="pt-BR" sz="1600">
              <a:latin typeface="Arial" charset="0"/>
            </a:endParaRPr>
          </a:p>
        </p:txBody>
      </p:sp>
      <p:grpSp>
        <p:nvGrpSpPr>
          <p:cNvPr id="33816" name="Group 32"/>
          <p:cNvGrpSpPr>
            <a:grpSpLocks/>
          </p:cNvGrpSpPr>
          <p:nvPr/>
        </p:nvGrpSpPr>
        <p:grpSpPr bwMode="auto">
          <a:xfrm>
            <a:off x="3779838" y="2708275"/>
            <a:ext cx="1557337" cy="1292225"/>
            <a:chOff x="7200" y="5616"/>
            <a:chExt cx="2452" cy="1920"/>
          </a:xfrm>
        </p:grpSpPr>
        <p:sp>
          <p:nvSpPr>
            <p:cNvPr id="33826" name="Oval 33"/>
            <p:cNvSpPr>
              <a:spLocks noChangeArrowheads="1"/>
            </p:cNvSpPr>
            <p:nvPr/>
          </p:nvSpPr>
          <p:spPr bwMode="auto">
            <a:xfrm>
              <a:off x="7200" y="5616"/>
              <a:ext cx="2400" cy="1920"/>
            </a:xfrm>
            <a:prstGeom prst="ellipse">
              <a:avLst/>
            </a:prstGeom>
            <a:solidFill>
              <a:srgbClr val="003366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27" name="Line 34"/>
            <p:cNvSpPr>
              <a:spLocks noChangeShapeType="1"/>
            </p:cNvSpPr>
            <p:nvPr/>
          </p:nvSpPr>
          <p:spPr bwMode="auto">
            <a:xfrm>
              <a:off x="7200" y="6623"/>
              <a:ext cx="2400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828" name="Line 35"/>
            <p:cNvSpPr>
              <a:spLocks noChangeShapeType="1"/>
            </p:cNvSpPr>
            <p:nvPr/>
          </p:nvSpPr>
          <p:spPr bwMode="auto">
            <a:xfrm>
              <a:off x="8418" y="5616"/>
              <a:ext cx="0" cy="192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55364" name="Text Box 36"/>
            <p:cNvSpPr txBox="1">
              <a:spLocks noChangeArrowheads="1"/>
            </p:cNvSpPr>
            <p:nvPr/>
          </p:nvSpPr>
          <p:spPr bwMode="auto">
            <a:xfrm>
              <a:off x="8207" y="5904"/>
              <a:ext cx="1445" cy="3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55365" name="Text Box 37"/>
            <p:cNvSpPr txBox="1">
              <a:spLocks noChangeArrowheads="1"/>
            </p:cNvSpPr>
            <p:nvPr/>
          </p:nvSpPr>
          <p:spPr bwMode="auto">
            <a:xfrm>
              <a:off x="8267" y="6812"/>
              <a:ext cx="1152" cy="3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55366" name="Text Box 38"/>
            <p:cNvSpPr txBox="1">
              <a:spLocks noChangeArrowheads="1"/>
            </p:cNvSpPr>
            <p:nvPr/>
          </p:nvSpPr>
          <p:spPr bwMode="auto">
            <a:xfrm>
              <a:off x="7240" y="6769"/>
              <a:ext cx="1467" cy="3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55367" name="Text Box 39"/>
            <p:cNvSpPr txBox="1">
              <a:spLocks noChangeArrowheads="1"/>
            </p:cNvSpPr>
            <p:nvPr/>
          </p:nvSpPr>
          <p:spPr bwMode="auto">
            <a:xfrm>
              <a:off x="7607" y="5904"/>
              <a:ext cx="722" cy="3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900"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34" charset="-128"/>
              </a:endParaRPr>
            </a:p>
          </p:txBody>
        </p:sp>
        <p:sp>
          <p:nvSpPr>
            <p:cNvPr id="33833" name="AutoShape 40"/>
            <p:cNvSpPr>
              <a:spLocks noChangeArrowheads="1"/>
            </p:cNvSpPr>
            <p:nvPr/>
          </p:nvSpPr>
          <p:spPr bwMode="auto">
            <a:xfrm>
              <a:off x="9206" y="6214"/>
              <a:ext cx="287" cy="787"/>
            </a:xfrm>
            <a:prstGeom prst="curvedLeftArrow">
              <a:avLst>
                <a:gd name="adj1" fmla="val 54843"/>
                <a:gd name="adj2" fmla="val 109686"/>
                <a:gd name="adj3" fmla="val 33333"/>
              </a:avLst>
            </a:prstGeom>
            <a:solidFill>
              <a:srgbClr val="CCFFFF"/>
            </a:solidFill>
            <a:ln w="12700" cap="sq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34" name="AutoShape 41"/>
            <p:cNvSpPr>
              <a:spLocks noChangeArrowheads="1"/>
            </p:cNvSpPr>
            <p:nvPr/>
          </p:nvSpPr>
          <p:spPr bwMode="auto">
            <a:xfrm rot="-10589260">
              <a:off x="7293" y="6214"/>
              <a:ext cx="265" cy="722"/>
            </a:xfrm>
            <a:prstGeom prst="curvedLeftArrow">
              <a:avLst>
                <a:gd name="adj1" fmla="val 46935"/>
                <a:gd name="adj2" fmla="val 108943"/>
                <a:gd name="adj3" fmla="val 30611"/>
              </a:avLst>
            </a:prstGeom>
            <a:solidFill>
              <a:srgbClr val="CCFFFF"/>
            </a:solidFill>
            <a:ln w="12700" cap="sq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3817" name="Text Box 42"/>
          <p:cNvSpPr txBox="1">
            <a:spLocks noChangeArrowheads="1"/>
          </p:cNvSpPr>
          <p:nvPr/>
        </p:nvSpPr>
        <p:spPr bwMode="auto">
          <a:xfrm>
            <a:off x="3851275" y="2924175"/>
            <a:ext cx="1152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600" b="1">
                <a:solidFill>
                  <a:srgbClr val="FFFFEF"/>
                </a:solidFill>
                <a:latin typeface="Arial" charset="0"/>
              </a:rPr>
              <a:t>3º PDCA</a:t>
            </a:r>
            <a:r>
              <a:rPr lang="pt-BR" sz="1800">
                <a:solidFill>
                  <a:srgbClr val="FFFFEF"/>
                </a:solidFill>
                <a:latin typeface="Arial" charset="0"/>
              </a:rPr>
              <a:t>: </a:t>
            </a:r>
          </a:p>
          <a:p>
            <a:pPr algn="ctr" eaLnBrk="1" hangingPunct="1"/>
            <a:r>
              <a:rPr lang="pt-BR" sz="1200" b="1">
                <a:solidFill>
                  <a:srgbClr val="FFFFEF"/>
                </a:solidFill>
                <a:latin typeface="Arial" charset="0"/>
              </a:rPr>
              <a:t>   Revisão/ </a:t>
            </a:r>
          </a:p>
          <a:p>
            <a:pPr algn="ctr" eaLnBrk="1" hangingPunct="1"/>
            <a:r>
              <a:rPr lang="pt-BR" sz="1200" b="1">
                <a:solidFill>
                  <a:srgbClr val="FFFFEF"/>
                </a:solidFill>
                <a:latin typeface="Arial" charset="0"/>
              </a:rPr>
              <a:t>   Integraçãol</a:t>
            </a:r>
          </a:p>
          <a:p>
            <a:pPr algn="ctr" eaLnBrk="1" hangingPunct="1"/>
            <a:r>
              <a:rPr lang="pt-BR" sz="1200" b="1">
                <a:solidFill>
                  <a:srgbClr val="FFFFEF"/>
                </a:solidFill>
                <a:latin typeface="Arial" charset="0"/>
              </a:rPr>
              <a:t>   do fluxo </a:t>
            </a:r>
          </a:p>
        </p:txBody>
      </p:sp>
      <p:grpSp>
        <p:nvGrpSpPr>
          <p:cNvPr id="33818" name="Group 43"/>
          <p:cNvGrpSpPr>
            <a:grpSpLocks noChangeAspect="1"/>
          </p:cNvGrpSpPr>
          <p:nvPr/>
        </p:nvGrpSpPr>
        <p:grpSpPr bwMode="auto">
          <a:xfrm>
            <a:off x="6877050" y="2997200"/>
            <a:ext cx="323850" cy="893763"/>
            <a:chOff x="2448" y="1104"/>
            <a:chExt cx="618" cy="2928"/>
          </a:xfrm>
        </p:grpSpPr>
        <p:sp>
          <p:nvSpPr>
            <p:cNvPr id="33823" name="AutoShape 44"/>
            <p:cNvSpPr>
              <a:spLocks noChangeAspect="1" noChangeArrowheads="1"/>
            </p:cNvSpPr>
            <p:nvPr/>
          </p:nvSpPr>
          <p:spPr bwMode="auto">
            <a:xfrm flipV="1">
              <a:off x="2602" y="1372"/>
              <a:ext cx="309" cy="1748"/>
            </a:xfrm>
            <a:prstGeom prst="flowChartProcess">
              <a:avLst/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24" name="AutoShape 45"/>
            <p:cNvSpPr>
              <a:spLocks noChangeAspect="1" noChangeArrowheads="1"/>
            </p:cNvSpPr>
            <p:nvPr/>
          </p:nvSpPr>
          <p:spPr bwMode="auto">
            <a:xfrm rot="5400000" flipV="1">
              <a:off x="2243" y="3209"/>
              <a:ext cx="1028" cy="618"/>
            </a:xfrm>
            <a:prstGeom prst="notchedRightArrow">
              <a:avLst>
                <a:gd name="adj1" fmla="val 50000"/>
                <a:gd name="adj2" fmla="val 41586"/>
              </a:avLst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25" name="AutoShape 46"/>
            <p:cNvSpPr>
              <a:spLocks noChangeAspect="1" noChangeArrowheads="1"/>
            </p:cNvSpPr>
            <p:nvPr/>
          </p:nvSpPr>
          <p:spPr bwMode="auto">
            <a:xfrm rot="5400000" flipV="1">
              <a:off x="2505" y="1201"/>
              <a:ext cx="504" cy="309"/>
            </a:xfrm>
            <a:prstGeom prst="chevron">
              <a:avLst>
                <a:gd name="adj" fmla="val 40777"/>
              </a:avLst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3819" name="Group 47"/>
          <p:cNvGrpSpPr>
            <a:grpSpLocks noChangeAspect="1"/>
          </p:cNvGrpSpPr>
          <p:nvPr/>
        </p:nvGrpSpPr>
        <p:grpSpPr bwMode="auto">
          <a:xfrm>
            <a:off x="1692275" y="2924175"/>
            <a:ext cx="279400" cy="898525"/>
            <a:chOff x="-10" y="188"/>
            <a:chExt cx="618" cy="1978"/>
          </a:xfrm>
        </p:grpSpPr>
        <p:sp>
          <p:nvSpPr>
            <p:cNvPr id="33820" name="AutoShape 48"/>
            <p:cNvSpPr>
              <a:spLocks noChangeAspect="1" noChangeArrowheads="1"/>
            </p:cNvSpPr>
            <p:nvPr/>
          </p:nvSpPr>
          <p:spPr bwMode="auto">
            <a:xfrm>
              <a:off x="144" y="1088"/>
              <a:ext cx="309" cy="736"/>
            </a:xfrm>
            <a:prstGeom prst="flowChartProcess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21" name="AutoShape 49"/>
            <p:cNvSpPr>
              <a:spLocks noChangeAspect="1" noChangeArrowheads="1"/>
            </p:cNvSpPr>
            <p:nvPr/>
          </p:nvSpPr>
          <p:spPr bwMode="auto">
            <a:xfrm rot="-5400000">
              <a:off x="-215" y="393"/>
              <a:ext cx="1028" cy="618"/>
            </a:xfrm>
            <a:prstGeom prst="notchedRightArrow">
              <a:avLst>
                <a:gd name="adj1" fmla="val 50000"/>
                <a:gd name="adj2" fmla="val 41586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22" name="AutoShape 50"/>
            <p:cNvSpPr>
              <a:spLocks noChangeAspect="1" noChangeArrowheads="1"/>
            </p:cNvSpPr>
            <p:nvPr/>
          </p:nvSpPr>
          <p:spPr bwMode="auto">
            <a:xfrm rot="-5400000">
              <a:off x="47" y="1759"/>
              <a:ext cx="504" cy="309"/>
            </a:xfrm>
            <a:prstGeom prst="chevron">
              <a:avLst>
                <a:gd name="adj" fmla="val 40777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4" grpId="0"/>
      <p:bldP spid="355350" grpId="0"/>
      <p:bldP spid="355355" grpId="0"/>
      <p:bldP spid="3553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-3071813" y="-14478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0" y="742950"/>
          <a:ext cx="8964613" cy="6115050"/>
        </p:xfrm>
        <a:graphic>
          <a:graphicData uri="http://schemas.openxmlformats.org/presentationml/2006/ole">
            <p:oleObj spid="_x0000_s8194" r:id="rId3" imgW="19569989" imgH="1068750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55988" y="908050"/>
            <a:ext cx="5580062" cy="48736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pt-BR" sz="1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pt-BR" sz="1600" b="1" smtClean="0">
                <a:solidFill>
                  <a:srgbClr val="00337F"/>
                </a:solidFill>
              </a:rPr>
              <a:t>Uso de Ferramentas da Qualidade na prática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pt-BR" sz="1600" b="1" smtClean="0">
              <a:solidFill>
                <a:srgbClr val="00337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pt-BR" sz="1600" b="1" smtClean="0">
                <a:solidFill>
                  <a:srgbClr val="00337F"/>
                </a:solidFill>
              </a:rPr>
              <a:t>Construção, adequação e padronização de processos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pt-BR" sz="1600" b="1" smtClean="0">
              <a:solidFill>
                <a:srgbClr val="00337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pt-BR" sz="1600" b="1" smtClean="0">
                <a:solidFill>
                  <a:srgbClr val="00337F"/>
                </a:solidFill>
              </a:rPr>
              <a:t>Monitoramento assistencial e administrativo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pt-BR" sz="1600" b="1" smtClean="0">
              <a:solidFill>
                <a:srgbClr val="00337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pt-BR" sz="1600" b="1" smtClean="0">
                <a:solidFill>
                  <a:srgbClr val="00337F"/>
                </a:solidFill>
              </a:rPr>
              <a:t>Sistematização e aprimoramento do cuidado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pt-BR" sz="1600" b="1" smtClean="0">
              <a:solidFill>
                <a:srgbClr val="00337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pt-BR" sz="1600" b="1" smtClean="0">
                <a:solidFill>
                  <a:srgbClr val="00337F"/>
                </a:solidFill>
              </a:rPr>
              <a:t>Melhoria nos registros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pt-BR" sz="1600" b="1" smtClean="0">
              <a:solidFill>
                <a:srgbClr val="00337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pt-BR" sz="1600" b="1" smtClean="0">
                <a:solidFill>
                  <a:srgbClr val="00337F"/>
                </a:solidFill>
              </a:rPr>
              <a:t>Melhoria na qualificação do corpo profissional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pt-BR" sz="1600" b="1" smtClean="0">
              <a:solidFill>
                <a:srgbClr val="00337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pt-BR" sz="1600" b="1" smtClean="0">
                <a:solidFill>
                  <a:srgbClr val="00337F"/>
                </a:solidFill>
              </a:rPr>
              <a:t>Melhoria no relacionamento com o corpo clínico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pt-BR" sz="1600" b="1" smtClean="0">
              <a:solidFill>
                <a:srgbClr val="00337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pt-BR" sz="1600" b="1" smtClean="0">
                <a:solidFill>
                  <a:srgbClr val="00337F"/>
                </a:solidFill>
              </a:rPr>
              <a:t>Melhoria da gestão do ambiente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pt-BR" sz="1600" b="1" smtClean="0">
              <a:solidFill>
                <a:srgbClr val="00337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pt-BR" sz="1600" b="1" smtClean="0">
                <a:solidFill>
                  <a:srgbClr val="00337F"/>
                </a:solidFill>
              </a:rPr>
              <a:t>Implantação da “cultura da Qualidade”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pt-BR" sz="1600" b="1" smtClean="0">
              <a:solidFill>
                <a:srgbClr val="00337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t-BR" sz="1600" b="1" smtClean="0">
              <a:solidFill>
                <a:srgbClr val="00337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600" b="1" smtClean="0">
              <a:solidFill>
                <a:srgbClr val="00337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600" b="1" smtClean="0"/>
          </a:p>
        </p:txBody>
      </p:sp>
      <p:pic>
        <p:nvPicPr>
          <p:cNvPr id="34819" name="Picture 3" descr="Fundo8 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4063"/>
            <a:ext cx="3367088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28" name="Rectangle 8"/>
          <p:cNvSpPr>
            <a:spLocks noChangeArrowheads="1"/>
          </p:cNvSpPr>
          <p:nvPr/>
        </p:nvSpPr>
        <p:spPr bwMode="auto">
          <a:xfrm>
            <a:off x="179388" y="144463"/>
            <a:ext cx="57959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IMPACTOS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493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</a:rPr>
              <a:t>A GESTÃO DE PATOLOGIA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84213" y="2636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 GESTÃO DE CASO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01700" y="40767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 LISTA DE ESPERA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71550" y="2205038"/>
            <a:ext cx="693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Comissão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Gestão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de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Vagas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129463" cy="46085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Objetivos Geral</a:t>
            </a:r>
          </a:p>
          <a:p>
            <a:pPr eaLnBrk="1" hangingPunct="1">
              <a:defRPr/>
            </a:pP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Admitir o maior número de pacientes no lugar certo, empregando um atendimento de excelência.</a:t>
            </a:r>
          </a:p>
          <a:p>
            <a:pPr eaLnBrk="1" hangingPunct="1"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Objetivos Específicos</a:t>
            </a:r>
          </a:p>
          <a:p>
            <a:pPr eaLnBrk="1" hangingPunct="1"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Planejamento das admissões e alocação dos pacientes;</a:t>
            </a:r>
          </a:p>
          <a:p>
            <a:pPr eaLnBrk="1" hangingPunct="1"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Acompanhar o fluxo de previsão de altas;</a:t>
            </a:r>
          </a:p>
          <a:p>
            <a:pPr eaLnBrk="1" hangingPunct="1"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Não interferir no desempenho operacional das áreas.</a:t>
            </a:r>
          </a:p>
          <a:p>
            <a:pPr eaLnBrk="1" hangingPunct="1"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188913"/>
            <a:ext cx="6011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Verdana" pitchFamily="34" charset="0"/>
              </a:rPr>
              <a:t>Comissão Gestão de Vagas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08050"/>
            <a:ext cx="536416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OPERACIONALIZAÇÃO</a:t>
            </a:r>
            <a:r>
              <a:rPr lang="pt-BR" sz="1800" b="1" dirty="0" smtClean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Baseado em estratégias:</a:t>
            </a:r>
          </a:p>
          <a:p>
            <a:pPr eaLnBrk="1" hangingPunct="1">
              <a:defRPr/>
            </a:pP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Planejamento – previsão de vagas com 16 horas de antecedência informatizada</a:t>
            </a:r>
          </a:p>
          <a:p>
            <a:pPr eaLnBrk="1" hangingPunct="1">
              <a:defRPr/>
            </a:pP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Aplicação das regras de ocupação racional</a:t>
            </a:r>
          </a:p>
          <a:p>
            <a:pPr eaLnBrk="1" hangingPunct="1">
              <a:defRPr/>
            </a:pP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Comunicação entre Atendimento e Áreas assistenciais</a:t>
            </a:r>
          </a:p>
          <a:p>
            <a:pPr eaLnBrk="1" hangingPunct="1">
              <a:defRPr/>
            </a:pP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Negociação das altas hospitalares – gestores da comissão de gestão de vagas e dos coordenadores de Unidades.</a:t>
            </a:r>
          </a:p>
          <a:p>
            <a:pPr eaLnBrk="1" hangingPunct="1">
              <a:defRPr/>
            </a:pP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Monitoramento por relatórios diários.</a:t>
            </a:r>
          </a:p>
          <a:p>
            <a:pPr eaLnBrk="1" hangingPunct="1">
              <a:defRPr/>
            </a:pP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Reuniões de Consenso</a:t>
            </a:r>
          </a:p>
          <a:p>
            <a:pPr eaLnBrk="1" hangingPunct="1">
              <a:buFontTx/>
              <a:buNone/>
              <a:defRPr/>
            </a:pPr>
            <a:endParaRPr lang="pt-BR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t-BR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0" y="188913"/>
            <a:ext cx="6011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Verdana" pitchFamily="34" charset="0"/>
              </a:rPr>
              <a:t>Comissão Gestão de Vagas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2697163" y="373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Arial" charset="0"/>
            </a:endParaRP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0" y="2276475"/>
            <a:ext cx="6877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accent2"/>
                </a:solidFill>
                <a:latin typeface="Arial Black" pitchFamily="34" charset="0"/>
              </a:rPr>
              <a:t>Estruturação do Cuidado Focado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484438" y="2924175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accent2"/>
                </a:solidFill>
                <a:latin typeface="Arial" charset="0"/>
              </a:rPr>
              <a:t>JULHO - 2009</a:t>
            </a:r>
            <a:endParaRPr lang="pt-BR" sz="2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79388" y="107950"/>
            <a:ext cx="419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Arial" charset="0"/>
              </a:rPr>
              <a:t>Trabalho em Equipe </a:t>
            </a:r>
          </a:p>
        </p:txBody>
      </p:sp>
      <p:sp>
        <p:nvSpPr>
          <p:cNvPr id="174083" name="Oval 3"/>
          <p:cNvSpPr>
            <a:spLocks noChangeArrowheads="1"/>
          </p:cNvSpPr>
          <p:nvPr/>
        </p:nvSpPr>
        <p:spPr bwMode="auto">
          <a:xfrm>
            <a:off x="1006475" y="793750"/>
            <a:ext cx="7129463" cy="5795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3816350" y="3117850"/>
            <a:ext cx="1511300" cy="1052513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860800" y="3317875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800" b="1">
                <a:solidFill>
                  <a:schemeClr val="accent2"/>
                </a:solidFill>
                <a:latin typeface="Arial Black" pitchFamily="34" charset="0"/>
              </a:rPr>
              <a:t>CUIDADO </a:t>
            </a:r>
          </a:p>
          <a:p>
            <a:pPr algn="ctr" eaLnBrk="1" hangingPunct="1"/>
            <a:r>
              <a:rPr lang="pt-BR" sz="1800" b="1">
                <a:solidFill>
                  <a:schemeClr val="accent2"/>
                </a:solidFill>
                <a:latin typeface="Arial Black" pitchFamily="34" charset="0"/>
              </a:rPr>
              <a:t>FOCADO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V="1">
            <a:off x="5148263" y="2852738"/>
            <a:ext cx="719137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5307013" y="3744913"/>
            <a:ext cx="7921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3175000" y="3730625"/>
            <a:ext cx="6492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rot="1712777" flipH="1" flipV="1">
            <a:off x="3127375" y="2932113"/>
            <a:ext cx="1020763" cy="82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4556125" y="4164013"/>
            <a:ext cx="1588" cy="5873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468563" y="195897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800" b="1">
                <a:solidFill>
                  <a:schemeClr val="accent2"/>
                </a:solidFill>
                <a:latin typeface="Arial" charset="0"/>
              </a:rPr>
              <a:t>Apoio</a:t>
            </a:r>
          </a:p>
          <a:p>
            <a:pPr algn="ctr" eaLnBrk="1" hangingPunct="1"/>
            <a:r>
              <a:rPr lang="pt-BR" sz="1800" b="1">
                <a:solidFill>
                  <a:schemeClr val="accent2"/>
                </a:solidFill>
                <a:latin typeface="Arial" charset="0"/>
              </a:rPr>
              <a:t>(AP)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205413" y="2133600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800" b="1">
                <a:solidFill>
                  <a:schemeClr val="accent2"/>
                </a:solidFill>
                <a:latin typeface="Arial" charset="0"/>
              </a:rPr>
              <a:t>Ambiente </a:t>
            </a:r>
            <a:r>
              <a:rPr lang="pt-BR" sz="180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pt-BR" sz="1800" b="1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pt-BR" sz="18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6110288" y="3284538"/>
            <a:ext cx="1757362" cy="981075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6067425" y="3303588"/>
            <a:ext cx="1887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800" b="1">
                <a:solidFill>
                  <a:schemeClr val="accent2"/>
                </a:solidFill>
                <a:latin typeface="Arial" charset="0"/>
              </a:rPr>
              <a:t>Atuação Interdisciplinar (AI)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503363" y="3430588"/>
            <a:ext cx="1598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800" b="1">
                <a:solidFill>
                  <a:schemeClr val="accent2"/>
                </a:solidFill>
                <a:latin typeface="Arial" charset="0"/>
              </a:rPr>
              <a:t>Treinamento</a:t>
            </a:r>
          </a:p>
          <a:p>
            <a:pPr algn="ctr" eaLnBrk="1" hangingPunct="1"/>
            <a:r>
              <a:rPr lang="pt-BR" sz="1800" b="1">
                <a:solidFill>
                  <a:schemeClr val="accent2"/>
                </a:solidFill>
                <a:latin typeface="Arial" charset="0"/>
              </a:rPr>
              <a:t>(T)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851275" y="4995863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800" b="1">
                <a:solidFill>
                  <a:schemeClr val="accent2"/>
                </a:solidFill>
                <a:latin typeface="Arial" charset="0"/>
              </a:rPr>
              <a:t>Automação</a:t>
            </a:r>
          </a:p>
          <a:p>
            <a:pPr algn="ctr" eaLnBrk="1" hangingPunct="1"/>
            <a:r>
              <a:rPr lang="pt-BR" sz="1800" b="1">
                <a:solidFill>
                  <a:schemeClr val="accent2"/>
                </a:solidFill>
                <a:latin typeface="Arial" charset="0"/>
              </a:rPr>
              <a:t>(AU)</a:t>
            </a:r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5005388" y="1989138"/>
            <a:ext cx="1757362" cy="850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3663950" y="4781550"/>
            <a:ext cx="1757363" cy="1052513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1474788" y="3214688"/>
            <a:ext cx="1684337" cy="979487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2298700" y="1801813"/>
            <a:ext cx="1757363" cy="893762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31" name="Group 3"/>
          <p:cNvGraphicFramePr>
            <a:graphicFrameLocks noGrp="1"/>
          </p:cNvGraphicFramePr>
          <p:nvPr/>
        </p:nvGraphicFramePr>
        <p:xfrm>
          <a:off x="395288" y="2132013"/>
          <a:ext cx="8569325" cy="38893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95813"/>
                <a:gridCol w="3973512"/>
              </a:tblGrid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(A)    Ambiente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Clima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(AI)   Atuação Interdisciplinar 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Processos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  (T)  Treinamento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Sustentação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  (AU)  Automação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Informação / Eficiência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         (AP)   Apoio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Fatores Intervenientes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1997" name="AutoShape 21"/>
          <p:cNvSpPr>
            <a:spLocks noChangeArrowheads="1"/>
          </p:cNvSpPr>
          <p:nvPr/>
        </p:nvSpPr>
        <p:spPr bwMode="auto">
          <a:xfrm>
            <a:off x="4598988" y="2382838"/>
            <a:ext cx="936625" cy="144462"/>
          </a:xfrm>
          <a:prstGeom prst="rightArrow">
            <a:avLst>
              <a:gd name="adj1" fmla="val 50000"/>
              <a:gd name="adj2" fmla="val 162088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98" name="AutoShape 22"/>
          <p:cNvSpPr>
            <a:spLocks noChangeArrowheads="1"/>
          </p:cNvSpPr>
          <p:nvPr/>
        </p:nvSpPr>
        <p:spPr bwMode="auto">
          <a:xfrm>
            <a:off x="4572000" y="3895725"/>
            <a:ext cx="936625" cy="144463"/>
          </a:xfrm>
          <a:prstGeom prst="rightArrow">
            <a:avLst>
              <a:gd name="adj1" fmla="val 50000"/>
              <a:gd name="adj2" fmla="val 162087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99" name="AutoShape 23"/>
          <p:cNvSpPr>
            <a:spLocks noChangeArrowheads="1"/>
          </p:cNvSpPr>
          <p:nvPr/>
        </p:nvSpPr>
        <p:spPr bwMode="auto">
          <a:xfrm>
            <a:off x="4572000" y="3103563"/>
            <a:ext cx="936625" cy="144462"/>
          </a:xfrm>
          <a:prstGeom prst="rightArrow">
            <a:avLst>
              <a:gd name="adj1" fmla="val 50000"/>
              <a:gd name="adj2" fmla="val 162088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2000" name="AutoShape 24"/>
          <p:cNvSpPr>
            <a:spLocks noChangeArrowheads="1"/>
          </p:cNvSpPr>
          <p:nvPr/>
        </p:nvSpPr>
        <p:spPr bwMode="auto">
          <a:xfrm>
            <a:off x="4572000" y="5445125"/>
            <a:ext cx="936625" cy="144463"/>
          </a:xfrm>
          <a:prstGeom prst="rightArrow">
            <a:avLst>
              <a:gd name="adj1" fmla="val 50000"/>
              <a:gd name="adj2" fmla="val 162087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2001" name="AutoShape 25"/>
          <p:cNvSpPr>
            <a:spLocks noChangeArrowheads="1"/>
          </p:cNvSpPr>
          <p:nvPr/>
        </p:nvSpPr>
        <p:spPr bwMode="auto">
          <a:xfrm>
            <a:off x="4572000" y="4652963"/>
            <a:ext cx="936625" cy="144462"/>
          </a:xfrm>
          <a:prstGeom prst="rightArrow">
            <a:avLst>
              <a:gd name="adj1" fmla="val 50000"/>
              <a:gd name="adj2" fmla="val 162088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2002" name="Text Box 30"/>
          <p:cNvSpPr txBox="1">
            <a:spLocks noChangeArrowheads="1"/>
          </p:cNvSpPr>
          <p:nvPr/>
        </p:nvSpPr>
        <p:spPr bwMode="auto">
          <a:xfrm>
            <a:off x="179388" y="44450"/>
            <a:ext cx="2779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Arial" charset="0"/>
              </a:rPr>
              <a:t>Interpretação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1863" cy="765175"/>
          </a:xfrm>
        </p:spPr>
        <p:txBody>
          <a:bodyPr/>
          <a:lstStyle/>
          <a:p>
            <a:pPr algn="l" eaLnBrk="1" hangingPunct="1"/>
            <a:r>
              <a:rPr lang="pt-BR" sz="3200" b="1" smtClean="0">
                <a:solidFill>
                  <a:schemeClr val="bg1"/>
                </a:solidFill>
              </a:rPr>
              <a:t>AS DIRETRIZES CLÍNICAS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27225"/>
            <a:ext cx="8001000" cy="37338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AS LINHAS-GUIA (</a:t>
            </a:r>
            <a:r>
              <a:rPr lang="pt-BR" sz="2800" b="1" i="1" dirty="0" smtClean="0">
                <a:solidFill>
                  <a:schemeClr val="accent2">
                    <a:lumMod val="75000"/>
                  </a:schemeClr>
                </a:solidFill>
              </a:rPr>
              <a:t>GUIDELINES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OS PROTOCOLOS CLÍNICOS                                     </a:t>
            </a:r>
          </a:p>
          <a:p>
            <a:pPr eaLnBrk="1" hangingPunct="1">
              <a:defRPr/>
            </a:pPr>
            <a:endParaRPr lang="pt-B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</a:rPr>
              <a:t> FONTE: MENDES (2003)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178" name="Group 2"/>
          <p:cNvGraphicFramePr>
            <a:graphicFrameLocks noGrp="1"/>
          </p:cNvGraphicFramePr>
          <p:nvPr/>
        </p:nvGraphicFramePr>
        <p:xfrm>
          <a:off x="179388" y="981075"/>
          <a:ext cx="8713788" cy="574275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76475"/>
                <a:gridCol w="4603750"/>
                <a:gridCol w="1833563"/>
              </a:tblGrid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Ambiente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Organizar – Atender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Comer – Beber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Limpar – Manter o ambiente calmo 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Nutrição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Hospedagem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Atendimento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Atuação Interdisciplinar 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Assistir com segurança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Médicos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Enfermagem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Nutrição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Reabilitação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Treinamento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176213" marR="0" lvl="0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Integrar o colaborador (admissão)  dentro do Modelo</a:t>
                      </a:r>
                    </a:p>
                    <a:p>
                      <a:pPr marL="176213" marR="0" lvl="0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Estruturar modelo de treinamento homogêneo</a:t>
                      </a:r>
                    </a:p>
                    <a:p>
                      <a:pPr marL="176213" marR="0" lvl="0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Estruturar discussões (Estudos de Casos)</a:t>
                      </a:r>
                    </a:p>
                    <a:p>
                      <a:pPr marL="176213" marR="0" lvl="0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B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76213" marR="0" lvl="0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-Fórum</a:t>
                      </a:r>
                      <a:r>
                        <a:rPr kumimoji="0" lang="pt-B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pt-BR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 </a:t>
                      </a: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Educação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Automação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Facilitar os processos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Integrar as informações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B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Apoio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176213" marR="0" lvl="0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Conhecer problemas e repercussões e atuar no apoio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Todas as áreas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3036" name="Text Box 30"/>
          <p:cNvSpPr txBox="1">
            <a:spLocks noChangeArrowheads="1"/>
          </p:cNvSpPr>
          <p:nvPr/>
        </p:nvSpPr>
        <p:spPr bwMode="auto">
          <a:xfrm>
            <a:off x="179388" y="44450"/>
            <a:ext cx="2779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Arial" charset="0"/>
              </a:rPr>
              <a:t>Interpretação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2697163" y="373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Arial" charset="0"/>
            </a:endParaRP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381000" y="16002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b="1">
                <a:solidFill>
                  <a:srgbClr val="333399"/>
                </a:solidFill>
                <a:latin typeface="Arial" charset="0"/>
              </a:rPr>
              <a:t>Parte 1 - Ambiente</a:t>
            </a:r>
            <a:br>
              <a:rPr lang="pt-BR" b="1">
                <a:solidFill>
                  <a:srgbClr val="333399"/>
                </a:solidFill>
                <a:latin typeface="Arial" charset="0"/>
              </a:rPr>
            </a:br>
            <a:endParaRPr lang="pt-BR" b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4800600"/>
            <a:ext cx="7620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1813" indent="-531813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b="1">
                <a:solidFill>
                  <a:srgbClr val="66CCFF"/>
                </a:solidFill>
                <a:latin typeface="Arial" charset="0"/>
              </a:rPr>
              <a:t>  Reconhecimento de Responsabilidades Comuns</a:t>
            </a:r>
            <a:r>
              <a:rPr lang="pt-BR">
                <a:solidFill>
                  <a:srgbClr val="66CCFF"/>
                </a:solidFill>
                <a:latin typeface="Arial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611188" y="1125538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531813" indent="-531813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6600"/>
                </a:solidFill>
                <a:latin typeface="Arial" charset="0"/>
              </a:rPr>
              <a:t>AMBIENTE</a:t>
            </a:r>
            <a:r>
              <a:rPr lang="pt-BR" sz="2800" dirty="0">
                <a:solidFill>
                  <a:srgbClr val="FF6600"/>
                </a:solidFill>
                <a:latin typeface="Arial" charset="0"/>
              </a:rPr>
              <a:t>       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286000" y="1298575"/>
          <a:ext cx="5262563" cy="5892800"/>
        </p:xfrm>
        <a:graphic>
          <a:graphicData uri="http://schemas.openxmlformats.org/presentationml/2006/ole">
            <p:oleObj spid="_x0000_s9218" name="Documento" r:id="rId4" imgW="5140440" imgH="5756400" progId="Word.Document.8">
              <p:embed/>
            </p:oleObj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15888"/>
            <a:ext cx="5940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1813" indent="-531813" eaLnBrk="1" hangingPunct="1">
              <a:lnSpc>
                <a:spcPct val="75000"/>
              </a:lnSpc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  Parte 1 -   Reconhecimento de Responsabilidades Comuns</a:t>
            </a: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468313" y="1268413"/>
            <a:ext cx="6553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CC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2697163" y="373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Arial" charset="0"/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228600" y="1752600"/>
            <a:ext cx="56276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b="1">
                <a:solidFill>
                  <a:srgbClr val="333399"/>
                </a:solidFill>
                <a:latin typeface="Arial" charset="0"/>
              </a:rPr>
              <a:t>Parte 2 - Atuação Interdisciplinar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" y="4495800"/>
            <a:ext cx="874871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b="1">
                <a:solidFill>
                  <a:srgbClr val="66CCFF"/>
                </a:solidFill>
                <a:latin typeface="Arial" charset="0"/>
              </a:rPr>
              <a:t>FASE 1. Conhecimento / Alinhamento / Ajustes</a:t>
            </a:r>
            <a:br>
              <a:rPr lang="pt-BR" b="1">
                <a:solidFill>
                  <a:srgbClr val="66CCFF"/>
                </a:solidFill>
                <a:latin typeface="Arial" charset="0"/>
              </a:rPr>
            </a:br>
            <a:r>
              <a:rPr lang="pt-BR" b="1">
                <a:solidFill>
                  <a:srgbClr val="66CCFF"/>
                </a:solidFill>
                <a:latin typeface="Arial" charset="0"/>
              </a:rPr>
              <a:t>FASE 2.  Alinhamento dos Processos e Responsabilidades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79388" y="0"/>
            <a:ext cx="485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Arial" charset="0"/>
              </a:rPr>
              <a:t>Parte 2  -  Fase 1</a:t>
            </a:r>
          </a:p>
          <a:p>
            <a:r>
              <a:rPr lang="pt-BR" sz="2000" b="1">
                <a:solidFill>
                  <a:schemeClr val="bg1"/>
                </a:solidFill>
                <a:latin typeface="Arial" charset="0"/>
              </a:rPr>
              <a:t>Conhecimento / Alinhamento / Ajustes</a:t>
            </a: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/>
        </p:nvGraphicFramePr>
        <p:xfrm>
          <a:off x="76200" y="820738"/>
          <a:ext cx="8991600" cy="5905183"/>
        </p:xfrm>
        <a:graphic>
          <a:graphicData uri="http://schemas.openxmlformats.org/drawingml/2006/table">
            <a:tbl>
              <a:tblPr/>
              <a:tblGrid>
                <a:gridCol w="6475413"/>
                <a:gridCol w="2516187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Processos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Área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Encontros quinzenais/ mensais para troca de informações e “feed back” entre as áreas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Enfermagem, Nutrição, Fisioterapia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Liberação de alguns tipos de dieta diretamente na copa, sem passar pela nutricionista (condições pré-definidas)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Enfermagem e Nutrição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Maior participação da fisioterapia na integração das informações assistenciais e planejamento do dia do paciente- Agendamento da reabilitação (CR) sem intermediação do fisioterapeuta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Fisioterapia e Enfermagem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Aceleração do início dos atendimentos de fisioterapia- mudança na passagem de plantão-  (tarde)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Fisioterapia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Enfermeira líder mais presente no posto, ultrapassando para o próximo turno- tutor de pendência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Enfermagem e Multidisciplinar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Impresso direcionador de atividades integrado entre as equipes: enfermagem, higiene, nutrição, reabilitação e hospitalidade.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Multidisciplinar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Passagem de plantão (novo modelo) tipo “check list”  contemplando intercorrências do plantão, pendências e sugestão de priorização para o plantão seguinte (visando informações relevantes e diminuição tempo de passagem de plantão)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Enfermagem UI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Montagem padrão dos quartos com 2 copos de água (antes sem água, necessário Bipar nutricionista para pedir água)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Higiene e Nutrição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Transcrição da Dieta e reabilitação no TASY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TI/ Farmácia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Aviso da nutricionista por telefone sobre internação, transferências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TI/ Nutrição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Envolvimento do setor de Internação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Internação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Construção de um processo de admissão mais sincronizado e otimizado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Enfermagem, Nutrição,Reabilitação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Processo de informação integrada na alta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Enfermagem, Nutrição, Hospitalidade e Reabilitação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Aviso de “em procedimento” para diversas situações em diversas áreas (Ex: situação de óbito)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Enfermagem, Nutrição, Hospitalidade e Reabilitação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Padronização de atendimento telefônico e pessoal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Enfermagem, Nutrição, Hospitalidade e Reabilitação  com apoio da Hospitalidade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-28575" y="44450"/>
            <a:ext cx="6256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Arial" charset="0"/>
              </a:rPr>
              <a:t>Parte 2  -  Fase 2</a:t>
            </a:r>
          </a:p>
          <a:p>
            <a:r>
              <a:rPr lang="pt-BR" sz="2000" b="1">
                <a:solidFill>
                  <a:schemeClr val="bg1"/>
                </a:solidFill>
                <a:latin typeface="Arial" charset="0"/>
              </a:rPr>
              <a:t>Alinhamento dos Processos e Responsabilidades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27088" y="1531938"/>
            <a:ext cx="7162800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2.1. Alinhamento dos Processos por Categoria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sz="140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Passagens de Plantão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Escalas de Prestação de Serviços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   (distribuição de atividades/pacientes)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Atividade(s) âncora das categorias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Instrumentos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-36513" y="44450"/>
            <a:ext cx="6256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Arial" charset="0"/>
              </a:rPr>
              <a:t>Parte 2  -  Fase 2</a:t>
            </a:r>
          </a:p>
          <a:p>
            <a:r>
              <a:rPr lang="pt-BR" sz="2000" b="1">
                <a:solidFill>
                  <a:schemeClr val="bg1"/>
                </a:solidFill>
                <a:latin typeface="Arial" charset="0"/>
              </a:rPr>
              <a:t>Alinhamento dos Processos e Responsabilidades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268413"/>
            <a:ext cx="8459788" cy="3959225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sz="2400" b="1" smtClean="0">
                <a:solidFill>
                  <a:schemeClr val="accent2"/>
                </a:solidFill>
              </a:rPr>
              <a:t>2.2. Construção dos Processos Interdisciplinares</a:t>
            </a:r>
            <a:br>
              <a:rPr lang="pt-BR" sz="2400" b="1" smtClean="0">
                <a:solidFill>
                  <a:schemeClr val="accent2"/>
                </a:solidFill>
              </a:rPr>
            </a:br>
            <a:r>
              <a:rPr lang="pt-BR" sz="2400" smtClean="0">
                <a:solidFill>
                  <a:schemeClr val="accent2"/>
                </a:solidFill>
              </a:rPr>
              <a:t>Reuniões para identificação dos processos e re-construções </a:t>
            </a:r>
            <a:br>
              <a:rPr lang="pt-BR" sz="2400" smtClean="0">
                <a:solidFill>
                  <a:schemeClr val="accent2"/>
                </a:solidFill>
              </a:rPr>
            </a:br>
            <a:r>
              <a:rPr lang="pt-BR" sz="2400" smtClean="0">
                <a:solidFill>
                  <a:schemeClr val="accent2"/>
                </a:solidFill>
              </a:rPr>
              <a:t> . “Pit stop”</a:t>
            </a:r>
            <a:br>
              <a:rPr lang="pt-BR" sz="2400" smtClean="0">
                <a:solidFill>
                  <a:schemeClr val="accent2"/>
                </a:solidFill>
              </a:rPr>
            </a:br>
            <a:r>
              <a:rPr lang="pt-BR" sz="2400" smtClean="0">
                <a:solidFill>
                  <a:schemeClr val="accent2"/>
                </a:solidFill>
              </a:rPr>
              <a:t> .</a:t>
            </a:r>
            <a:br>
              <a:rPr lang="pt-BR" sz="2400" smtClean="0">
                <a:solidFill>
                  <a:schemeClr val="accent2"/>
                </a:solidFill>
              </a:rPr>
            </a:br>
            <a:r>
              <a:rPr lang="pt-BR" sz="2400" smtClean="0">
                <a:solidFill>
                  <a:schemeClr val="accent2"/>
                </a:solidFill>
              </a:rPr>
              <a:t> .</a:t>
            </a:r>
            <a:br>
              <a:rPr lang="pt-BR" sz="2400" smtClean="0">
                <a:solidFill>
                  <a:schemeClr val="accent2"/>
                </a:solidFill>
              </a:rPr>
            </a:br>
            <a:r>
              <a:rPr lang="pt-BR" sz="2400" smtClean="0">
                <a:solidFill>
                  <a:schemeClr val="accent2"/>
                </a:solidFill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5761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 b="1">
                <a:solidFill>
                  <a:schemeClr val="bg1"/>
                </a:solidFill>
                <a:latin typeface="Verdana" pitchFamily="34" charset="0"/>
              </a:rPr>
              <a:t>ACTION – Consolidação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250825" y="5872163"/>
            <a:ext cx="892175" cy="890587"/>
            <a:chOff x="158" y="3699"/>
            <a:chExt cx="562" cy="561"/>
          </a:xfrm>
        </p:grpSpPr>
        <p:sp>
          <p:nvSpPr>
            <p:cNvPr id="4915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8" y="3699"/>
              <a:ext cx="562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59" name="Freeform 5"/>
            <p:cNvSpPr>
              <a:spLocks noEditPoints="1"/>
            </p:cNvSpPr>
            <p:nvPr/>
          </p:nvSpPr>
          <p:spPr bwMode="auto">
            <a:xfrm>
              <a:off x="189" y="3736"/>
              <a:ext cx="496" cy="496"/>
            </a:xfrm>
            <a:custGeom>
              <a:avLst/>
              <a:gdLst>
                <a:gd name="T0" fmla="*/ 490 w 1488"/>
                <a:gd name="T1" fmla="*/ 217 h 1488"/>
                <a:gd name="T2" fmla="*/ 483 w 1488"/>
                <a:gd name="T3" fmla="*/ 181 h 1488"/>
                <a:gd name="T4" fmla="*/ 457 w 1488"/>
                <a:gd name="T5" fmla="*/ 121 h 1488"/>
                <a:gd name="T6" fmla="*/ 412 w 1488"/>
                <a:gd name="T7" fmla="*/ 67 h 1488"/>
                <a:gd name="T8" fmla="*/ 354 w 1488"/>
                <a:gd name="T9" fmla="*/ 28 h 1488"/>
                <a:gd name="T10" fmla="*/ 303 w 1488"/>
                <a:gd name="T11" fmla="*/ 10 h 1488"/>
                <a:gd name="T12" fmla="*/ 267 w 1488"/>
                <a:gd name="T13" fmla="*/ 5 h 1488"/>
                <a:gd name="T14" fmla="*/ 264 w 1488"/>
                <a:gd name="T15" fmla="*/ 1 h 1488"/>
                <a:gd name="T16" fmla="*/ 301 w 1488"/>
                <a:gd name="T17" fmla="*/ 6 h 1488"/>
                <a:gd name="T18" fmla="*/ 350 w 1488"/>
                <a:gd name="T19" fmla="*/ 22 h 1488"/>
                <a:gd name="T20" fmla="*/ 410 w 1488"/>
                <a:gd name="T21" fmla="*/ 61 h 1488"/>
                <a:gd name="T22" fmla="*/ 457 w 1488"/>
                <a:gd name="T23" fmla="*/ 115 h 1488"/>
                <a:gd name="T24" fmla="*/ 486 w 1488"/>
                <a:gd name="T25" fmla="*/ 177 h 1488"/>
                <a:gd name="T26" fmla="*/ 493 w 1488"/>
                <a:gd name="T27" fmla="*/ 213 h 1488"/>
                <a:gd name="T28" fmla="*/ 248 w 1488"/>
                <a:gd name="T29" fmla="*/ 496 h 1488"/>
                <a:gd name="T30" fmla="*/ 282 w 1488"/>
                <a:gd name="T31" fmla="*/ 490 h 1488"/>
                <a:gd name="T32" fmla="*/ 318 w 1488"/>
                <a:gd name="T33" fmla="*/ 482 h 1488"/>
                <a:gd name="T34" fmla="*/ 380 w 1488"/>
                <a:gd name="T35" fmla="*/ 454 h 1488"/>
                <a:gd name="T36" fmla="*/ 432 w 1488"/>
                <a:gd name="T37" fmla="*/ 408 h 1488"/>
                <a:gd name="T38" fmla="*/ 471 w 1488"/>
                <a:gd name="T39" fmla="*/ 348 h 1488"/>
                <a:gd name="T40" fmla="*/ 487 w 1488"/>
                <a:gd name="T41" fmla="*/ 300 h 1488"/>
                <a:gd name="T42" fmla="*/ 492 w 1488"/>
                <a:gd name="T43" fmla="*/ 264 h 1488"/>
                <a:gd name="T44" fmla="*/ 495 w 1488"/>
                <a:gd name="T45" fmla="*/ 267 h 1488"/>
                <a:gd name="T46" fmla="*/ 489 w 1488"/>
                <a:gd name="T47" fmla="*/ 304 h 1488"/>
                <a:gd name="T48" fmla="*/ 471 w 1488"/>
                <a:gd name="T49" fmla="*/ 356 h 1488"/>
                <a:gd name="T50" fmla="*/ 432 w 1488"/>
                <a:gd name="T51" fmla="*/ 415 h 1488"/>
                <a:gd name="T52" fmla="*/ 376 w 1488"/>
                <a:gd name="T53" fmla="*/ 460 h 1488"/>
                <a:gd name="T54" fmla="*/ 316 w 1488"/>
                <a:gd name="T55" fmla="*/ 487 h 1488"/>
                <a:gd name="T56" fmla="*/ 279 w 1488"/>
                <a:gd name="T57" fmla="*/ 494 h 1488"/>
                <a:gd name="T58" fmla="*/ 4 w 1488"/>
                <a:gd name="T59" fmla="*/ 248 h 1488"/>
                <a:gd name="T60" fmla="*/ 7 w 1488"/>
                <a:gd name="T61" fmla="*/ 285 h 1488"/>
                <a:gd name="T62" fmla="*/ 15 w 1488"/>
                <a:gd name="T63" fmla="*/ 321 h 1488"/>
                <a:gd name="T64" fmla="*/ 46 w 1488"/>
                <a:gd name="T65" fmla="*/ 385 h 1488"/>
                <a:gd name="T66" fmla="*/ 93 w 1488"/>
                <a:gd name="T67" fmla="*/ 436 h 1488"/>
                <a:gd name="T68" fmla="*/ 153 w 1488"/>
                <a:gd name="T69" fmla="*/ 473 h 1488"/>
                <a:gd name="T70" fmla="*/ 199 w 1488"/>
                <a:gd name="T71" fmla="*/ 488 h 1488"/>
                <a:gd name="T72" fmla="*/ 236 w 1488"/>
                <a:gd name="T73" fmla="*/ 492 h 1488"/>
                <a:gd name="T74" fmla="*/ 226 w 1488"/>
                <a:gd name="T75" fmla="*/ 495 h 1488"/>
                <a:gd name="T76" fmla="*/ 189 w 1488"/>
                <a:gd name="T77" fmla="*/ 489 h 1488"/>
                <a:gd name="T78" fmla="*/ 136 w 1488"/>
                <a:gd name="T79" fmla="*/ 469 h 1488"/>
                <a:gd name="T80" fmla="*/ 77 w 1488"/>
                <a:gd name="T81" fmla="*/ 427 h 1488"/>
                <a:gd name="T82" fmla="*/ 33 w 1488"/>
                <a:gd name="T83" fmla="*/ 371 h 1488"/>
                <a:gd name="T84" fmla="*/ 9 w 1488"/>
                <a:gd name="T85" fmla="*/ 313 h 1488"/>
                <a:gd name="T86" fmla="*/ 2 w 1488"/>
                <a:gd name="T87" fmla="*/ 277 h 1488"/>
                <a:gd name="T88" fmla="*/ 245 w 1488"/>
                <a:gd name="T89" fmla="*/ 4 h 1488"/>
                <a:gd name="T90" fmla="*/ 208 w 1488"/>
                <a:gd name="T91" fmla="*/ 7 h 1488"/>
                <a:gd name="T92" fmla="*/ 170 w 1488"/>
                <a:gd name="T93" fmla="*/ 17 h 1488"/>
                <a:gd name="T94" fmla="*/ 107 w 1488"/>
                <a:gd name="T95" fmla="*/ 49 h 1488"/>
                <a:gd name="T96" fmla="*/ 56 w 1488"/>
                <a:gd name="T97" fmla="*/ 97 h 1488"/>
                <a:gd name="T98" fmla="*/ 21 w 1488"/>
                <a:gd name="T99" fmla="*/ 159 h 1488"/>
                <a:gd name="T100" fmla="*/ 9 w 1488"/>
                <a:gd name="T101" fmla="*/ 202 h 1488"/>
                <a:gd name="T102" fmla="*/ 4 w 1488"/>
                <a:gd name="T103" fmla="*/ 238 h 1488"/>
                <a:gd name="T104" fmla="*/ 1 w 1488"/>
                <a:gd name="T105" fmla="*/ 223 h 1488"/>
                <a:gd name="T106" fmla="*/ 8 w 1488"/>
                <a:gd name="T107" fmla="*/ 186 h 1488"/>
                <a:gd name="T108" fmla="*/ 30 w 1488"/>
                <a:gd name="T109" fmla="*/ 130 h 1488"/>
                <a:gd name="T110" fmla="*/ 73 w 1488"/>
                <a:gd name="T111" fmla="*/ 73 h 1488"/>
                <a:gd name="T112" fmla="*/ 130 w 1488"/>
                <a:gd name="T113" fmla="*/ 30 h 1488"/>
                <a:gd name="T114" fmla="*/ 186 w 1488"/>
                <a:gd name="T115" fmla="*/ 8 h 1488"/>
                <a:gd name="T116" fmla="*/ 223 w 1488"/>
                <a:gd name="T117" fmla="*/ 1 h 14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488"/>
                <a:gd name="T179" fmla="*/ 1488 w 1488"/>
                <a:gd name="T180" fmla="*/ 1488 h 14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488">
                  <a:moveTo>
                    <a:pt x="1488" y="744"/>
                  </a:moveTo>
                  <a:lnTo>
                    <a:pt x="1476" y="744"/>
                  </a:lnTo>
                  <a:lnTo>
                    <a:pt x="1476" y="734"/>
                  </a:lnTo>
                  <a:lnTo>
                    <a:pt x="1476" y="725"/>
                  </a:lnTo>
                  <a:lnTo>
                    <a:pt x="1476" y="715"/>
                  </a:lnTo>
                  <a:lnTo>
                    <a:pt x="1476" y="706"/>
                  </a:lnTo>
                  <a:lnTo>
                    <a:pt x="1475" y="696"/>
                  </a:lnTo>
                  <a:lnTo>
                    <a:pt x="1475" y="688"/>
                  </a:lnTo>
                  <a:lnTo>
                    <a:pt x="1474" y="679"/>
                  </a:lnTo>
                  <a:lnTo>
                    <a:pt x="1472" y="670"/>
                  </a:lnTo>
                  <a:lnTo>
                    <a:pt x="1472" y="660"/>
                  </a:lnTo>
                  <a:lnTo>
                    <a:pt x="1471" y="651"/>
                  </a:lnTo>
                  <a:lnTo>
                    <a:pt x="1470" y="641"/>
                  </a:lnTo>
                  <a:lnTo>
                    <a:pt x="1468" y="633"/>
                  </a:lnTo>
                  <a:lnTo>
                    <a:pt x="1467" y="624"/>
                  </a:lnTo>
                  <a:lnTo>
                    <a:pt x="1466" y="614"/>
                  </a:lnTo>
                  <a:lnTo>
                    <a:pt x="1463" y="605"/>
                  </a:lnTo>
                  <a:lnTo>
                    <a:pt x="1461" y="597"/>
                  </a:lnTo>
                  <a:lnTo>
                    <a:pt x="1460" y="587"/>
                  </a:lnTo>
                  <a:lnTo>
                    <a:pt x="1457" y="579"/>
                  </a:lnTo>
                  <a:lnTo>
                    <a:pt x="1456" y="570"/>
                  </a:lnTo>
                  <a:lnTo>
                    <a:pt x="1453" y="561"/>
                  </a:lnTo>
                  <a:lnTo>
                    <a:pt x="1451" y="552"/>
                  </a:lnTo>
                  <a:lnTo>
                    <a:pt x="1449" y="543"/>
                  </a:lnTo>
                  <a:lnTo>
                    <a:pt x="1447" y="535"/>
                  </a:lnTo>
                  <a:lnTo>
                    <a:pt x="1444" y="527"/>
                  </a:lnTo>
                  <a:lnTo>
                    <a:pt x="1439" y="509"/>
                  </a:lnTo>
                  <a:lnTo>
                    <a:pt x="1432" y="492"/>
                  </a:lnTo>
                  <a:lnTo>
                    <a:pt x="1425" y="476"/>
                  </a:lnTo>
                  <a:lnTo>
                    <a:pt x="1418" y="460"/>
                  </a:lnTo>
                  <a:lnTo>
                    <a:pt x="1412" y="442"/>
                  </a:lnTo>
                  <a:lnTo>
                    <a:pt x="1405" y="426"/>
                  </a:lnTo>
                  <a:lnTo>
                    <a:pt x="1397" y="411"/>
                  </a:lnTo>
                  <a:lnTo>
                    <a:pt x="1389" y="395"/>
                  </a:lnTo>
                  <a:lnTo>
                    <a:pt x="1379" y="380"/>
                  </a:lnTo>
                  <a:lnTo>
                    <a:pt x="1370" y="364"/>
                  </a:lnTo>
                  <a:lnTo>
                    <a:pt x="1361" y="349"/>
                  </a:lnTo>
                  <a:lnTo>
                    <a:pt x="1351" y="334"/>
                  </a:lnTo>
                  <a:lnTo>
                    <a:pt x="1342" y="320"/>
                  </a:lnTo>
                  <a:lnTo>
                    <a:pt x="1331" y="306"/>
                  </a:lnTo>
                  <a:lnTo>
                    <a:pt x="1320" y="291"/>
                  </a:lnTo>
                  <a:lnTo>
                    <a:pt x="1309" y="278"/>
                  </a:lnTo>
                  <a:lnTo>
                    <a:pt x="1297" y="264"/>
                  </a:lnTo>
                  <a:lnTo>
                    <a:pt x="1287" y="252"/>
                  </a:lnTo>
                  <a:lnTo>
                    <a:pt x="1274" y="239"/>
                  </a:lnTo>
                  <a:lnTo>
                    <a:pt x="1262" y="227"/>
                  </a:lnTo>
                  <a:lnTo>
                    <a:pt x="1249" y="213"/>
                  </a:lnTo>
                  <a:lnTo>
                    <a:pt x="1237" y="202"/>
                  </a:lnTo>
                  <a:lnTo>
                    <a:pt x="1223" y="190"/>
                  </a:lnTo>
                  <a:lnTo>
                    <a:pt x="1210" y="178"/>
                  </a:lnTo>
                  <a:lnTo>
                    <a:pt x="1196" y="167"/>
                  </a:lnTo>
                  <a:lnTo>
                    <a:pt x="1183" y="157"/>
                  </a:lnTo>
                  <a:lnTo>
                    <a:pt x="1168" y="147"/>
                  </a:lnTo>
                  <a:lnTo>
                    <a:pt x="1153" y="136"/>
                  </a:lnTo>
                  <a:lnTo>
                    <a:pt x="1139" y="127"/>
                  </a:lnTo>
                  <a:lnTo>
                    <a:pt x="1124" y="118"/>
                  </a:lnTo>
                  <a:lnTo>
                    <a:pt x="1109" y="108"/>
                  </a:lnTo>
                  <a:lnTo>
                    <a:pt x="1093" y="100"/>
                  </a:lnTo>
                  <a:lnTo>
                    <a:pt x="1078" y="92"/>
                  </a:lnTo>
                  <a:lnTo>
                    <a:pt x="1062" y="84"/>
                  </a:lnTo>
                  <a:lnTo>
                    <a:pt x="1046" y="76"/>
                  </a:lnTo>
                  <a:lnTo>
                    <a:pt x="1030" y="69"/>
                  </a:lnTo>
                  <a:lnTo>
                    <a:pt x="1013" y="62"/>
                  </a:lnTo>
                  <a:lnTo>
                    <a:pt x="996" y="56"/>
                  </a:lnTo>
                  <a:lnTo>
                    <a:pt x="980" y="50"/>
                  </a:lnTo>
                  <a:lnTo>
                    <a:pt x="962" y="45"/>
                  </a:lnTo>
                  <a:lnTo>
                    <a:pt x="953" y="42"/>
                  </a:lnTo>
                  <a:lnTo>
                    <a:pt x="945" y="39"/>
                  </a:lnTo>
                  <a:lnTo>
                    <a:pt x="937" y="37"/>
                  </a:lnTo>
                  <a:lnTo>
                    <a:pt x="927" y="34"/>
                  </a:lnTo>
                  <a:lnTo>
                    <a:pt x="918" y="33"/>
                  </a:lnTo>
                  <a:lnTo>
                    <a:pt x="910" y="30"/>
                  </a:lnTo>
                  <a:lnTo>
                    <a:pt x="900" y="29"/>
                  </a:lnTo>
                  <a:lnTo>
                    <a:pt x="892" y="26"/>
                  </a:lnTo>
                  <a:lnTo>
                    <a:pt x="883" y="25"/>
                  </a:lnTo>
                  <a:lnTo>
                    <a:pt x="873" y="23"/>
                  </a:lnTo>
                  <a:lnTo>
                    <a:pt x="865" y="22"/>
                  </a:lnTo>
                  <a:lnTo>
                    <a:pt x="856" y="19"/>
                  </a:lnTo>
                  <a:lnTo>
                    <a:pt x="847" y="18"/>
                  </a:lnTo>
                  <a:lnTo>
                    <a:pt x="837" y="18"/>
                  </a:lnTo>
                  <a:lnTo>
                    <a:pt x="828" y="17"/>
                  </a:lnTo>
                  <a:lnTo>
                    <a:pt x="820" y="15"/>
                  </a:lnTo>
                  <a:lnTo>
                    <a:pt x="810" y="14"/>
                  </a:lnTo>
                  <a:lnTo>
                    <a:pt x="801" y="14"/>
                  </a:lnTo>
                  <a:lnTo>
                    <a:pt x="791" y="13"/>
                  </a:lnTo>
                  <a:lnTo>
                    <a:pt x="782" y="13"/>
                  </a:lnTo>
                  <a:lnTo>
                    <a:pt x="773" y="13"/>
                  </a:lnTo>
                  <a:lnTo>
                    <a:pt x="763" y="11"/>
                  </a:lnTo>
                  <a:lnTo>
                    <a:pt x="754" y="11"/>
                  </a:lnTo>
                  <a:lnTo>
                    <a:pt x="744" y="11"/>
                  </a:lnTo>
                  <a:lnTo>
                    <a:pt x="744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73" y="0"/>
                  </a:lnTo>
                  <a:lnTo>
                    <a:pt x="782" y="2"/>
                  </a:lnTo>
                  <a:lnTo>
                    <a:pt x="791" y="2"/>
                  </a:lnTo>
                  <a:lnTo>
                    <a:pt x="802" y="2"/>
                  </a:lnTo>
                  <a:lnTo>
                    <a:pt x="812" y="3"/>
                  </a:lnTo>
                  <a:lnTo>
                    <a:pt x="820" y="4"/>
                  </a:lnTo>
                  <a:lnTo>
                    <a:pt x="829" y="4"/>
                  </a:lnTo>
                  <a:lnTo>
                    <a:pt x="838" y="6"/>
                  </a:lnTo>
                  <a:lnTo>
                    <a:pt x="848" y="7"/>
                  </a:lnTo>
                  <a:lnTo>
                    <a:pt x="857" y="8"/>
                  </a:lnTo>
                  <a:lnTo>
                    <a:pt x="867" y="10"/>
                  </a:lnTo>
                  <a:lnTo>
                    <a:pt x="876" y="11"/>
                  </a:lnTo>
                  <a:lnTo>
                    <a:pt x="886" y="14"/>
                  </a:lnTo>
                  <a:lnTo>
                    <a:pt x="894" y="15"/>
                  </a:lnTo>
                  <a:lnTo>
                    <a:pt x="903" y="18"/>
                  </a:lnTo>
                  <a:lnTo>
                    <a:pt x="912" y="19"/>
                  </a:lnTo>
                  <a:lnTo>
                    <a:pt x="921" y="22"/>
                  </a:lnTo>
                  <a:lnTo>
                    <a:pt x="930" y="23"/>
                  </a:lnTo>
                  <a:lnTo>
                    <a:pt x="939" y="26"/>
                  </a:lnTo>
                  <a:lnTo>
                    <a:pt x="947" y="29"/>
                  </a:lnTo>
                  <a:lnTo>
                    <a:pt x="957" y="31"/>
                  </a:lnTo>
                  <a:lnTo>
                    <a:pt x="965" y="34"/>
                  </a:lnTo>
                  <a:lnTo>
                    <a:pt x="982" y="39"/>
                  </a:lnTo>
                  <a:lnTo>
                    <a:pt x="1000" y="45"/>
                  </a:lnTo>
                  <a:lnTo>
                    <a:pt x="1017" y="52"/>
                  </a:lnTo>
                  <a:lnTo>
                    <a:pt x="1034" y="58"/>
                  </a:lnTo>
                  <a:lnTo>
                    <a:pt x="1050" y="66"/>
                  </a:lnTo>
                  <a:lnTo>
                    <a:pt x="1067" y="73"/>
                  </a:lnTo>
                  <a:lnTo>
                    <a:pt x="1083" y="81"/>
                  </a:lnTo>
                  <a:lnTo>
                    <a:pt x="1098" y="91"/>
                  </a:lnTo>
                  <a:lnTo>
                    <a:pt x="1114" y="99"/>
                  </a:lnTo>
                  <a:lnTo>
                    <a:pt x="1129" y="108"/>
                  </a:lnTo>
                  <a:lnTo>
                    <a:pt x="1145" y="118"/>
                  </a:lnTo>
                  <a:lnTo>
                    <a:pt x="1160" y="127"/>
                  </a:lnTo>
                  <a:lnTo>
                    <a:pt x="1175" y="138"/>
                  </a:lnTo>
                  <a:lnTo>
                    <a:pt x="1190" y="149"/>
                  </a:lnTo>
                  <a:lnTo>
                    <a:pt x="1203" y="159"/>
                  </a:lnTo>
                  <a:lnTo>
                    <a:pt x="1217" y="170"/>
                  </a:lnTo>
                  <a:lnTo>
                    <a:pt x="1231" y="182"/>
                  </a:lnTo>
                  <a:lnTo>
                    <a:pt x="1243" y="193"/>
                  </a:lnTo>
                  <a:lnTo>
                    <a:pt x="1257" y="205"/>
                  </a:lnTo>
                  <a:lnTo>
                    <a:pt x="1270" y="219"/>
                  </a:lnTo>
                  <a:lnTo>
                    <a:pt x="1283" y="231"/>
                  </a:lnTo>
                  <a:lnTo>
                    <a:pt x="1295" y="244"/>
                  </a:lnTo>
                  <a:lnTo>
                    <a:pt x="1307" y="258"/>
                  </a:lnTo>
                  <a:lnTo>
                    <a:pt x="1318" y="271"/>
                  </a:lnTo>
                  <a:lnTo>
                    <a:pt x="1330" y="284"/>
                  </a:lnTo>
                  <a:lnTo>
                    <a:pt x="1340" y="299"/>
                  </a:lnTo>
                  <a:lnTo>
                    <a:pt x="1351" y="314"/>
                  </a:lnTo>
                  <a:lnTo>
                    <a:pt x="1361" y="329"/>
                  </a:lnTo>
                  <a:lnTo>
                    <a:pt x="1370" y="344"/>
                  </a:lnTo>
                  <a:lnTo>
                    <a:pt x="1381" y="359"/>
                  </a:lnTo>
                  <a:lnTo>
                    <a:pt x="1389" y="373"/>
                  </a:lnTo>
                  <a:lnTo>
                    <a:pt x="1398" y="390"/>
                  </a:lnTo>
                  <a:lnTo>
                    <a:pt x="1406" y="406"/>
                  </a:lnTo>
                  <a:lnTo>
                    <a:pt x="1414" y="422"/>
                  </a:lnTo>
                  <a:lnTo>
                    <a:pt x="1422" y="438"/>
                  </a:lnTo>
                  <a:lnTo>
                    <a:pt x="1429" y="454"/>
                  </a:lnTo>
                  <a:lnTo>
                    <a:pt x="1436" y="472"/>
                  </a:lnTo>
                  <a:lnTo>
                    <a:pt x="1443" y="488"/>
                  </a:lnTo>
                  <a:lnTo>
                    <a:pt x="1448" y="505"/>
                  </a:lnTo>
                  <a:lnTo>
                    <a:pt x="1455" y="523"/>
                  </a:lnTo>
                  <a:lnTo>
                    <a:pt x="1457" y="532"/>
                  </a:lnTo>
                  <a:lnTo>
                    <a:pt x="1460" y="540"/>
                  </a:lnTo>
                  <a:lnTo>
                    <a:pt x="1461" y="550"/>
                  </a:lnTo>
                  <a:lnTo>
                    <a:pt x="1464" y="558"/>
                  </a:lnTo>
                  <a:lnTo>
                    <a:pt x="1467" y="567"/>
                  </a:lnTo>
                  <a:lnTo>
                    <a:pt x="1468" y="577"/>
                  </a:lnTo>
                  <a:lnTo>
                    <a:pt x="1471" y="585"/>
                  </a:lnTo>
                  <a:lnTo>
                    <a:pt x="1472" y="594"/>
                  </a:lnTo>
                  <a:lnTo>
                    <a:pt x="1475" y="604"/>
                  </a:lnTo>
                  <a:lnTo>
                    <a:pt x="1476" y="613"/>
                  </a:lnTo>
                  <a:lnTo>
                    <a:pt x="1478" y="621"/>
                  </a:lnTo>
                  <a:lnTo>
                    <a:pt x="1479" y="631"/>
                  </a:lnTo>
                  <a:lnTo>
                    <a:pt x="1480" y="640"/>
                  </a:lnTo>
                  <a:lnTo>
                    <a:pt x="1482" y="649"/>
                  </a:lnTo>
                  <a:lnTo>
                    <a:pt x="1483" y="659"/>
                  </a:lnTo>
                  <a:lnTo>
                    <a:pt x="1484" y="668"/>
                  </a:lnTo>
                  <a:lnTo>
                    <a:pt x="1484" y="678"/>
                  </a:lnTo>
                  <a:lnTo>
                    <a:pt x="1486" y="687"/>
                  </a:lnTo>
                  <a:lnTo>
                    <a:pt x="1486" y="696"/>
                  </a:lnTo>
                  <a:lnTo>
                    <a:pt x="1487" y="706"/>
                  </a:lnTo>
                  <a:lnTo>
                    <a:pt x="1487" y="715"/>
                  </a:lnTo>
                  <a:lnTo>
                    <a:pt x="1487" y="725"/>
                  </a:lnTo>
                  <a:lnTo>
                    <a:pt x="1487" y="734"/>
                  </a:lnTo>
                  <a:lnTo>
                    <a:pt x="1488" y="744"/>
                  </a:lnTo>
                  <a:close/>
                  <a:moveTo>
                    <a:pt x="744" y="1488"/>
                  </a:moveTo>
                  <a:lnTo>
                    <a:pt x="744" y="1477"/>
                  </a:lnTo>
                  <a:lnTo>
                    <a:pt x="754" y="1477"/>
                  </a:lnTo>
                  <a:lnTo>
                    <a:pt x="763" y="1476"/>
                  </a:lnTo>
                  <a:lnTo>
                    <a:pt x="773" y="1476"/>
                  </a:lnTo>
                  <a:lnTo>
                    <a:pt x="782" y="1476"/>
                  </a:lnTo>
                  <a:lnTo>
                    <a:pt x="791" y="1476"/>
                  </a:lnTo>
                  <a:lnTo>
                    <a:pt x="801" y="1475"/>
                  </a:lnTo>
                  <a:lnTo>
                    <a:pt x="810" y="1475"/>
                  </a:lnTo>
                  <a:lnTo>
                    <a:pt x="820" y="1473"/>
                  </a:lnTo>
                  <a:lnTo>
                    <a:pt x="828" y="1472"/>
                  </a:lnTo>
                  <a:lnTo>
                    <a:pt x="837" y="1471"/>
                  </a:lnTo>
                  <a:lnTo>
                    <a:pt x="847" y="1469"/>
                  </a:lnTo>
                  <a:lnTo>
                    <a:pt x="856" y="1468"/>
                  </a:lnTo>
                  <a:lnTo>
                    <a:pt x="865" y="1467"/>
                  </a:lnTo>
                  <a:lnTo>
                    <a:pt x="873" y="1465"/>
                  </a:lnTo>
                  <a:lnTo>
                    <a:pt x="883" y="1464"/>
                  </a:lnTo>
                  <a:lnTo>
                    <a:pt x="892" y="1463"/>
                  </a:lnTo>
                  <a:lnTo>
                    <a:pt x="900" y="1460"/>
                  </a:lnTo>
                  <a:lnTo>
                    <a:pt x="910" y="1459"/>
                  </a:lnTo>
                  <a:lnTo>
                    <a:pt x="918" y="1456"/>
                  </a:lnTo>
                  <a:lnTo>
                    <a:pt x="927" y="1455"/>
                  </a:lnTo>
                  <a:lnTo>
                    <a:pt x="937" y="1452"/>
                  </a:lnTo>
                  <a:lnTo>
                    <a:pt x="945" y="1449"/>
                  </a:lnTo>
                  <a:lnTo>
                    <a:pt x="953" y="1446"/>
                  </a:lnTo>
                  <a:lnTo>
                    <a:pt x="962" y="1444"/>
                  </a:lnTo>
                  <a:lnTo>
                    <a:pt x="980" y="1438"/>
                  </a:lnTo>
                  <a:lnTo>
                    <a:pt x="996" y="1433"/>
                  </a:lnTo>
                  <a:lnTo>
                    <a:pt x="1013" y="1426"/>
                  </a:lnTo>
                  <a:lnTo>
                    <a:pt x="1030" y="1420"/>
                  </a:lnTo>
                  <a:lnTo>
                    <a:pt x="1046" y="1413"/>
                  </a:lnTo>
                  <a:lnTo>
                    <a:pt x="1062" y="1405"/>
                  </a:lnTo>
                  <a:lnTo>
                    <a:pt x="1078" y="1397"/>
                  </a:lnTo>
                  <a:lnTo>
                    <a:pt x="1093" y="1389"/>
                  </a:lnTo>
                  <a:lnTo>
                    <a:pt x="1109" y="1380"/>
                  </a:lnTo>
                  <a:lnTo>
                    <a:pt x="1124" y="1371"/>
                  </a:lnTo>
                  <a:lnTo>
                    <a:pt x="1139" y="1362"/>
                  </a:lnTo>
                  <a:lnTo>
                    <a:pt x="1153" y="1352"/>
                  </a:lnTo>
                  <a:lnTo>
                    <a:pt x="1168" y="1341"/>
                  </a:lnTo>
                  <a:lnTo>
                    <a:pt x="1183" y="1332"/>
                  </a:lnTo>
                  <a:lnTo>
                    <a:pt x="1196" y="1321"/>
                  </a:lnTo>
                  <a:lnTo>
                    <a:pt x="1210" y="1309"/>
                  </a:lnTo>
                  <a:lnTo>
                    <a:pt x="1223" y="1298"/>
                  </a:lnTo>
                  <a:lnTo>
                    <a:pt x="1237" y="1286"/>
                  </a:lnTo>
                  <a:lnTo>
                    <a:pt x="1249" y="1274"/>
                  </a:lnTo>
                  <a:lnTo>
                    <a:pt x="1262" y="1262"/>
                  </a:lnTo>
                  <a:lnTo>
                    <a:pt x="1274" y="1250"/>
                  </a:lnTo>
                  <a:lnTo>
                    <a:pt x="1287" y="1236"/>
                  </a:lnTo>
                  <a:lnTo>
                    <a:pt x="1297" y="1224"/>
                  </a:lnTo>
                  <a:lnTo>
                    <a:pt x="1309" y="1211"/>
                  </a:lnTo>
                  <a:lnTo>
                    <a:pt x="1320" y="1196"/>
                  </a:lnTo>
                  <a:lnTo>
                    <a:pt x="1331" y="1183"/>
                  </a:lnTo>
                  <a:lnTo>
                    <a:pt x="1342" y="1168"/>
                  </a:lnTo>
                  <a:lnTo>
                    <a:pt x="1351" y="1154"/>
                  </a:lnTo>
                  <a:lnTo>
                    <a:pt x="1361" y="1139"/>
                  </a:lnTo>
                  <a:lnTo>
                    <a:pt x="1370" y="1125"/>
                  </a:lnTo>
                  <a:lnTo>
                    <a:pt x="1379" y="1108"/>
                  </a:lnTo>
                  <a:lnTo>
                    <a:pt x="1389" y="1094"/>
                  </a:lnTo>
                  <a:lnTo>
                    <a:pt x="1397" y="1078"/>
                  </a:lnTo>
                  <a:lnTo>
                    <a:pt x="1405" y="1061"/>
                  </a:lnTo>
                  <a:lnTo>
                    <a:pt x="1412" y="1045"/>
                  </a:lnTo>
                  <a:lnTo>
                    <a:pt x="1418" y="1029"/>
                  </a:lnTo>
                  <a:lnTo>
                    <a:pt x="1425" y="1013"/>
                  </a:lnTo>
                  <a:lnTo>
                    <a:pt x="1432" y="997"/>
                  </a:lnTo>
                  <a:lnTo>
                    <a:pt x="1439" y="979"/>
                  </a:lnTo>
                  <a:lnTo>
                    <a:pt x="1444" y="962"/>
                  </a:lnTo>
                  <a:lnTo>
                    <a:pt x="1447" y="954"/>
                  </a:lnTo>
                  <a:lnTo>
                    <a:pt x="1449" y="944"/>
                  </a:lnTo>
                  <a:lnTo>
                    <a:pt x="1451" y="936"/>
                  </a:lnTo>
                  <a:lnTo>
                    <a:pt x="1453" y="927"/>
                  </a:lnTo>
                  <a:lnTo>
                    <a:pt x="1456" y="919"/>
                  </a:lnTo>
                  <a:lnTo>
                    <a:pt x="1457" y="909"/>
                  </a:lnTo>
                  <a:lnTo>
                    <a:pt x="1460" y="901"/>
                  </a:lnTo>
                  <a:lnTo>
                    <a:pt x="1461" y="892"/>
                  </a:lnTo>
                  <a:lnTo>
                    <a:pt x="1463" y="882"/>
                  </a:lnTo>
                  <a:lnTo>
                    <a:pt x="1466" y="874"/>
                  </a:lnTo>
                  <a:lnTo>
                    <a:pt x="1467" y="865"/>
                  </a:lnTo>
                  <a:lnTo>
                    <a:pt x="1468" y="855"/>
                  </a:lnTo>
                  <a:lnTo>
                    <a:pt x="1470" y="847"/>
                  </a:lnTo>
                  <a:lnTo>
                    <a:pt x="1471" y="838"/>
                  </a:lnTo>
                  <a:lnTo>
                    <a:pt x="1472" y="828"/>
                  </a:lnTo>
                  <a:lnTo>
                    <a:pt x="1472" y="819"/>
                  </a:lnTo>
                  <a:lnTo>
                    <a:pt x="1474" y="810"/>
                  </a:lnTo>
                  <a:lnTo>
                    <a:pt x="1475" y="800"/>
                  </a:lnTo>
                  <a:lnTo>
                    <a:pt x="1475" y="791"/>
                  </a:lnTo>
                  <a:lnTo>
                    <a:pt x="1476" y="781"/>
                  </a:lnTo>
                  <a:lnTo>
                    <a:pt x="1476" y="772"/>
                  </a:lnTo>
                  <a:lnTo>
                    <a:pt x="1476" y="762"/>
                  </a:lnTo>
                  <a:lnTo>
                    <a:pt x="1476" y="753"/>
                  </a:lnTo>
                  <a:lnTo>
                    <a:pt x="1476" y="744"/>
                  </a:lnTo>
                  <a:lnTo>
                    <a:pt x="1488" y="744"/>
                  </a:lnTo>
                  <a:lnTo>
                    <a:pt x="1487" y="754"/>
                  </a:lnTo>
                  <a:lnTo>
                    <a:pt x="1487" y="764"/>
                  </a:lnTo>
                  <a:lnTo>
                    <a:pt x="1487" y="773"/>
                  </a:lnTo>
                  <a:lnTo>
                    <a:pt x="1487" y="783"/>
                  </a:lnTo>
                  <a:lnTo>
                    <a:pt x="1486" y="792"/>
                  </a:lnTo>
                  <a:lnTo>
                    <a:pt x="1486" y="802"/>
                  </a:lnTo>
                  <a:lnTo>
                    <a:pt x="1484" y="811"/>
                  </a:lnTo>
                  <a:lnTo>
                    <a:pt x="1484" y="820"/>
                  </a:lnTo>
                  <a:lnTo>
                    <a:pt x="1483" y="830"/>
                  </a:lnTo>
                  <a:lnTo>
                    <a:pt x="1482" y="839"/>
                  </a:lnTo>
                  <a:lnTo>
                    <a:pt x="1480" y="849"/>
                  </a:lnTo>
                  <a:lnTo>
                    <a:pt x="1479" y="858"/>
                  </a:lnTo>
                  <a:lnTo>
                    <a:pt x="1478" y="866"/>
                  </a:lnTo>
                  <a:lnTo>
                    <a:pt x="1476" y="876"/>
                  </a:lnTo>
                  <a:lnTo>
                    <a:pt x="1475" y="885"/>
                  </a:lnTo>
                  <a:lnTo>
                    <a:pt x="1472" y="894"/>
                  </a:lnTo>
                  <a:lnTo>
                    <a:pt x="1471" y="902"/>
                  </a:lnTo>
                  <a:lnTo>
                    <a:pt x="1468" y="912"/>
                  </a:lnTo>
                  <a:lnTo>
                    <a:pt x="1467" y="921"/>
                  </a:lnTo>
                  <a:lnTo>
                    <a:pt x="1464" y="929"/>
                  </a:lnTo>
                  <a:lnTo>
                    <a:pt x="1461" y="939"/>
                  </a:lnTo>
                  <a:lnTo>
                    <a:pt x="1460" y="948"/>
                  </a:lnTo>
                  <a:lnTo>
                    <a:pt x="1457" y="956"/>
                  </a:lnTo>
                  <a:lnTo>
                    <a:pt x="1455" y="966"/>
                  </a:lnTo>
                  <a:lnTo>
                    <a:pt x="1448" y="983"/>
                  </a:lnTo>
                  <a:lnTo>
                    <a:pt x="1443" y="999"/>
                  </a:lnTo>
                  <a:lnTo>
                    <a:pt x="1436" y="1017"/>
                  </a:lnTo>
                  <a:lnTo>
                    <a:pt x="1429" y="1033"/>
                  </a:lnTo>
                  <a:lnTo>
                    <a:pt x="1422" y="1051"/>
                  </a:lnTo>
                  <a:lnTo>
                    <a:pt x="1414" y="1067"/>
                  </a:lnTo>
                  <a:lnTo>
                    <a:pt x="1406" y="1083"/>
                  </a:lnTo>
                  <a:lnTo>
                    <a:pt x="1398" y="1099"/>
                  </a:lnTo>
                  <a:lnTo>
                    <a:pt x="1389" y="1114"/>
                  </a:lnTo>
                  <a:lnTo>
                    <a:pt x="1381" y="1130"/>
                  </a:lnTo>
                  <a:lnTo>
                    <a:pt x="1370" y="1145"/>
                  </a:lnTo>
                  <a:lnTo>
                    <a:pt x="1361" y="1160"/>
                  </a:lnTo>
                  <a:lnTo>
                    <a:pt x="1351" y="1174"/>
                  </a:lnTo>
                  <a:lnTo>
                    <a:pt x="1340" y="1189"/>
                  </a:lnTo>
                  <a:lnTo>
                    <a:pt x="1330" y="1204"/>
                  </a:lnTo>
                  <a:lnTo>
                    <a:pt x="1318" y="1218"/>
                  </a:lnTo>
                  <a:lnTo>
                    <a:pt x="1307" y="1231"/>
                  </a:lnTo>
                  <a:lnTo>
                    <a:pt x="1295" y="1244"/>
                  </a:lnTo>
                  <a:lnTo>
                    <a:pt x="1283" y="1258"/>
                  </a:lnTo>
                  <a:lnTo>
                    <a:pt x="1270" y="1270"/>
                  </a:lnTo>
                  <a:lnTo>
                    <a:pt x="1257" y="1282"/>
                  </a:lnTo>
                  <a:lnTo>
                    <a:pt x="1243" y="1294"/>
                  </a:lnTo>
                  <a:lnTo>
                    <a:pt x="1231" y="1306"/>
                  </a:lnTo>
                  <a:lnTo>
                    <a:pt x="1217" y="1319"/>
                  </a:lnTo>
                  <a:lnTo>
                    <a:pt x="1203" y="1329"/>
                  </a:lnTo>
                  <a:lnTo>
                    <a:pt x="1190" y="1340"/>
                  </a:lnTo>
                  <a:lnTo>
                    <a:pt x="1175" y="1351"/>
                  </a:lnTo>
                  <a:lnTo>
                    <a:pt x="1160" y="1362"/>
                  </a:lnTo>
                  <a:lnTo>
                    <a:pt x="1145" y="1371"/>
                  </a:lnTo>
                  <a:lnTo>
                    <a:pt x="1129" y="1380"/>
                  </a:lnTo>
                  <a:lnTo>
                    <a:pt x="1114" y="1390"/>
                  </a:lnTo>
                  <a:lnTo>
                    <a:pt x="1098" y="1398"/>
                  </a:lnTo>
                  <a:lnTo>
                    <a:pt x="1083" y="1407"/>
                  </a:lnTo>
                  <a:lnTo>
                    <a:pt x="1067" y="1414"/>
                  </a:lnTo>
                  <a:lnTo>
                    <a:pt x="1050" y="1422"/>
                  </a:lnTo>
                  <a:lnTo>
                    <a:pt x="1034" y="1430"/>
                  </a:lnTo>
                  <a:lnTo>
                    <a:pt x="1017" y="1437"/>
                  </a:lnTo>
                  <a:lnTo>
                    <a:pt x="1000" y="1442"/>
                  </a:lnTo>
                  <a:lnTo>
                    <a:pt x="982" y="1449"/>
                  </a:lnTo>
                  <a:lnTo>
                    <a:pt x="965" y="1455"/>
                  </a:lnTo>
                  <a:lnTo>
                    <a:pt x="957" y="1457"/>
                  </a:lnTo>
                  <a:lnTo>
                    <a:pt x="947" y="1460"/>
                  </a:lnTo>
                  <a:lnTo>
                    <a:pt x="939" y="1463"/>
                  </a:lnTo>
                  <a:lnTo>
                    <a:pt x="930" y="1465"/>
                  </a:lnTo>
                  <a:lnTo>
                    <a:pt x="921" y="1467"/>
                  </a:lnTo>
                  <a:lnTo>
                    <a:pt x="912" y="1469"/>
                  </a:lnTo>
                  <a:lnTo>
                    <a:pt x="903" y="1471"/>
                  </a:lnTo>
                  <a:lnTo>
                    <a:pt x="894" y="1473"/>
                  </a:lnTo>
                  <a:lnTo>
                    <a:pt x="886" y="1475"/>
                  </a:lnTo>
                  <a:lnTo>
                    <a:pt x="876" y="1476"/>
                  </a:lnTo>
                  <a:lnTo>
                    <a:pt x="867" y="1479"/>
                  </a:lnTo>
                  <a:lnTo>
                    <a:pt x="857" y="1480"/>
                  </a:lnTo>
                  <a:lnTo>
                    <a:pt x="848" y="1481"/>
                  </a:lnTo>
                  <a:lnTo>
                    <a:pt x="838" y="1483"/>
                  </a:lnTo>
                  <a:lnTo>
                    <a:pt x="829" y="1483"/>
                  </a:lnTo>
                  <a:lnTo>
                    <a:pt x="820" y="1484"/>
                  </a:lnTo>
                  <a:lnTo>
                    <a:pt x="812" y="1485"/>
                  </a:lnTo>
                  <a:lnTo>
                    <a:pt x="802" y="1485"/>
                  </a:lnTo>
                  <a:lnTo>
                    <a:pt x="791" y="1487"/>
                  </a:lnTo>
                  <a:lnTo>
                    <a:pt x="782" y="1487"/>
                  </a:lnTo>
                  <a:lnTo>
                    <a:pt x="773" y="1488"/>
                  </a:lnTo>
                  <a:lnTo>
                    <a:pt x="763" y="1488"/>
                  </a:lnTo>
                  <a:lnTo>
                    <a:pt x="754" y="1488"/>
                  </a:lnTo>
                  <a:lnTo>
                    <a:pt x="744" y="1488"/>
                  </a:lnTo>
                  <a:close/>
                  <a:moveTo>
                    <a:pt x="0" y="744"/>
                  </a:moveTo>
                  <a:lnTo>
                    <a:pt x="12" y="744"/>
                  </a:lnTo>
                  <a:lnTo>
                    <a:pt x="12" y="753"/>
                  </a:lnTo>
                  <a:lnTo>
                    <a:pt x="12" y="762"/>
                  </a:lnTo>
                  <a:lnTo>
                    <a:pt x="12" y="772"/>
                  </a:lnTo>
                  <a:lnTo>
                    <a:pt x="14" y="781"/>
                  </a:lnTo>
                  <a:lnTo>
                    <a:pt x="14" y="791"/>
                  </a:lnTo>
                  <a:lnTo>
                    <a:pt x="14" y="800"/>
                  </a:lnTo>
                  <a:lnTo>
                    <a:pt x="15" y="810"/>
                  </a:lnTo>
                  <a:lnTo>
                    <a:pt x="16" y="819"/>
                  </a:lnTo>
                  <a:lnTo>
                    <a:pt x="16" y="828"/>
                  </a:lnTo>
                  <a:lnTo>
                    <a:pt x="18" y="838"/>
                  </a:lnTo>
                  <a:lnTo>
                    <a:pt x="19" y="847"/>
                  </a:lnTo>
                  <a:lnTo>
                    <a:pt x="20" y="855"/>
                  </a:lnTo>
                  <a:lnTo>
                    <a:pt x="22" y="865"/>
                  </a:lnTo>
                  <a:lnTo>
                    <a:pt x="23" y="874"/>
                  </a:lnTo>
                  <a:lnTo>
                    <a:pt x="26" y="882"/>
                  </a:lnTo>
                  <a:lnTo>
                    <a:pt x="27" y="892"/>
                  </a:lnTo>
                  <a:lnTo>
                    <a:pt x="28" y="901"/>
                  </a:lnTo>
                  <a:lnTo>
                    <a:pt x="31" y="909"/>
                  </a:lnTo>
                  <a:lnTo>
                    <a:pt x="32" y="919"/>
                  </a:lnTo>
                  <a:lnTo>
                    <a:pt x="35" y="927"/>
                  </a:lnTo>
                  <a:lnTo>
                    <a:pt x="38" y="936"/>
                  </a:lnTo>
                  <a:lnTo>
                    <a:pt x="39" y="944"/>
                  </a:lnTo>
                  <a:lnTo>
                    <a:pt x="42" y="954"/>
                  </a:lnTo>
                  <a:lnTo>
                    <a:pt x="45" y="962"/>
                  </a:lnTo>
                  <a:lnTo>
                    <a:pt x="50" y="979"/>
                  </a:lnTo>
                  <a:lnTo>
                    <a:pt x="57" y="997"/>
                  </a:lnTo>
                  <a:lnTo>
                    <a:pt x="63" y="1013"/>
                  </a:lnTo>
                  <a:lnTo>
                    <a:pt x="70" y="1029"/>
                  </a:lnTo>
                  <a:lnTo>
                    <a:pt x="77" y="1045"/>
                  </a:lnTo>
                  <a:lnTo>
                    <a:pt x="84" y="1061"/>
                  </a:lnTo>
                  <a:lnTo>
                    <a:pt x="92" y="1078"/>
                  </a:lnTo>
                  <a:lnTo>
                    <a:pt x="100" y="1094"/>
                  </a:lnTo>
                  <a:lnTo>
                    <a:pt x="109" y="1108"/>
                  </a:lnTo>
                  <a:lnTo>
                    <a:pt x="119" y="1125"/>
                  </a:lnTo>
                  <a:lnTo>
                    <a:pt x="128" y="1139"/>
                  </a:lnTo>
                  <a:lnTo>
                    <a:pt x="137" y="1154"/>
                  </a:lnTo>
                  <a:lnTo>
                    <a:pt x="147" y="1168"/>
                  </a:lnTo>
                  <a:lnTo>
                    <a:pt x="158" y="1183"/>
                  </a:lnTo>
                  <a:lnTo>
                    <a:pt x="168" y="1196"/>
                  </a:lnTo>
                  <a:lnTo>
                    <a:pt x="179" y="1211"/>
                  </a:lnTo>
                  <a:lnTo>
                    <a:pt x="191" y="1224"/>
                  </a:lnTo>
                  <a:lnTo>
                    <a:pt x="202" y="1236"/>
                  </a:lnTo>
                  <a:lnTo>
                    <a:pt x="214" y="1250"/>
                  </a:lnTo>
                  <a:lnTo>
                    <a:pt x="226" y="1262"/>
                  </a:lnTo>
                  <a:lnTo>
                    <a:pt x="240" y="1274"/>
                  </a:lnTo>
                  <a:lnTo>
                    <a:pt x="252" y="1286"/>
                  </a:lnTo>
                  <a:lnTo>
                    <a:pt x="265" y="1298"/>
                  </a:lnTo>
                  <a:lnTo>
                    <a:pt x="279" y="1309"/>
                  </a:lnTo>
                  <a:lnTo>
                    <a:pt x="292" y="1321"/>
                  </a:lnTo>
                  <a:lnTo>
                    <a:pt x="306" y="1332"/>
                  </a:lnTo>
                  <a:lnTo>
                    <a:pt x="320" y="1341"/>
                  </a:lnTo>
                  <a:lnTo>
                    <a:pt x="335" y="1352"/>
                  </a:lnTo>
                  <a:lnTo>
                    <a:pt x="350" y="1362"/>
                  </a:lnTo>
                  <a:lnTo>
                    <a:pt x="365" y="1371"/>
                  </a:lnTo>
                  <a:lnTo>
                    <a:pt x="380" y="1380"/>
                  </a:lnTo>
                  <a:lnTo>
                    <a:pt x="396" y="1389"/>
                  </a:lnTo>
                  <a:lnTo>
                    <a:pt x="411" y="1397"/>
                  </a:lnTo>
                  <a:lnTo>
                    <a:pt x="427" y="1405"/>
                  </a:lnTo>
                  <a:lnTo>
                    <a:pt x="443" y="1413"/>
                  </a:lnTo>
                  <a:lnTo>
                    <a:pt x="459" y="1420"/>
                  </a:lnTo>
                  <a:lnTo>
                    <a:pt x="475" y="1426"/>
                  </a:lnTo>
                  <a:lnTo>
                    <a:pt x="493" y="1433"/>
                  </a:lnTo>
                  <a:lnTo>
                    <a:pt x="509" y="1438"/>
                  </a:lnTo>
                  <a:lnTo>
                    <a:pt x="526" y="1444"/>
                  </a:lnTo>
                  <a:lnTo>
                    <a:pt x="536" y="1446"/>
                  </a:lnTo>
                  <a:lnTo>
                    <a:pt x="544" y="1449"/>
                  </a:lnTo>
                  <a:lnTo>
                    <a:pt x="553" y="1452"/>
                  </a:lnTo>
                  <a:lnTo>
                    <a:pt x="561" y="1455"/>
                  </a:lnTo>
                  <a:lnTo>
                    <a:pt x="571" y="1456"/>
                  </a:lnTo>
                  <a:lnTo>
                    <a:pt x="579" y="1459"/>
                  </a:lnTo>
                  <a:lnTo>
                    <a:pt x="588" y="1460"/>
                  </a:lnTo>
                  <a:lnTo>
                    <a:pt x="596" y="1463"/>
                  </a:lnTo>
                  <a:lnTo>
                    <a:pt x="606" y="1464"/>
                  </a:lnTo>
                  <a:lnTo>
                    <a:pt x="615" y="1465"/>
                  </a:lnTo>
                  <a:lnTo>
                    <a:pt x="623" y="1467"/>
                  </a:lnTo>
                  <a:lnTo>
                    <a:pt x="633" y="1468"/>
                  </a:lnTo>
                  <a:lnTo>
                    <a:pt x="642" y="1469"/>
                  </a:lnTo>
                  <a:lnTo>
                    <a:pt x="651" y="1471"/>
                  </a:lnTo>
                  <a:lnTo>
                    <a:pt x="661" y="1472"/>
                  </a:lnTo>
                  <a:lnTo>
                    <a:pt x="669" y="1473"/>
                  </a:lnTo>
                  <a:lnTo>
                    <a:pt x="678" y="1475"/>
                  </a:lnTo>
                  <a:lnTo>
                    <a:pt x="688" y="1475"/>
                  </a:lnTo>
                  <a:lnTo>
                    <a:pt x="697" y="1476"/>
                  </a:lnTo>
                  <a:lnTo>
                    <a:pt x="707" y="1476"/>
                  </a:lnTo>
                  <a:lnTo>
                    <a:pt x="716" y="1476"/>
                  </a:lnTo>
                  <a:lnTo>
                    <a:pt x="725" y="1476"/>
                  </a:lnTo>
                  <a:lnTo>
                    <a:pt x="735" y="1477"/>
                  </a:lnTo>
                  <a:lnTo>
                    <a:pt x="744" y="1477"/>
                  </a:lnTo>
                  <a:lnTo>
                    <a:pt x="744" y="1488"/>
                  </a:lnTo>
                  <a:lnTo>
                    <a:pt x="735" y="1488"/>
                  </a:lnTo>
                  <a:lnTo>
                    <a:pt x="725" y="1488"/>
                  </a:lnTo>
                  <a:lnTo>
                    <a:pt x="716" y="1488"/>
                  </a:lnTo>
                  <a:lnTo>
                    <a:pt x="707" y="1487"/>
                  </a:lnTo>
                  <a:lnTo>
                    <a:pt x="697" y="1487"/>
                  </a:lnTo>
                  <a:lnTo>
                    <a:pt x="688" y="1485"/>
                  </a:lnTo>
                  <a:lnTo>
                    <a:pt x="678" y="1485"/>
                  </a:lnTo>
                  <a:lnTo>
                    <a:pt x="669" y="1484"/>
                  </a:lnTo>
                  <a:lnTo>
                    <a:pt x="660" y="1483"/>
                  </a:lnTo>
                  <a:lnTo>
                    <a:pt x="650" y="1483"/>
                  </a:lnTo>
                  <a:lnTo>
                    <a:pt x="641" y="1481"/>
                  </a:lnTo>
                  <a:lnTo>
                    <a:pt x="631" y="1480"/>
                  </a:lnTo>
                  <a:lnTo>
                    <a:pt x="622" y="1479"/>
                  </a:lnTo>
                  <a:lnTo>
                    <a:pt x="612" y="1476"/>
                  </a:lnTo>
                  <a:lnTo>
                    <a:pt x="603" y="1475"/>
                  </a:lnTo>
                  <a:lnTo>
                    <a:pt x="595" y="1473"/>
                  </a:lnTo>
                  <a:lnTo>
                    <a:pt x="586" y="1471"/>
                  </a:lnTo>
                  <a:lnTo>
                    <a:pt x="576" y="1469"/>
                  </a:lnTo>
                  <a:lnTo>
                    <a:pt x="568" y="1467"/>
                  </a:lnTo>
                  <a:lnTo>
                    <a:pt x="559" y="1465"/>
                  </a:lnTo>
                  <a:lnTo>
                    <a:pt x="549" y="1463"/>
                  </a:lnTo>
                  <a:lnTo>
                    <a:pt x="541" y="1460"/>
                  </a:lnTo>
                  <a:lnTo>
                    <a:pt x="532" y="1457"/>
                  </a:lnTo>
                  <a:lnTo>
                    <a:pt x="524" y="1455"/>
                  </a:lnTo>
                  <a:lnTo>
                    <a:pt x="506" y="1449"/>
                  </a:lnTo>
                  <a:lnTo>
                    <a:pt x="489" y="1442"/>
                  </a:lnTo>
                  <a:lnTo>
                    <a:pt x="471" y="1437"/>
                  </a:lnTo>
                  <a:lnTo>
                    <a:pt x="455" y="1430"/>
                  </a:lnTo>
                  <a:lnTo>
                    <a:pt x="439" y="1422"/>
                  </a:lnTo>
                  <a:lnTo>
                    <a:pt x="421" y="1414"/>
                  </a:lnTo>
                  <a:lnTo>
                    <a:pt x="407" y="1407"/>
                  </a:lnTo>
                  <a:lnTo>
                    <a:pt x="390" y="1398"/>
                  </a:lnTo>
                  <a:lnTo>
                    <a:pt x="374" y="1390"/>
                  </a:lnTo>
                  <a:lnTo>
                    <a:pt x="359" y="1380"/>
                  </a:lnTo>
                  <a:lnTo>
                    <a:pt x="343" y="1371"/>
                  </a:lnTo>
                  <a:lnTo>
                    <a:pt x="329" y="1362"/>
                  </a:lnTo>
                  <a:lnTo>
                    <a:pt x="314" y="1351"/>
                  </a:lnTo>
                  <a:lnTo>
                    <a:pt x="299" y="1340"/>
                  </a:lnTo>
                  <a:lnTo>
                    <a:pt x="285" y="1329"/>
                  </a:lnTo>
                  <a:lnTo>
                    <a:pt x="272" y="1319"/>
                  </a:lnTo>
                  <a:lnTo>
                    <a:pt x="257" y="1306"/>
                  </a:lnTo>
                  <a:lnTo>
                    <a:pt x="245" y="1294"/>
                  </a:lnTo>
                  <a:lnTo>
                    <a:pt x="232" y="1282"/>
                  </a:lnTo>
                  <a:lnTo>
                    <a:pt x="218" y="1270"/>
                  </a:lnTo>
                  <a:lnTo>
                    <a:pt x="206" y="1258"/>
                  </a:lnTo>
                  <a:lnTo>
                    <a:pt x="194" y="1244"/>
                  </a:lnTo>
                  <a:lnTo>
                    <a:pt x="182" y="1231"/>
                  </a:lnTo>
                  <a:lnTo>
                    <a:pt x="171" y="1218"/>
                  </a:lnTo>
                  <a:lnTo>
                    <a:pt x="159" y="1204"/>
                  </a:lnTo>
                  <a:lnTo>
                    <a:pt x="148" y="1189"/>
                  </a:lnTo>
                  <a:lnTo>
                    <a:pt x="137" y="1174"/>
                  </a:lnTo>
                  <a:lnTo>
                    <a:pt x="128" y="1160"/>
                  </a:lnTo>
                  <a:lnTo>
                    <a:pt x="119" y="1145"/>
                  </a:lnTo>
                  <a:lnTo>
                    <a:pt x="109" y="1130"/>
                  </a:lnTo>
                  <a:lnTo>
                    <a:pt x="100" y="1114"/>
                  </a:lnTo>
                  <a:lnTo>
                    <a:pt x="90" y="1099"/>
                  </a:lnTo>
                  <a:lnTo>
                    <a:pt x="82" y="1083"/>
                  </a:lnTo>
                  <a:lnTo>
                    <a:pt x="74" y="1067"/>
                  </a:lnTo>
                  <a:lnTo>
                    <a:pt x="66" y="1051"/>
                  </a:lnTo>
                  <a:lnTo>
                    <a:pt x="59" y="1033"/>
                  </a:lnTo>
                  <a:lnTo>
                    <a:pt x="53" y="1017"/>
                  </a:lnTo>
                  <a:lnTo>
                    <a:pt x="46" y="999"/>
                  </a:lnTo>
                  <a:lnTo>
                    <a:pt x="41" y="983"/>
                  </a:lnTo>
                  <a:lnTo>
                    <a:pt x="34" y="966"/>
                  </a:lnTo>
                  <a:lnTo>
                    <a:pt x="31" y="956"/>
                  </a:lnTo>
                  <a:lnTo>
                    <a:pt x="28" y="948"/>
                  </a:lnTo>
                  <a:lnTo>
                    <a:pt x="27" y="939"/>
                  </a:lnTo>
                  <a:lnTo>
                    <a:pt x="24" y="929"/>
                  </a:lnTo>
                  <a:lnTo>
                    <a:pt x="22" y="921"/>
                  </a:lnTo>
                  <a:lnTo>
                    <a:pt x="20" y="912"/>
                  </a:lnTo>
                  <a:lnTo>
                    <a:pt x="18" y="902"/>
                  </a:lnTo>
                  <a:lnTo>
                    <a:pt x="16" y="894"/>
                  </a:lnTo>
                  <a:lnTo>
                    <a:pt x="14" y="885"/>
                  </a:lnTo>
                  <a:lnTo>
                    <a:pt x="12" y="876"/>
                  </a:lnTo>
                  <a:lnTo>
                    <a:pt x="11" y="866"/>
                  </a:lnTo>
                  <a:lnTo>
                    <a:pt x="10" y="858"/>
                  </a:lnTo>
                  <a:lnTo>
                    <a:pt x="8" y="849"/>
                  </a:lnTo>
                  <a:lnTo>
                    <a:pt x="7" y="839"/>
                  </a:lnTo>
                  <a:lnTo>
                    <a:pt x="6" y="830"/>
                  </a:lnTo>
                  <a:lnTo>
                    <a:pt x="4" y="820"/>
                  </a:lnTo>
                  <a:lnTo>
                    <a:pt x="4" y="811"/>
                  </a:lnTo>
                  <a:lnTo>
                    <a:pt x="3" y="802"/>
                  </a:lnTo>
                  <a:lnTo>
                    <a:pt x="3" y="792"/>
                  </a:lnTo>
                  <a:lnTo>
                    <a:pt x="2" y="783"/>
                  </a:lnTo>
                  <a:lnTo>
                    <a:pt x="2" y="773"/>
                  </a:lnTo>
                  <a:lnTo>
                    <a:pt x="2" y="764"/>
                  </a:lnTo>
                  <a:lnTo>
                    <a:pt x="2" y="754"/>
                  </a:lnTo>
                  <a:lnTo>
                    <a:pt x="0" y="744"/>
                  </a:lnTo>
                  <a:close/>
                  <a:moveTo>
                    <a:pt x="744" y="0"/>
                  </a:moveTo>
                  <a:lnTo>
                    <a:pt x="744" y="11"/>
                  </a:lnTo>
                  <a:lnTo>
                    <a:pt x="735" y="11"/>
                  </a:lnTo>
                  <a:lnTo>
                    <a:pt x="725" y="11"/>
                  </a:lnTo>
                  <a:lnTo>
                    <a:pt x="716" y="13"/>
                  </a:lnTo>
                  <a:lnTo>
                    <a:pt x="707" y="13"/>
                  </a:lnTo>
                  <a:lnTo>
                    <a:pt x="697" y="13"/>
                  </a:lnTo>
                  <a:lnTo>
                    <a:pt x="688" y="14"/>
                  </a:lnTo>
                  <a:lnTo>
                    <a:pt x="678" y="14"/>
                  </a:lnTo>
                  <a:lnTo>
                    <a:pt x="669" y="15"/>
                  </a:lnTo>
                  <a:lnTo>
                    <a:pt x="661" y="17"/>
                  </a:lnTo>
                  <a:lnTo>
                    <a:pt x="651" y="18"/>
                  </a:lnTo>
                  <a:lnTo>
                    <a:pt x="642" y="18"/>
                  </a:lnTo>
                  <a:lnTo>
                    <a:pt x="633" y="19"/>
                  </a:lnTo>
                  <a:lnTo>
                    <a:pt x="623" y="22"/>
                  </a:lnTo>
                  <a:lnTo>
                    <a:pt x="615" y="23"/>
                  </a:lnTo>
                  <a:lnTo>
                    <a:pt x="606" y="25"/>
                  </a:lnTo>
                  <a:lnTo>
                    <a:pt x="596" y="26"/>
                  </a:lnTo>
                  <a:lnTo>
                    <a:pt x="588" y="29"/>
                  </a:lnTo>
                  <a:lnTo>
                    <a:pt x="579" y="30"/>
                  </a:lnTo>
                  <a:lnTo>
                    <a:pt x="571" y="33"/>
                  </a:lnTo>
                  <a:lnTo>
                    <a:pt x="561" y="34"/>
                  </a:lnTo>
                  <a:lnTo>
                    <a:pt x="553" y="37"/>
                  </a:lnTo>
                  <a:lnTo>
                    <a:pt x="544" y="39"/>
                  </a:lnTo>
                  <a:lnTo>
                    <a:pt x="536" y="42"/>
                  </a:lnTo>
                  <a:lnTo>
                    <a:pt x="526" y="45"/>
                  </a:lnTo>
                  <a:lnTo>
                    <a:pt x="509" y="50"/>
                  </a:lnTo>
                  <a:lnTo>
                    <a:pt x="493" y="56"/>
                  </a:lnTo>
                  <a:lnTo>
                    <a:pt x="475" y="62"/>
                  </a:lnTo>
                  <a:lnTo>
                    <a:pt x="459" y="69"/>
                  </a:lnTo>
                  <a:lnTo>
                    <a:pt x="443" y="76"/>
                  </a:lnTo>
                  <a:lnTo>
                    <a:pt x="427" y="84"/>
                  </a:lnTo>
                  <a:lnTo>
                    <a:pt x="411" y="92"/>
                  </a:lnTo>
                  <a:lnTo>
                    <a:pt x="396" y="100"/>
                  </a:lnTo>
                  <a:lnTo>
                    <a:pt x="380" y="108"/>
                  </a:lnTo>
                  <a:lnTo>
                    <a:pt x="365" y="118"/>
                  </a:lnTo>
                  <a:lnTo>
                    <a:pt x="350" y="127"/>
                  </a:lnTo>
                  <a:lnTo>
                    <a:pt x="335" y="136"/>
                  </a:lnTo>
                  <a:lnTo>
                    <a:pt x="320" y="147"/>
                  </a:lnTo>
                  <a:lnTo>
                    <a:pt x="306" y="157"/>
                  </a:lnTo>
                  <a:lnTo>
                    <a:pt x="292" y="167"/>
                  </a:lnTo>
                  <a:lnTo>
                    <a:pt x="279" y="178"/>
                  </a:lnTo>
                  <a:lnTo>
                    <a:pt x="265" y="190"/>
                  </a:lnTo>
                  <a:lnTo>
                    <a:pt x="252" y="202"/>
                  </a:lnTo>
                  <a:lnTo>
                    <a:pt x="240" y="213"/>
                  </a:lnTo>
                  <a:lnTo>
                    <a:pt x="226" y="227"/>
                  </a:lnTo>
                  <a:lnTo>
                    <a:pt x="214" y="239"/>
                  </a:lnTo>
                  <a:lnTo>
                    <a:pt x="202" y="252"/>
                  </a:lnTo>
                  <a:lnTo>
                    <a:pt x="191" y="264"/>
                  </a:lnTo>
                  <a:lnTo>
                    <a:pt x="179" y="278"/>
                  </a:lnTo>
                  <a:lnTo>
                    <a:pt x="168" y="291"/>
                  </a:lnTo>
                  <a:lnTo>
                    <a:pt x="158" y="306"/>
                  </a:lnTo>
                  <a:lnTo>
                    <a:pt x="147" y="320"/>
                  </a:lnTo>
                  <a:lnTo>
                    <a:pt x="137" y="334"/>
                  </a:lnTo>
                  <a:lnTo>
                    <a:pt x="128" y="349"/>
                  </a:lnTo>
                  <a:lnTo>
                    <a:pt x="119" y="364"/>
                  </a:lnTo>
                  <a:lnTo>
                    <a:pt x="109" y="380"/>
                  </a:lnTo>
                  <a:lnTo>
                    <a:pt x="100" y="395"/>
                  </a:lnTo>
                  <a:lnTo>
                    <a:pt x="92" y="411"/>
                  </a:lnTo>
                  <a:lnTo>
                    <a:pt x="84" y="426"/>
                  </a:lnTo>
                  <a:lnTo>
                    <a:pt x="77" y="442"/>
                  </a:lnTo>
                  <a:lnTo>
                    <a:pt x="70" y="460"/>
                  </a:lnTo>
                  <a:lnTo>
                    <a:pt x="63" y="476"/>
                  </a:lnTo>
                  <a:lnTo>
                    <a:pt x="57" y="492"/>
                  </a:lnTo>
                  <a:lnTo>
                    <a:pt x="50" y="509"/>
                  </a:lnTo>
                  <a:lnTo>
                    <a:pt x="45" y="527"/>
                  </a:lnTo>
                  <a:lnTo>
                    <a:pt x="42" y="535"/>
                  </a:lnTo>
                  <a:lnTo>
                    <a:pt x="39" y="543"/>
                  </a:lnTo>
                  <a:lnTo>
                    <a:pt x="38" y="552"/>
                  </a:lnTo>
                  <a:lnTo>
                    <a:pt x="35" y="561"/>
                  </a:lnTo>
                  <a:lnTo>
                    <a:pt x="32" y="570"/>
                  </a:lnTo>
                  <a:lnTo>
                    <a:pt x="31" y="579"/>
                  </a:lnTo>
                  <a:lnTo>
                    <a:pt x="28" y="587"/>
                  </a:lnTo>
                  <a:lnTo>
                    <a:pt x="27" y="597"/>
                  </a:lnTo>
                  <a:lnTo>
                    <a:pt x="26" y="605"/>
                  </a:lnTo>
                  <a:lnTo>
                    <a:pt x="23" y="614"/>
                  </a:lnTo>
                  <a:lnTo>
                    <a:pt x="22" y="624"/>
                  </a:lnTo>
                  <a:lnTo>
                    <a:pt x="20" y="633"/>
                  </a:lnTo>
                  <a:lnTo>
                    <a:pt x="19" y="641"/>
                  </a:lnTo>
                  <a:lnTo>
                    <a:pt x="18" y="651"/>
                  </a:lnTo>
                  <a:lnTo>
                    <a:pt x="16" y="660"/>
                  </a:lnTo>
                  <a:lnTo>
                    <a:pt x="16" y="670"/>
                  </a:lnTo>
                  <a:lnTo>
                    <a:pt x="15" y="679"/>
                  </a:lnTo>
                  <a:lnTo>
                    <a:pt x="14" y="688"/>
                  </a:lnTo>
                  <a:lnTo>
                    <a:pt x="14" y="696"/>
                  </a:lnTo>
                  <a:lnTo>
                    <a:pt x="14" y="706"/>
                  </a:lnTo>
                  <a:lnTo>
                    <a:pt x="12" y="715"/>
                  </a:lnTo>
                  <a:lnTo>
                    <a:pt x="12" y="725"/>
                  </a:lnTo>
                  <a:lnTo>
                    <a:pt x="12" y="734"/>
                  </a:lnTo>
                  <a:lnTo>
                    <a:pt x="12" y="744"/>
                  </a:lnTo>
                  <a:lnTo>
                    <a:pt x="0" y="744"/>
                  </a:lnTo>
                  <a:lnTo>
                    <a:pt x="2" y="734"/>
                  </a:lnTo>
                  <a:lnTo>
                    <a:pt x="2" y="725"/>
                  </a:lnTo>
                  <a:lnTo>
                    <a:pt x="2" y="715"/>
                  </a:lnTo>
                  <a:lnTo>
                    <a:pt x="2" y="706"/>
                  </a:lnTo>
                  <a:lnTo>
                    <a:pt x="3" y="696"/>
                  </a:lnTo>
                  <a:lnTo>
                    <a:pt x="3" y="687"/>
                  </a:lnTo>
                  <a:lnTo>
                    <a:pt x="4" y="678"/>
                  </a:lnTo>
                  <a:lnTo>
                    <a:pt x="4" y="668"/>
                  </a:lnTo>
                  <a:lnTo>
                    <a:pt x="6" y="659"/>
                  </a:lnTo>
                  <a:lnTo>
                    <a:pt x="7" y="649"/>
                  </a:lnTo>
                  <a:lnTo>
                    <a:pt x="8" y="640"/>
                  </a:lnTo>
                  <a:lnTo>
                    <a:pt x="10" y="631"/>
                  </a:lnTo>
                  <a:lnTo>
                    <a:pt x="11" y="621"/>
                  </a:lnTo>
                  <a:lnTo>
                    <a:pt x="12" y="613"/>
                  </a:lnTo>
                  <a:lnTo>
                    <a:pt x="14" y="604"/>
                  </a:lnTo>
                  <a:lnTo>
                    <a:pt x="16" y="594"/>
                  </a:lnTo>
                  <a:lnTo>
                    <a:pt x="18" y="585"/>
                  </a:lnTo>
                  <a:lnTo>
                    <a:pt x="20" y="577"/>
                  </a:lnTo>
                  <a:lnTo>
                    <a:pt x="22" y="567"/>
                  </a:lnTo>
                  <a:lnTo>
                    <a:pt x="24" y="558"/>
                  </a:lnTo>
                  <a:lnTo>
                    <a:pt x="27" y="550"/>
                  </a:lnTo>
                  <a:lnTo>
                    <a:pt x="28" y="540"/>
                  </a:lnTo>
                  <a:lnTo>
                    <a:pt x="31" y="532"/>
                  </a:lnTo>
                  <a:lnTo>
                    <a:pt x="34" y="523"/>
                  </a:lnTo>
                  <a:lnTo>
                    <a:pt x="41" y="505"/>
                  </a:lnTo>
                  <a:lnTo>
                    <a:pt x="46" y="488"/>
                  </a:lnTo>
                  <a:lnTo>
                    <a:pt x="53" y="472"/>
                  </a:lnTo>
                  <a:lnTo>
                    <a:pt x="59" y="454"/>
                  </a:lnTo>
                  <a:lnTo>
                    <a:pt x="66" y="438"/>
                  </a:lnTo>
                  <a:lnTo>
                    <a:pt x="74" y="422"/>
                  </a:lnTo>
                  <a:lnTo>
                    <a:pt x="82" y="406"/>
                  </a:lnTo>
                  <a:lnTo>
                    <a:pt x="90" y="390"/>
                  </a:lnTo>
                  <a:lnTo>
                    <a:pt x="100" y="373"/>
                  </a:lnTo>
                  <a:lnTo>
                    <a:pt x="109" y="359"/>
                  </a:lnTo>
                  <a:lnTo>
                    <a:pt x="119" y="344"/>
                  </a:lnTo>
                  <a:lnTo>
                    <a:pt x="128" y="329"/>
                  </a:lnTo>
                  <a:lnTo>
                    <a:pt x="137" y="314"/>
                  </a:lnTo>
                  <a:lnTo>
                    <a:pt x="148" y="299"/>
                  </a:lnTo>
                  <a:lnTo>
                    <a:pt x="159" y="284"/>
                  </a:lnTo>
                  <a:lnTo>
                    <a:pt x="171" y="271"/>
                  </a:lnTo>
                  <a:lnTo>
                    <a:pt x="182" y="258"/>
                  </a:lnTo>
                  <a:lnTo>
                    <a:pt x="194" y="244"/>
                  </a:lnTo>
                  <a:lnTo>
                    <a:pt x="206" y="231"/>
                  </a:lnTo>
                  <a:lnTo>
                    <a:pt x="218" y="219"/>
                  </a:lnTo>
                  <a:lnTo>
                    <a:pt x="232" y="205"/>
                  </a:lnTo>
                  <a:lnTo>
                    <a:pt x="245" y="193"/>
                  </a:lnTo>
                  <a:lnTo>
                    <a:pt x="257" y="182"/>
                  </a:lnTo>
                  <a:lnTo>
                    <a:pt x="272" y="170"/>
                  </a:lnTo>
                  <a:lnTo>
                    <a:pt x="285" y="159"/>
                  </a:lnTo>
                  <a:lnTo>
                    <a:pt x="299" y="149"/>
                  </a:lnTo>
                  <a:lnTo>
                    <a:pt x="314" y="138"/>
                  </a:lnTo>
                  <a:lnTo>
                    <a:pt x="329" y="127"/>
                  </a:lnTo>
                  <a:lnTo>
                    <a:pt x="343" y="118"/>
                  </a:lnTo>
                  <a:lnTo>
                    <a:pt x="359" y="108"/>
                  </a:lnTo>
                  <a:lnTo>
                    <a:pt x="374" y="99"/>
                  </a:lnTo>
                  <a:lnTo>
                    <a:pt x="390" y="91"/>
                  </a:lnTo>
                  <a:lnTo>
                    <a:pt x="407" y="81"/>
                  </a:lnTo>
                  <a:lnTo>
                    <a:pt x="421" y="73"/>
                  </a:lnTo>
                  <a:lnTo>
                    <a:pt x="439" y="66"/>
                  </a:lnTo>
                  <a:lnTo>
                    <a:pt x="455" y="58"/>
                  </a:lnTo>
                  <a:lnTo>
                    <a:pt x="471" y="52"/>
                  </a:lnTo>
                  <a:lnTo>
                    <a:pt x="489" y="45"/>
                  </a:lnTo>
                  <a:lnTo>
                    <a:pt x="506" y="39"/>
                  </a:lnTo>
                  <a:lnTo>
                    <a:pt x="524" y="34"/>
                  </a:lnTo>
                  <a:lnTo>
                    <a:pt x="532" y="31"/>
                  </a:lnTo>
                  <a:lnTo>
                    <a:pt x="541" y="29"/>
                  </a:lnTo>
                  <a:lnTo>
                    <a:pt x="549" y="26"/>
                  </a:lnTo>
                  <a:lnTo>
                    <a:pt x="559" y="23"/>
                  </a:lnTo>
                  <a:lnTo>
                    <a:pt x="568" y="22"/>
                  </a:lnTo>
                  <a:lnTo>
                    <a:pt x="576" y="19"/>
                  </a:lnTo>
                  <a:lnTo>
                    <a:pt x="586" y="18"/>
                  </a:lnTo>
                  <a:lnTo>
                    <a:pt x="595" y="15"/>
                  </a:lnTo>
                  <a:lnTo>
                    <a:pt x="603" y="14"/>
                  </a:lnTo>
                  <a:lnTo>
                    <a:pt x="612" y="11"/>
                  </a:lnTo>
                  <a:lnTo>
                    <a:pt x="622" y="10"/>
                  </a:lnTo>
                  <a:lnTo>
                    <a:pt x="631" y="8"/>
                  </a:lnTo>
                  <a:lnTo>
                    <a:pt x="641" y="7"/>
                  </a:lnTo>
                  <a:lnTo>
                    <a:pt x="650" y="6"/>
                  </a:lnTo>
                  <a:lnTo>
                    <a:pt x="660" y="4"/>
                  </a:lnTo>
                  <a:lnTo>
                    <a:pt x="669" y="4"/>
                  </a:lnTo>
                  <a:lnTo>
                    <a:pt x="678" y="3"/>
                  </a:lnTo>
                  <a:lnTo>
                    <a:pt x="688" y="2"/>
                  </a:lnTo>
                  <a:lnTo>
                    <a:pt x="697" y="2"/>
                  </a:lnTo>
                  <a:lnTo>
                    <a:pt x="707" y="2"/>
                  </a:lnTo>
                  <a:lnTo>
                    <a:pt x="716" y="0"/>
                  </a:lnTo>
                  <a:lnTo>
                    <a:pt x="725" y="0"/>
                  </a:lnTo>
                  <a:lnTo>
                    <a:pt x="735" y="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0" name="Freeform 6"/>
            <p:cNvSpPr>
              <a:spLocks/>
            </p:cNvSpPr>
            <p:nvPr/>
          </p:nvSpPr>
          <p:spPr bwMode="auto">
            <a:xfrm>
              <a:off x="438" y="3737"/>
              <a:ext cx="244" cy="243"/>
            </a:xfrm>
            <a:custGeom>
              <a:avLst/>
              <a:gdLst>
                <a:gd name="T0" fmla="*/ 1 w 732"/>
                <a:gd name="T1" fmla="*/ 243 h 729"/>
                <a:gd name="T2" fmla="*/ 0 w 732"/>
                <a:gd name="T3" fmla="*/ 0 h 729"/>
                <a:gd name="T4" fmla="*/ 0 w 732"/>
                <a:gd name="T5" fmla="*/ 0 h 729"/>
                <a:gd name="T6" fmla="*/ 1 w 732"/>
                <a:gd name="T7" fmla="*/ 0 h 729"/>
                <a:gd name="T8" fmla="*/ 14 w 732"/>
                <a:gd name="T9" fmla="*/ 1 h 729"/>
                <a:gd name="T10" fmla="*/ 26 w 732"/>
                <a:gd name="T11" fmla="*/ 1 h 729"/>
                <a:gd name="T12" fmla="*/ 38 w 732"/>
                <a:gd name="T13" fmla="*/ 3 h 729"/>
                <a:gd name="T14" fmla="*/ 50 w 732"/>
                <a:gd name="T15" fmla="*/ 5 h 729"/>
                <a:gd name="T16" fmla="*/ 62 w 732"/>
                <a:gd name="T17" fmla="*/ 8 h 729"/>
                <a:gd name="T18" fmla="*/ 73 w 732"/>
                <a:gd name="T19" fmla="*/ 11 h 729"/>
                <a:gd name="T20" fmla="*/ 84 w 732"/>
                <a:gd name="T21" fmla="*/ 15 h 729"/>
                <a:gd name="T22" fmla="*/ 96 w 732"/>
                <a:gd name="T23" fmla="*/ 19 h 729"/>
                <a:gd name="T24" fmla="*/ 106 w 732"/>
                <a:gd name="T25" fmla="*/ 24 h 729"/>
                <a:gd name="T26" fmla="*/ 117 w 732"/>
                <a:gd name="T27" fmla="*/ 29 h 729"/>
                <a:gd name="T28" fmla="*/ 127 w 732"/>
                <a:gd name="T29" fmla="*/ 35 h 729"/>
                <a:gd name="T30" fmla="*/ 137 w 732"/>
                <a:gd name="T31" fmla="*/ 42 h 729"/>
                <a:gd name="T32" fmla="*/ 146 w 732"/>
                <a:gd name="T33" fmla="*/ 49 h 729"/>
                <a:gd name="T34" fmla="*/ 155 w 732"/>
                <a:gd name="T35" fmla="*/ 56 h 729"/>
                <a:gd name="T36" fmla="*/ 164 w 732"/>
                <a:gd name="T37" fmla="*/ 63 h 729"/>
                <a:gd name="T38" fmla="*/ 173 w 732"/>
                <a:gd name="T39" fmla="*/ 72 h 729"/>
                <a:gd name="T40" fmla="*/ 181 w 732"/>
                <a:gd name="T41" fmla="*/ 80 h 729"/>
                <a:gd name="T42" fmla="*/ 188 w 732"/>
                <a:gd name="T43" fmla="*/ 89 h 729"/>
                <a:gd name="T44" fmla="*/ 196 w 732"/>
                <a:gd name="T45" fmla="*/ 98 h 729"/>
                <a:gd name="T46" fmla="*/ 202 w 732"/>
                <a:gd name="T47" fmla="*/ 107 h 729"/>
                <a:gd name="T48" fmla="*/ 209 w 732"/>
                <a:gd name="T49" fmla="*/ 117 h 729"/>
                <a:gd name="T50" fmla="*/ 214 w 732"/>
                <a:gd name="T51" fmla="*/ 127 h 729"/>
                <a:gd name="T52" fmla="*/ 220 w 732"/>
                <a:gd name="T53" fmla="*/ 137 h 729"/>
                <a:gd name="T54" fmla="*/ 225 w 732"/>
                <a:gd name="T55" fmla="*/ 148 h 729"/>
                <a:gd name="T56" fmla="*/ 229 w 732"/>
                <a:gd name="T57" fmla="*/ 159 h 729"/>
                <a:gd name="T58" fmla="*/ 233 w 732"/>
                <a:gd name="T59" fmla="*/ 170 h 729"/>
                <a:gd name="T60" fmla="*/ 236 w 732"/>
                <a:gd name="T61" fmla="*/ 181 h 729"/>
                <a:gd name="T62" fmla="*/ 239 w 732"/>
                <a:gd name="T63" fmla="*/ 193 h 729"/>
                <a:gd name="T64" fmla="*/ 241 w 732"/>
                <a:gd name="T65" fmla="*/ 205 h 729"/>
                <a:gd name="T66" fmla="*/ 243 w 732"/>
                <a:gd name="T67" fmla="*/ 217 h 729"/>
                <a:gd name="T68" fmla="*/ 244 w 732"/>
                <a:gd name="T69" fmla="*/ 229 h 729"/>
                <a:gd name="T70" fmla="*/ 244 w 732"/>
                <a:gd name="T71" fmla="*/ 242 h 729"/>
                <a:gd name="T72" fmla="*/ 1 w 732"/>
                <a:gd name="T73" fmla="*/ 243 h 7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32"/>
                <a:gd name="T112" fmla="*/ 0 h 729"/>
                <a:gd name="T113" fmla="*/ 732 w 732"/>
                <a:gd name="T114" fmla="*/ 729 h 7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32" h="729">
                  <a:moveTo>
                    <a:pt x="4" y="72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42" y="2"/>
                  </a:lnTo>
                  <a:lnTo>
                    <a:pt x="78" y="4"/>
                  </a:lnTo>
                  <a:lnTo>
                    <a:pt x="114" y="9"/>
                  </a:lnTo>
                  <a:lnTo>
                    <a:pt x="149" y="15"/>
                  </a:lnTo>
                  <a:lnTo>
                    <a:pt x="186" y="23"/>
                  </a:lnTo>
                  <a:lnTo>
                    <a:pt x="219" y="33"/>
                  </a:lnTo>
                  <a:lnTo>
                    <a:pt x="253" y="45"/>
                  </a:lnTo>
                  <a:lnTo>
                    <a:pt x="287" y="58"/>
                  </a:lnTo>
                  <a:lnTo>
                    <a:pt x="319" y="72"/>
                  </a:lnTo>
                  <a:lnTo>
                    <a:pt x="350" y="88"/>
                  </a:lnTo>
                  <a:lnTo>
                    <a:pt x="381" y="105"/>
                  </a:lnTo>
                  <a:lnTo>
                    <a:pt x="410" y="126"/>
                  </a:lnTo>
                  <a:lnTo>
                    <a:pt x="439" y="146"/>
                  </a:lnTo>
                  <a:lnTo>
                    <a:pt x="466" y="167"/>
                  </a:lnTo>
                  <a:lnTo>
                    <a:pt x="492" y="190"/>
                  </a:lnTo>
                  <a:lnTo>
                    <a:pt x="518" y="215"/>
                  </a:lnTo>
                  <a:lnTo>
                    <a:pt x="542" y="239"/>
                  </a:lnTo>
                  <a:lnTo>
                    <a:pt x="565" y="266"/>
                  </a:lnTo>
                  <a:lnTo>
                    <a:pt x="587" y="293"/>
                  </a:lnTo>
                  <a:lnTo>
                    <a:pt x="607" y="321"/>
                  </a:lnTo>
                  <a:lnTo>
                    <a:pt x="626" y="351"/>
                  </a:lnTo>
                  <a:lnTo>
                    <a:pt x="643" y="381"/>
                  </a:lnTo>
                  <a:lnTo>
                    <a:pt x="659" y="412"/>
                  </a:lnTo>
                  <a:lnTo>
                    <a:pt x="674" y="445"/>
                  </a:lnTo>
                  <a:lnTo>
                    <a:pt x="688" y="477"/>
                  </a:lnTo>
                  <a:lnTo>
                    <a:pt x="698" y="511"/>
                  </a:lnTo>
                  <a:lnTo>
                    <a:pt x="709" y="544"/>
                  </a:lnTo>
                  <a:lnTo>
                    <a:pt x="717" y="579"/>
                  </a:lnTo>
                  <a:lnTo>
                    <a:pt x="724" y="614"/>
                  </a:lnTo>
                  <a:lnTo>
                    <a:pt x="728" y="651"/>
                  </a:lnTo>
                  <a:lnTo>
                    <a:pt x="731" y="687"/>
                  </a:lnTo>
                  <a:lnTo>
                    <a:pt x="732" y="725"/>
                  </a:lnTo>
                  <a:lnTo>
                    <a:pt x="4" y="729"/>
                  </a:lnTo>
                  <a:close/>
                </a:path>
              </a:pathLst>
            </a:custGeom>
            <a:solidFill>
              <a:srgbClr val="E77817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1" name="Freeform 7"/>
            <p:cNvSpPr>
              <a:spLocks/>
            </p:cNvSpPr>
            <p:nvPr/>
          </p:nvSpPr>
          <p:spPr bwMode="auto">
            <a:xfrm>
              <a:off x="438" y="3984"/>
              <a:ext cx="244" cy="245"/>
            </a:xfrm>
            <a:custGeom>
              <a:avLst/>
              <a:gdLst>
                <a:gd name="T0" fmla="*/ 1 w 732"/>
                <a:gd name="T1" fmla="*/ 1 h 733"/>
                <a:gd name="T2" fmla="*/ 244 w 732"/>
                <a:gd name="T3" fmla="*/ 0 h 733"/>
                <a:gd name="T4" fmla="*/ 244 w 732"/>
                <a:gd name="T5" fmla="*/ 1 h 733"/>
                <a:gd name="T6" fmla="*/ 244 w 732"/>
                <a:gd name="T7" fmla="*/ 1 h 733"/>
                <a:gd name="T8" fmla="*/ 244 w 732"/>
                <a:gd name="T9" fmla="*/ 14 h 733"/>
                <a:gd name="T10" fmla="*/ 243 w 732"/>
                <a:gd name="T11" fmla="*/ 26 h 733"/>
                <a:gd name="T12" fmla="*/ 241 w 732"/>
                <a:gd name="T13" fmla="*/ 38 h 733"/>
                <a:gd name="T14" fmla="*/ 239 w 732"/>
                <a:gd name="T15" fmla="*/ 50 h 733"/>
                <a:gd name="T16" fmla="*/ 236 w 732"/>
                <a:gd name="T17" fmla="*/ 62 h 733"/>
                <a:gd name="T18" fmla="*/ 233 w 732"/>
                <a:gd name="T19" fmla="*/ 74 h 733"/>
                <a:gd name="T20" fmla="*/ 229 w 732"/>
                <a:gd name="T21" fmla="*/ 85 h 733"/>
                <a:gd name="T22" fmla="*/ 225 w 732"/>
                <a:gd name="T23" fmla="*/ 96 h 733"/>
                <a:gd name="T24" fmla="*/ 220 w 732"/>
                <a:gd name="T25" fmla="*/ 107 h 733"/>
                <a:gd name="T26" fmla="*/ 214 w 732"/>
                <a:gd name="T27" fmla="*/ 117 h 733"/>
                <a:gd name="T28" fmla="*/ 209 w 732"/>
                <a:gd name="T29" fmla="*/ 127 h 733"/>
                <a:gd name="T30" fmla="*/ 202 w 732"/>
                <a:gd name="T31" fmla="*/ 137 h 733"/>
                <a:gd name="T32" fmla="*/ 196 w 732"/>
                <a:gd name="T33" fmla="*/ 147 h 733"/>
                <a:gd name="T34" fmla="*/ 188 w 732"/>
                <a:gd name="T35" fmla="*/ 156 h 733"/>
                <a:gd name="T36" fmla="*/ 181 w 732"/>
                <a:gd name="T37" fmla="*/ 165 h 733"/>
                <a:gd name="T38" fmla="*/ 173 w 732"/>
                <a:gd name="T39" fmla="*/ 173 h 733"/>
                <a:gd name="T40" fmla="*/ 164 w 732"/>
                <a:gd name="T41" fmla="*/ 181 h 733"/>
                <a:gd name="T42" fmla="*/ 155 w 732"/>
                <a:gd name="T43" fmla="*/ 189 h 733"/>
                <a:gd name="T44" fmla="*/ 146 w 732"/>
                <a:gd name="T45" fmla="*/ 196 h 733"/>
                <a:gd name="T46" fmla="*/ 137 w 732"/>
                <a:gd name="T47" fmla="*/ 203 h 733"/>
                <a:gd name="T48" fmla="*/ 127 w 732"/>
                <a:gd name="T49" fmla="*/ 209 h 733"/>
                <a:gd name="T50" fmla="*/ 117 w 732"/>
                <a:gd name="T51" fmla="*/ 215 h 733"/>
                <a:gd name="T52" fmla="*/ 106 w 732"/>
                <a:gd name="T53" fmla="*/ 221 h 733"/>
                <a:gd name="T54" fmla="*/ 96 w 732"/>
                <a:gd name="T55" fmla="*/ 226 h 733"/>
                <a:gd name="T56" fmla="*/ 84 w 732"/>
                <a:gd name="T57" fmla="*/ 230 h 733"/>
                <a:gd name="T58" fmla="*/ 73 w 732"/>
                <a:gd name="T59" fmla="*/ 234 h 733"/>
                <a:gd name="T60" fmla="*/ 62 w 732"/>
                <a:gd name="T61" fmla="*/ 237 h 733"/>
                <a:gd name="T62" fmla="*/ 50 w 732"/>
                <a:gd name="T63" fmla="*/ 240 h 733"/>
                <a:gd name="T64" fmla="*/ 38 w 732"/>
                <a:gd name="T65" fmla="*/ 242 h 733"/>
                <a:gd name="T66" fmla="*/ 26 w 732"/>
                <a:gd name="T67" fmla="*/ 244 h 733"/>
                <a:gd name="T68" fmla="*/ 14 w 732"/>
                <a:gd name="T69" fmla="*/ 244 h 733"/>
                <a:gd name="T70" fmla="*/ 1 w 732"/>
                <a:gd name="T71" fmla="*/ 245 h 733"/>
                <a:gd name="T72" fmla="*/ 0 w 732"/>
                <a:gd name="T73" fmla="*/ 245 h 733"/>
                <a:gd name="T74" fmla="*/ 0 w 732"/>
                <a:gd name="T75" fmla="*/ 245 h 733"/>
                <a:gd name="T76" fmla="*/ 1 w 732"/>
                <a:gd name="T77" fmla="*/ 1 h 7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2"/>
                <a:gd name="T118" fmla="*/ 0 h 733"/>
                <a:gd name="T119" fmla="*/ 732 w 732"/>
                <a:gd name="T120" fmla="*/ 733 h 7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2" h="733">
                  <a:moveTo>
                    <a:pt x="4" y="4"/>
                  </a:moveTo>
                  <a:lnTo>
                    <a:pt x="732" y="0"/>
                  </a:lnTo>
                  <a:lnTo>
                    <a:pt x="732" y="3"/>
                  </a:lnTo>
                  <a:lnTo>
                    <a:pt x="732" y="4"/>
                  </a:lnTo>
                  <a:lnTo>
                    <a:pt x="731" y="42"/>
                  </a:lnTo>
                  <a:lnTo>
                    <a:pt x="728" y="78"/>
                  </a:lnTo>
                  <a:lnTo>
                    <a:pt x="724" y="115"/>
                  </a:lnTo>
                  <a:lnTo>
                    <a:pt x="717" y="151"/>
                  </a:lnTo>
                  <a:lnTo>
                    <a:pt x="709" y="186"/>
                  </a:lnTo>
                  <a:lnTo>
                    <a:pt x="698" y="220"/>
                  </a:lnTo>
                  <a:lnTo>
                    <a:pt x="688" y="253"/>
                  </a:lnTo>
                  <a:lnTo>
                    <a:pt x="674" y="287"/>
                  </a:lnTo>
                  <a:lnTo>
                    <a:pt x="659" y="319"/>
                  </a:lnTo>
                  <a:lnTo>
                    <a:pt x="643" y="350"/>
                  </a:lnTo>
                  <a:lnTo>
                    <a:pt x="626" y="381"/>
                  </a:lnTo>
                  <a:lnTo>
                    <a:pt x="607" y="411"/>
                  </a:lnTo>
                  <a:lnTo>
                    <a:pt x="587" y="439"/>
                  </a:lnTo>
                  <a:lnTo>
                    <a:pt x="565" y="466"/>
                  </a:lnTo>
                  <a:lnTo>
                    <a:pt x="542" y="493"/>
                  </a:lnTo>
                  <a:lnTo>
                    <a:pt x="518" y="519"/>
                  </a:lnTo>
                  <a:lnTo>
                    <a:pt x="492" y="543"/>
                  </a:lnTo>
                  <a:lnTo>
                    <a:pt x="466" y="566"/>
                  </a:lnTo>
                  <a:lnTo>
                    <a:pt x="439" y="587"/>
                  </a:lnTo>
                  <a:lnTo>
                    <a:pt x="410" y="608"/>
                  </a:lnTo>
                  <a:lnTo>
                    <a:pt x="381" y="626"/>
                  </a:lnTo>
                  <a:lnTo>
                    <a:pt x="350" y="644"/>
                  </a:lnTo>
                  <a:lnTo>
                    <a:pt x="319" y="660"/>
                  </a:lnTo>
                  <a:lnTo>
                    <a:pt x="287" y="675"/>
                  </a:lnTo>
                  <a:lnTo>
                    <a:pt x="253" y="688"/>
                  </a:lnTo>
                  <a:lnTo>
                    <a:pt x="219" y="699"/>
                  </a:lnTo>
                  <a:lnTo>
                    <a:pt x="186" y="710"/>
                  </a:lnTo>
                  <a:lnTo>
                    <a:pt x="149" y="718"/>
                  </a:lnTo>
                  <a:lnTo>
                    <a:pt x="114" y="725"/>
                  </a:lnTo>
                  <a:lnTo>
                    <a:pt x="78" y="729"/>
                  </a:lnTo>
                  <a:lnTo>
                    <a:pt x="42" y="731"/>
                  </a:lnTo>
                  <a:lnTo>
                    <a:pt x="4" y="733"/>
                  </a:lnTo>
                  <a:lnTo>
                    <a:pt x="1" y="733"/>
                  </a:lnTo>
                  <a:lnTo>
                    <a:pt x="0" y="73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778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2" name="Freeform 8"/>
            <p:cNvSpPr>
              <a:spLocks/>
            </p:cNvSpPr>
            <p:nvPr/>
          </p:nvSpPr>
          <p:spPr bwMode="auto">
            <a:xfrm>
              <a:off x="438" y="3984"/>
              <a:ext cx="244" cy="245"/>
            </a:xfrm>
            <a:custGeom>
              <a:avLst/>
              <a:gdLst>
                <a:gd name="T0" fmla="*/ 1 w 732"/>
                <a:gd name="T1" fmla="*/ 1 h 733"/>
                <a:gd name="T2" fmla="*/ 244 w 732"/>
                <a:gd name="T3" fmla="*/ 0 h 733"/>
                <a:gd name="T4" fmla="*/ 244 w 732"/>
                <a:gd name="T5" fmla="*/ 1 h 733"/>
                <a:gd name="T6" fmla="*/ 244 w 732"/>
                <a:gd name="T7" fmla="*/ 1 h 733"/>
                <a:gd name="T8" fmla="*/ 244 w 732"/>
                <a:gd name="T9" fmla="*/ 14 h 733"/>
                <a:gd name="T10" fmla="*/ 243 w 732"/>
                <a:gd name="T11" fmla="*/ 26 h 733"/>
                <a:gd name="T12" fmla="*/ 241 w 732"/>
                <a:gd name="T13" fmla="*/ 38 h 733"/>
                <a:gd name="T14" fmla="*/ 239 w 732"/>
                <a:gd name="T15" fmla="*/ 50 h 733"/>
                <a:gd name="T16" fmla="*/ 236 w 732"/>
                <a:gd name="T17" fmla="*/ 62 h 733"/>
                <a:gd name="T18" fmla="*/ 233 w 732"/>
                <a:gd name="T19" fmla="*/ 74 h 733"/>
                <a:gd name="T20" fmla="*/ 229 w 732"/>
                <a:gd name="T21" fmla="*/ 85 h 733"/>
                <a:gd name="T22" fmla="*/ 225 w 732"/>
                <a:gd name="T23" fmla="*/ 96 h 733"/>
                <a:gd name="T24" fmla="*/ 220 w 732"/>
                <a:gd name="T25" fmla="*/ 107 h 733"/>
                <a:gd name="T26" fmla="*/ 214 w 732"/>
                <a:gd name="T27" fmla="*/ 117 h 733"/>
                <a:gd name="T28" fmla="*/ 209 w 732"/>
                <a:gd name="T29" fmla="*/ 127 h 733"/>
                <a:gd name="T30" fmla="*/ 202 w 732"/>
                <a:gd name="T31" fmla="*/ 137 h 733"/>
                <a:gd name="T32" fmla="*/ 196 w 732"/>
                <a:gd name="T33" fmla="*/ 147 h 733"/>
                <a:gd name="T34" fmla="*/ 188 w 732"/>
                <a:gd name="T35" fmla="*/ 156 h 733"/>
                <a:gd name="T36" fmla="*/ 181 w 732"/>
                <a:gd name="T37" fmla="*/ 165 h 733"/>
                <a:gd name="T38" fmla="*/ 173 w 732"/>
                <a:gd name="T39" fmla="*/ 173 h 733"/>
                <a:gd name="T40" fmla="*/ 164 w 732"/>
                <a:gd name="T41" fmla="*/ 181 h 733"/>
                <a:gd name="T42" fmla="*/ 155 w 732"/>
                <a:gd name="T43" fmla="*/ 189 h 733"/>
                <a:gd name="T44" fmla="*/ 146 w 732"/>
                <a:gd name="T45" fmla="*/ 196 h 733"/>
                <a:gd name="T46" fmla="*/ 137 w 732"/>
                <a:gd name="T47" fmla="*/ 203 h 733"/>
                <a:gd name="T48" fmla="*/ 127 w 732"/>
                <a:gd name="T49" fmla="*/ 209 h 733"/>
                <a:gd name="T50" fmla="*/ 117 w 732"/>
                <a:gd name="T51" fmla="*/ 215 h 733"/>
                <a:gd name="T52" fmla="*/ 106 w 732"/>
                <a:gd name="T53" fmla="*/ 221 h 733"/>
                <a:gd name="T54" fmla="*/ 96 w 732"/>
                <a:gd name="T55" fmla="*/ 226 h 733"/>
                <a:gd name="T56" fmla="*/ 84 w 732"/>
                <a:gd name="T57" fmla="*/ 230 h 733"/>
                <a:gd name="T58" fmla="*/ 73 w 732"/>
                <a:gd name="T59" fmla="*/ 234 h 733"/>
                <a:gd name="T60" fmla="*/ 62 w 732"/>
                <a:gd name="T61" fmla="*/ 237 h 733"/>
                <a:gd name="T62" fmla="*/ 50 w 732"/>
                <a:gd name="T63" fmla="*/ 240 h 733"/>
                <a:gd name="T64" fmla="*/ 38 w 732"/>
                <a:gd name="T65" fmla="*/ 242 h 733"/>
                <a:gd name="T66" fmla="*/ 26 w 732"/>
                <a:gd name="T67" fmla="*/ 244 h 733"/>
                <a:gd name="T68" fmla="*/ 14 w 732"/>
                <a:gd name="T69" fmla="*/ 244 h 733"/>
                <a:gd name="T70" fmla="*/ 1 w 732"/>
                <a:gd name="T71" fmla="*/ 245 h 733"/>
                <a:gd name="T72" fmla="*/ 0 w 732"/>
                <a:gd name="T73" fmla="*/ 245 h 733"/>
                <a:gd name="T74" fmla="*/ 0 w 732"/>
                <a:gd name="T75" fmla="*/ 245 h 733"/>
                <a:gd name="T76" fmla="*/ 1 w 732"/>
                <a:gd name="T77" fmla="*/ 1 h 7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2"/>
                <a:gd name="T118" fmla="*/ 0 h 733"/>
                <a:gd name="T119" fmla="*/ 732 w 732"/>
                <a:gd name="T120" fmla="*/ 733 h 7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2" h="733">
                  <a:moveTo>
                    <a:pt x="4" y="4"/>
                  </a:moveTo>
                  <a:lnTo>
                    <a:pt x="732" y="0"/>
                  </a:lnTo>
                  <a:lnTo>
                    <a:pt x="732" y="3"/>
                  </a:lnTo>
                  <a:lnTo>
                    <a:pt x="732" y="4"/>
                  </a:lnTo>
                  <a:lnTo>
                    <a:pt x="731" y="42"/>
                  </a:lnTo>
                  <a:lnTo>
                    <a:pt x="728" y="78"/>
                  </a:lnTo>
                  <a:lnTo>
                    <a:pt x="724" y="115"/>
                  </a:lnTo>
                  <a:lnTo>
                    <a:pt x="717" y="151"/>
                  </a:lnTo>
                  <a:lnTo>
                    <a:pt x="709" y="186"/>
                  </a:lnTo>
                  <a:lnTo>
                    <a:pt x="698" y="220"/>
                  </a:lnTo>
                  <a:lnTo>
                    <a:pt x="688" y="253"/>
                  </a:lnTo>
                  <a:lnTo>
                    <a:pt x="674" y="287"/>
                  </a:lnTo>
                  <a:lnTo>
                    <a:pt x="659" y="319"/>
                  </a:lnTo>
                  <a:lnTo>
                    <a:pt x="643" y="350"/>
                  </a:lnTo>
                  <a:lnTo>
                    <a:pt x="626" y="381"/>
                  </a:lnTo>
                  <a:lnTo>
                    <a:pt x="607" y="411"/>
                  </a:lnTo>
                  <a:lnTo>
                    <a:pt x="587" y="439"/>
                  </a:lnTo>
                  <a:lnTo>
                    <a:pt x="565" y="466"/>
                  </a:lnTo>
                  <a:lnTo>
                    <a:pt x="542" y="493"/>
                  </a:lnTo>
                  <a:lnTo>
                    <a:pt x="518" y="519"/>
                  </a:lnTo>
                  <a:lnTo>
                    <a:pt x="492" y="543"/>
                  </a:lnTo>
                  <a:lnTo>
                    <a:pt x="466" y="566"/>
                  </a:lnTo>
                  <a:lnTo>
                    <a:pt x="439" y="587"/>
                  </a:lnTo>
                  <a:lnTo>
                    <a:pt x="410" y="608"/>
                  </a:lnTo>
                  <a:lnTo>
                    <a:pt x="381" y="626"/>
                  </a:lnTo>
                  <a:lnTo>
                    <a:pt x="350" y="644"/>
                  </a:lnTo>
                  <a:lnTo>
                    <a:pt x="319" y="660"/>
                  </a:lnTo>
                  <a:lnTo>
                    <a:pt x="287" y="675"/>
                  </a:lnTo>
                  <a:lnTo>
                    <a:pt x="253" y="688"/>
                  </a:lnTo>
                  <a:lnTo>
                    <a:pt x="219" y="699"/>
                  </a:lnTo>
                  <a:lnTo>
                    <a:pt x="186" y="710"/>
                  </a:lnTo>
                  <a:lnTo>
                    <a:pt x="149" y="718"/>
                  </a:lnTo>
                  <a:lnTo>
                    <a:pt x="114" y="725"/>
                  </a:lnTo>
                  <a:lnTo>
                    <a:pt x="78" y="729"/>
                  </a:lnTo>
                  <a:lnTo>
                    <a:pt x="42" y="731"/>
                  </a:lnTo>
                  <a:lnTo>
                    <a:pt x="4" y="733"/>
                  </a:lnTo>
                  <a:lnTo>
                    <a:pt x="1" y="733"/>
                  </a:lnTo>
                  <a:lnTo>
                    <a:pt x="0" y="73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77817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3" name="Freeform 9"/>
            <p:cNvSpPr>
              <a:spLocks/>
            </p:cNvSpPr>
            <p:nvPr/>
          </p:nvSpPr>
          <p:spPr bwMode="auto">
            <a:xfrm>
              <a:off x="191" y="3984"/>
              <a:ext cx="243" cy="245"/>
            </a:xfrm>
            <a:custGeom>
              <a:avLst/>
              <a:gdLst>
                <a:gd name="T0" fmla="*/ 243 w 728"/>
                <a:gd name="T1" fmla="*/ 1 h 733"/>
                <a:gd name="T2" fmla="*/ 241 w 728"/>
                <a:gd name="T3" fmla="*/ 245 h 733"/>
                <a:gd name="T4" fmla="*/ 229 w 728"/>
                <a:gd name="T5" fmla="*/ 244 h 733"/>
                <a:gd name="T6" fmla="*/ 217 w 728"/>
                <a:gd name="T7" fmla="*/ 244 h 733"/>
                <a:gd name="T8" fmla="*/ 205 w 728"/>
                <a:gd name="T9" fmla="*/ 242 h 733"/>
                <a:gd name="T10" fmla="*/ 193 w 728"/>
                <a:gd name="T11" fmla="*/ 240 h 733"/>
                <a:gd name="T12" fmla="*/ 181 w 728"/>
                <a:gd name="T13" fmla="*/ 237 h 733"/>
                <a:gd name="T14" fmla="*/ 170 w 728"/>
                <a:gd name="T15" fmla="*/ 234 h 733"/>
                <a:gd name="T16" fmla="*/ 159 w 728"/>
                <a:gd name="T17" fmla="*/ 230 h 733"/>
                <a:gd name="T18" fmla="*/ 148 w 728"/>
                <a:gd name="T19" fmla="*/ 226 h 733"/>
                <a:gd name="T20" fmla="*/ 137 w 728"/>
                <a:gd name="T21" fmla="*/ 221 h 733"/>
                <a:gd name="T22" fmla="*/ 127 w 728"/>
                <a:gd name="T23" fmla="*/ 215 h 733"/>
                <a:gd name="T24" fmla="*/ 116 w 728"/>
                <a:gd name="T25" fmla="*/ 209 h 733"/>
                <a:gd name="T26" fmla="*/ 107 w 728"/>
                <a:gd name="T27" fmla="*/ 203 h 733"/>
                <a:gd name="T28" fmla="*/ 97 w 728"/>
                <a:gd name="T29" fmla="*/ 196 h 733"/>
                <a:gd name="T30" fmla="*/ 88 w 728"/>
                <a:gd name="T31" fmla="*/ 189 h 733"/>
                <a:gd name="T32" fmla="*/ 79 w 728"/>
                <a:gd name="T33" fmla="*/ 181 h 733"/>
                <a:gd name="T34" fmla="*/ 71 w 728"/>
                <a:gd name="T35" fmla="*/ 173 h 733"/>
                <a:gd name="T36" fmla="*/ 63 w 728"/>
                <a:gd name="T37" fmla="*/ 165 h 733"/>
                <a:gd name="T38" fmla="*/ 55 w 728"/>
                <a:gd name="T39" fmla="*/ 156 h 733"/>
                <a:gd name="T40" fmla="*/ 48 w 728"/>
                <a:gd name="T41" fmla="*/ 147 h 733"/>
                <a:gd name="T42" fmla="*/ 41 w 728"/>
                <a:gd name="T43" fmla="*/ 137 h 733"/>
                <a:gd name="T44" fmla="*/ 35 w 728"/>
                <a:gd name="T45" fmla="*/ 127 h 733"/>
                <a:gd name="T46" fmla="*/ 29 w 728"/>
                <a:gd name="T47" fmla="*/ 117 h 733"/>
                <a:gd name="T48" fmla="*/ 24 w 728"/>
                <a:gd name="T49" fmla="*/ 107 h 733"/>
                <a:gd name="T50" fmla="*/ 19 w 728"/>
                <a:gd name="T51" fmla="*/ 96 h 733"/>
                <a:gd name="T52" fmla="*/ 15 w 728"/>
                <a:gd name="T53" fmla="*/ 85 h 733"/>
                <a:gd name="T54" fmla="*/ 11 w 728"/>
                <a:gd name="T55" fmla="*/ 74 h 733"/>
                <a:gd name="T56" fmla="*/ 7 w 728"/>
                <a:gd name="T57" fmla="*/ 62 h 733"/>
                <a:gd name="T58" fmla="*/ 5 w 728"/>
                <a:gd name="T59" fmla="*/ 50 h 733"/>
                <a:gd name="T60" fmla="*/ 3 w 728"/>
                <a:gd name="T61" fmla="*/ 38 h 733"/>
                <a:gd name="T62" fmla="*/ 1 w 728"/>
                <a:gd name="T63" fmla="*/ 26 h 733"/>
                <a:gd name="T64" fmla="*/ 0 w 728"/>
                <a:gd name="T65" fmla="*/ 14 h 733"/>
                <a:gd name="T66" fmla="*/ 0 w 728"/>
                <a:gd name="T67" fmla="*/ 1 h 733"/>
                <a:gd name="T68" fmla="*/ 0 w 728"/>
                <a:gd name="T69" fmla="*/ 1 h 733"/>
                <a:gd name="T70" fmla="*/ 0 w 728"/>
                <a:gd name="T71" fmla="*/ 0 h 733"/>
                <a:gd name="T72" fmla="*/ 243 w 728"/>
                <a:gd name="T73" fmla="*/ 1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8"/>
                <a:gd name="T112" fmla="*/ 0 h 733"/>
                <a:gd name="T113" fmla="*/ 728 w 728"/>
                <a:gd name="T114" fmla="*/ 733 h 7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8" h="733">
                  <a:moveTo>
                    <a:pt x="728" y="4"/>
                  </a:moveTo>
                  <a:lnTo>
                    <a:pt x="723" y="733"/>
                  </a:lnTo>
                  <a:lnTo>
                    <a:pt x="686" y="731"/>
                  </a:lnTo>
                  <a:lnTo>
                    <a:pt x="649" y="729"/>
                  </a:lnTo>
                  <a:lnTo>
                    <a:pt x="613" y="725"/>
                  </a:lnTo>
                  <a:lnTo>
                    <a:pt x="578" y="718"/>
                  </a:lnTo>
                  <a:lnTo>
                    <a:pt x="543" y="710"/>
                  </a:lnTo>
                  <a:lnTo>
                    <a:pt x="510" y="699"/>
                  </a:lnTo>
                  <a:lnTo>
                    <a:pt x="476" y="688"/>
                  </a:lnTo>
                  <a:lnTo>
                    <a:pt x="444" y="675"/>
                  </a:lnTo>
                  <a:lnTo>
                    <a:pt x="411" y="660"/>
                  </a:lnTo>
                  <a:lnTo>
                    <a:pt x="380" y="644"/>
                  </a:lnTo>
                  <a:lnTo>
                    <a:pt x="349" y="626"/>
                  </a:lnTo>
                  <a:lnTo>
                    <a:pt x="320" y="608"/>
                  </a:lnTo>
                  <a:lnTo>
                    <a:pt x="292" y="587"/>
                  </a:lnTo>
                  <a:lnTo>
                    <a:pt x="265" y="566"/>
                  </a:lnTo>
                  <a:lnTo>
                    <a:pt x="238" y="543"/>
                  </a:lnTo>
                  <a:lnTo>
                    <a:pt x="212" y="519"/>
                  </a:lnTo>
                  <a:lnTo>
                    <a:pt x="189" y="493"/>
                  </a:lnTo>
                  <a:lnTo>
                    <a:pt x="166" y="466"/>
                  </a:lnTo>
                  <a:lnTo>
                    <a:pt x="145" y="439"/>
                  </a:lnTo>
                  <a:lnTo>
                    <a:pt x="123" y="411"/>
                  </a:lnTo>
                  <a:lnTo>
                    <a:pt x="105" y="381"/>
                  </a:lnTo>
                  <a:lnTo>
                    <a:pt x="87" y="350"/>
                  </a:lnTo>
                  <a:lnTo>
                    <a:pt x="71" y="319"/>
                  </a:lnTo>
                  <a:lnTo>
                    <a:pt x="57" y="287"/>
                  </a:lnTo>
                  <a:lnTo>
                    <a:pt x="44" y="253"/>
                  </a:lnTo>
                  <a:lnTo>
                    <a:pt x="32" y="220"/>
                  </a:lnTo>
                  <a:lnTo>
                    <a:pt x="22" y="186"/>
                  </a:lnTo>
                  <a:lnTo>
                    <a:pt x="14" y="151"/>
                  </a:lnTo>
                  <a:lnTo>
                    <a:pt x="8" y="115"/>
                  </a:lnTo>
                  <a:lnTo>
                    <a:pt x="4" y="78"/>
                  </a:lnTo>
                  <a:lnTo>
                    <a:pt x="1" y="42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728" y="4"/>
                  </a:lnTo>
                  <a:close/>
                </a:path>
              </a:pathLst>
            </a:custGeom>
            <a:solidFill>
              <a:srgbClr val="E778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4" name="Freeform 10"/>
            <p:cNvSpPr>
              <a:spLocks/>
            </p:cNvSpPr>
            <p:nvPr/>
          </p:nvSpPr>
          <p:spPr bwMode="auto">
            <a:xfrm>
              <a:off x="191" y="3984"/>
              <a:ext cx="243" cy="245"/>
            </a:xfrm>
            <a:custGeom>
              <a:avLst/>
              <a:gdLst>
                <a:gd name="T0" fmla="*/ 243 w 728"/>
                <a:gd name="T1" fmla="*/ 1 h 733"/>
                <a:gd name="T2" fmla="*/ 241 w 728"/>
                <a:gd name="T3" fmla="*/ 245 h 733"/>
                <a:gd name="T4" fmla="*/ 229 w 728"/>
                <a:gd name="T5" fmla="*/ 244 h 733"/>
                <a:gd name="T6" fmla="*/ 217 w 728"/>
                <a:gd name="T7" fmla="*/ 244 h 733"/>
                <a:gd name="T8" fmla="*/ 205 w 728"/>
                <a:gd name="T9" fmla="*/ 242 h 733"/>
                <a:gd name="T10" fmla="*/ 193 w 728"/>
                <a:gd name="T11" fmla="*/ 240 h 733"/>
                <a:gd name="T12" fmla="*/ 181 w 728"/>
                <a:gd name="T13" fmla="*/ 237 h 733"/>
                <a:gd name="T14" fmla="*/ 170 w 728"/>
                <a:gd name="T15" fmla="*/ 234 h 733"/>
                <a:gd name="T16" fmla="*/ 159 w 728"/>
                <a:gd name="T17" fmla="*/ 230 h 733"/>
                <a:gd name="T18" fmla="*/ 148 w 728"/>
                <a:gd name="T19" fmla="*/ 226 h 733"/>
                <a:gd name="T20" fmla="*/ 137 w 728"/>
                <a:gd name="T21" fmla="*/ 221 h 733"/>
                <a:gd name="T22" fmla="*/ 127 w 728"/>
                <a:gd name="T23" fmla="*/ 215 h 733"/>
                <a:gd name="T24" fmla="*/ 116 w 728"/>
                <a:gd name="T25" fmla="*/ 209 h 733"/>
                <a:gd name="T26" fmla="*/ 107 w 728"/>
                <a:gd name="T27" fmla="*/ 203 h 733"/>
                <a:gd name="T28" fmla="*/ 97 w 728"/>
                <a:gd name="T29" fmla="*/ 196 h 733"/>
                <a:gd name="T30" fmla="*/ 88 w 728"/>
                <a:gd name="T31" fmla="*/ 189 h 733"/>
                <a:gd name="T32" fmla="*/ 79 w 728"/>
                <a:gd name="T33" fmla="*/ 181 h 733"/>
                <a:gd name="T34" fmla="*/ 71 w 728"/>
                <a:gd name="T35" fmla="*/ 173 h 733"/>
                <a:gd name="T36" fmla="*/ 63 w 728"/>
                <a:gd name="T37" fmla="*/ 165 h 733"/>
                <a:gd name="T38" fmla="*/ 55 w 728"/>
                <a:gd name="T39" fmla="*/ 156 h 733"/>
                <a:gd name="T40" fmla="*/ 48 w 728"/>
                <a:gd name="T41" fmla="*/ 147 h 733"/>
                <a:gd name="T42" fmla="*/ 41 w 728"/>
                <a:gd name="T43" fmla="*/ 137 h 733"/>
                <a:gd name="T44" fmla="*/ 35 w 728"/>
                <a:gd name="T45" fmla="*/ 127 h 733"/>
                <a:gd name="T46" fmla="*/ 29 w 728"/>
                <a:gd name="T47" fmla="*/ 117 h 733"/>
                <a:gd name="T48" fmla="*/ 24 w 728"/>
                <a:gd name="T49" fmla="*/ 107 h 733"/>
                <a:gd name="T50" fmla="*/ 19 w 728"/>
                <a:gd name="T51" fmla="*/ 96 h 733"/>
                <a:gd name="T52" fmla="*/ 15 w 728"/>
                <a:gd name="T53" fmla="*/ 85 h 733"/>
                <a:gd name="T54" fmla="*/ 11 w 728"/>
                <a:gd name="T55" fmla="*/ 74 h 733"/>
                <a:gd name="T56" fmla="*/ 7 w 728"/>
                <a:gd name="T57" fmla="*/ 62 h 733"/>
                <a:gd name="T58" fmla="*/ 5 w 728"/>
                <a:gd name="T59" fmla="*/ 50 h 733"/>
                <a:gd name="T60" fmla="*/ 3 w 728"/>
                <a:gd name="T61" fmla="*/ 38 h 733"/>
                <a:gd name="T62" fmla="*/ 1 w 728"/>
                <a:gd name="T63" fmla="*/ 26 h 733"/>
                <a:gd name="T64" fmla="*/ 0 w 728"/>
                <a:gd name="T65" fmla="*/ 14 h 733"/>
                <a:gd name="T66" fmla="*/ 0 w 728"/>
                <a:gd name="T67" fmla="*/ 1 h 733"/>
                <a:gd name="T68" fmla="*/ 0 w 728"/>
                <a:gd name="T69" fmla="*/ 1 h 733"/>
                <a:gd name="T70" fmla="*/ 0 w 728"/>
                <a:gd name="T71" fmla="*/ 0 h 733"/>
                <a:gd name="T72" fmla="*/ 243 w 728"/>
                <a:gd name="T73" fmla="*/ 1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8"/>
                <a:gd name="T112" fmla="*/ 0 h 733"/>
                <a:gd name="T113" fmla="*/ 728 w 728"/>
                <a:gd name="T114" fmla="*/ 733 h 7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8" h="733">
                  <a:moveTo>
                    <a:pt x="728" y="4"/>
                  </a:moveTo>
                  <a:lnTo>
                    <a:pt x="723" y="733"/>
                  </a:lnTo>
                  <a:lnTo>
                    <a:pt x="686" y="731"/>
                  </a:lnTo>
                  <a:lnTo>
                    <a:pt x="649" y="729"/>
                  </a:lnTo>
                  <a:lnTo>
                    <a:pt x="613" y="725"/>
                  </a:lnTo>
                  <a:lnTo>
                    <a:pt x="578" y="718"/>
                  </a:lnTo>
                  <a:lnTo>
                    <a:pt x="543" y="710"/>
                  </a:lnTo>
                  <a:lnTo>
                    <a:pt x="510" y="699"/>
                  </a:lnTo>
                  <a:lnTo>
                    <a:pt x="476" y="688"/>
                  </a:lnTo>
                  <a:lnTo>
                    <a:pt x="444" y="675"/>
                  </a:lnTo>
                  <a:lnTo>
                    <a:pt x="411" y="660"/>
                  </a:lnTo>
                  <a:lnTo>
                    <a:pt x="380" y="644"/>
                  </a:lnTo>
                  <a:lnTo>
                    <a:pt x="349" y="626"/>
                  </a:lnTo>
                  <a:lnTo>
                    <a:pt x="320" y="608"/>
                  </a:lnTo>
                  <a:lnTo>
                    <a:pt x="292" y="587"/>
                  </a:lnTo>
                  <a:lnTo>
                    <a:pt x="265" y="566"/>
                  </a:lnTo>
                  <a:lnTo>
                    <a:pt x="238" y="543"/>
                  </a:lnTo>
                  <a:lnTo>
                    <a:pt x="212" y="519"/>
                  </a:lnTo>
                  <a:lnTo>
                    <a:pt x="189" y="493"/>
                  </a:lnTo>
                  <a:lnTo>
                    <a:pt x="166" y="466"/>
                  </a:lnTo>
                  <a:lnTo>
                    <a:pt x="145" y="439"/>
                  </a:lnTo>
                  <a:lnTo>
                    <a:pt x="123" y="411"/>
                  </a:lnTo>
                  <a:lnTo>
                    <a:pt x="105" y="381"/>
                  </a:lnTo>
                  <a:lnTo>
                    <a:pt x="87" y="350"/>
                  </a:lnTo>
                  <a:lnTo>
                    <a:pt x="71" y="319"/>
                  </a:lnTo>
                  <a:lnTo>
                    <a:pt x="57" y="287"/>
                  </a:lnTo>
                  <a:lnTo>
                    <a:pt x="44" y="253"/>
                  </a:lnTo>
                  <a:lnTo>
                    <a:pt x="32" y="220"/>
                  </a:lnTo>
                  <a:lnTo>
                    <a:pt x="22" y="186"/>
                  </a:lnTo>
                  <a:lnTo>
                    <a:pt x="14" y="151"/>
                  </a:lnTo>
                  <a:lnTo>
                    <a:pt x="8" y="115"/>
                  </a:lnTo>
                  <a:lnTo>
                    <a:pt x="4" y="78"/>
                  </a:lnTo>
                  <a:lnTo>
                    <a:pt x="1" y="42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728" y="4"/>
                  </a:lnTo>
                  <a:close/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5" name="Freeform 11"/>
            <p:cNvSpPr>
              <a:spLocks/>
            </p:cNvSpPr>
            <p:nvPr/>
          </p:nvSpPr>
          <p:spPr bwMode="auto">
            <a:xfrm>
              <a:off x="191" y="3737"/>
              <a:ext cx="243" cy="243"/>
            </a:xfrm>
            <a:custGeom>
              <a:avLst/>
              <a:gdLst>
                <a:gd name="T0" fmla="*/ 243 w 728"/>
                <a:gd name="T1" fmla="*/ 243 h 729"/>
                <a:gd name="T2" fmla="*/ 0 w 728"/>
                <a:gd name="T3" fmla="*/ 242 h 729"/>
                <a:gd name="T4" fmla="*/ 0 w 728"/>
                <a:gd name="T5" fmla="*/ 229 h 729"/>
                <a:gd name="T6" fmla="*/ 1 w 728"/>
                <a:gd name="T7" fmla="*/ 217 h 729"/>
                <a:gd name="T8" fmla="*/ 3 w 728"/>
                <a:gd name="T9" fmla="*/ 205 h 729"/>
                <a:gd name="T10" fmla="*/ 5 w 728"/>
                <a:gd name="T11" fmla="*/ 193 h 729"/>
                <a:gd name="T12" fmla="*/ 7 w 728"/>
                <a:gd name="T13" fmla="*/ 181 h 729"/>
                <a:gd name="T14" fmla="*/ 11 w 728"/>
                <a:gd name="T15" fmla="*/ 170 h 729"/>
                <a:gd name="T16" fmla="*/ 15 w 728"/>
                <a:gd name="T17" fmla="*/ 159 h 729"/>
                <a:gd name="T18" fmla="*/ 19 w 728"/>
                <a:gd name="T19" fmla="*/ 148 h 729"/>
                <a:gd name="T20" fmla="*/ 24 w 728"/>
                <a:gd name="T21" fmla="*/ 137 h 729"/>
                <a:gd name="T22" fmla="*/ 29 w 728"/>
                <a:gd name="T23" fmla="*/ 127 h 729"/>
                <a:gd name="T24" fmla="*/ 35 w 728"/>
                <a:gd name="T25" fmla="*/ 117 h 729"/>
                <a:gd name="T26" fmla="*/ 41 w 728"/>
                <a:gd name="T27" fmla="*/ 107 h 729"/>
                <a:gd name="T28" fmla="*/ 48 w 728"/>
                <a:gd name="T29" fmla="*/ 98 h 729"/>
                <a:gd name="T30" fmla="*/ 55 w 728"/>
                <a:gd name="T31" fmla="*/ 89 h 729"/>
                <a:gd name="T32" fmla="*/ 63 w 728"/>
                <a:gd name="T33" fmla="*/ 80 h 729"/>
                <a:gd name="T34" fmla="*/ 71 w 728"/>
                <a:gd name="T35" fmla="*/ 72 h 729"/>
                <a:gd name="T36" fmla="*/ 79 w 728"/>
                <a:gd name="T37" fmla="*/ 63 h 729"/>
                <a:gd name="T38" fmla="*/ 88 w 728"/>
                <a:gd name="T39" fmla="*/ 56 h 729"/>
                <a:gd name="T40" fmla="*/ 97 w 728"/>
                <a:gd name="T41" fmla="*/ 49 h 729"/>
                <a:gd name="T42" fmla="*/ 107 w 728"/>
                <a:gd name="T43" fmla="*/ 42 h 729"/>
                <a:gd name="T44" fmla="*/ 116 w 728"/>
                <a:gd name="T45" fmla="*/ 35 h 729"/>
                <a:gd name="T46" fmla="*/ 127 w 728"/>
                <a:gd name="T47" fmla="*/ 29 h 729"/>
                <a:gd name="T48" fmla="*/ 137 w 728"/>
                <a:gd name="T49" fmla="*/ 24 h 729"/>
                <a:gd name="T50" fmla="*/ 148 w 728"/>
                <a:gd name="T51" fmla="*/ 19 h 729"/>
                <a:gd name="T52" fmla="*/ 159 w 728"/>
                <a:gd name="T53" fmla="*/ 15 h 729"/>
                <a:gd name="T54" fmla="*/ 170 w 728"/>
                <a:gd name="T55" fmla="*/ 11 h 729"/>
                <a:gd name="T56" fmla="*/ 181 w 728"/>
                <a:gd name="T57" fmla="*/ 8 h 729"/>
                <a:gd name="T58" fmla="*/ 193 w 728"/>
                <a:gd name="T59" fmla="*/ 5 h 729"/>
                <a:gd name="T60" fmla="*/ 205 w 728"/>
                <a:gd name="T61" fmla="*/ 3 h 729"/>
                <a:gd name="T62" fmla="*/ 217 w 728"/>
                <a:gd name="T63" fmla="*/ 1 h 729"/>
                <a:gd name="T64" fmla="*/ 229 w 728"/>
                <a:gd name="T65" fmla="*/ 1 h 729"/>
                <a:gd name="T66" fmla="*/ 241 w 728"/>
                <a:gd name="T67" fmla="*/ 0 h 729"/>
                <a:gd name="T68" fmla="*/ 243 w 728"/>
                <a:gd name="T69" fmla="*/ 243 h 7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8"/>
                <a:gd name="T106" fmla="*/ 0 h 729"/>
                <a:gd name="T107" fmla="*/ 728 w 728"/>
                <a:gd name="T108" fmla="*/ 729 h 7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8" h="729">
                  <a:moveTo>
                    <a:pt x="728" y="729"/>
                  </a:moveTo>
                  <a:lnTo>
                    <a:pt x="0" y="725"/>
                  </a:lnTo>
                  <a:lnTo>
                    <a:pt x="1" y="687"/>
                  </a:lnTo>
                  <a:lnTo>
                    <a:pt x="4" y="651"/>
                  </a:lnTo>
                  <a:lnTo>
                    <a:pt x="8" y="614"/>
                  </a:lnTo>
                  <a:lnTo>
                    <a:pt x="14" y="579"/>
                  </a:lnTo>
                  <a:lnTo>
                    <a:pt x="22" y="544"/>
                  </a:lnTo>
                  <a:lnTo>
                    <a:pt x="32" y="511"/>
                  </a:lnTo>
                  <a:lnTo>
                    <a:pt x="44" y="477"/>
                  </a:lnTo>
                  <a:lnTo>
                    <a:pt x="57" y="445"/>
                  </a:lnTo>
                  <a:lnTo>
                    <a:pt x="71" y="412"/>
                  </a:lnTo>
                  <a:lnTo>
                    <a:pt x="87" y="381"/>
                  </a:lnTo>
                  <a:lnTo>
                    <a:pt x="105" y="351"/>
                  </a:lnTo>
                  <a:lnTo>
                    <a:pt x="123" y="321"/>
                  </a:lnTo>
                  <a:lnTo>
                    <a:pt x="145" y="293"/>
                  </a:lnTo>
                  <a:lnTo>
                    <a:pt x="166" y="266"/>
                  </a:lnTo>
                  <a:lnTo>
                    <a:pt x="189" y="239"/>
                  </a:lnTo>
                  <a:lnTo>
                    <a:pt x="212" y="215"/>
                  </a:lnTo>
                  <a:lnTo>
                    <a:pt x="238" y="190"/>
                  </a:lnTo>
                  <a:lnTo>
                    <a:pt x="265" y="167"/>
                  </a:lnTo>
                  <a:lnTo>
                    <a:pt x="292" y="146"/>
                  </a:lnTo>
                  <a:lnTo>
                    <a:pt x="320" y="126"/>
                  </a:lnTo>
                  <a:lnTo>
                    <a:pt x="349" y="105"/>
                  </a:lnTo>
                  <a:lnTo>
                    <a:pt x="380" y="88"/>
                  </a:lnTo>
                  <a:lnTo>
                    <a:pt x="411" y="72"/>
                  </a:lnTo>
                  <a:lnTo>
                    <a:pt x="444" y="58"/>
                  </a:lnTo>
                  <a:lnTo>
                    <a:pt x="476" y="45"/>
                  </a:lnTo>
                  <a:lnTo>
                    <a:pt x="510" y="33"/>
                  </a:lnTo>
                  <a:lnTo>
                    <a:pt x="543" y="23"/>
                  </a:lnTo>
                  <a:lnTo>
                    <a:pt x="578" y="15"/>
                  </a:lnTo>
                  <a:lnTo>
                    <a:pt x="613" y="9"/>
                  </a:lnTo>
                  <a:lnTo>
                    <a:pt x="649" y="4"/>
                  </a:lnTo>
                  <a:lnTo>
                    <a:pt x="686" y="2"/>
                  </a:lnTo>
                  <a:lnTo>
                    <a:pt x="723" y="0"/>
                  </a:lnTo>
                  <a:lnTo>
                    <a:pt x="728" y="729"/>
                  </a:lnTo>
                  <a:close/>
                </a:path>
              </a:pathLst>
            </a:custGeom>
            <a:solidFill>
              <a:srgbClr val="E778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6" name="Freeform 12"/>
            <p:cNvSpPr>
              <a:spLocks/>
            </p:cNvSpPr>
            <p:nvPr/>
          </p:nvSpPr>
          <p:spPr bwMode="auto">
            <a:xfrm>
              <a:off x="191" y="3737"/>
              <a:ext cx="243" cy="243"/>
            </a:xfrm>
            <a:custGeom>
              <a:avLst/>
              <a:gdLst>
                <a:gd name="T0" fmla="*/ 243 w 728"/>
                <a:gd name="T1" fmla="*/ 243 h 729"/>
                <a:gd name="T2" fmla="*/ 0 w 728"/>
                <a:gd name="T3" fmla="*/ 242 h 729"/>
                <a:gd name="T4" fmla="*/ 0 w 728"/>
                <a:gd name="T5" fmla="*/ 229 h 729"/>
                <a:gd name="T6" fmla="*/ 1 w 728"/>
                <a:gd name="T7" fmla="*/ 217 h 729"/>
                <a:gd name="T8" fmla="*/ 3 w 728"/>
                <a:gd name="T9" fmla="*/ 205 h 729"/>
                <a:gd name="T10" fmla="*/ 5 w 728"/>
                <a:gd name="T11" fmla="*/ 193 h 729"/>
                <a:gd name="T12" fmla="*/ 7 w 728"/>
                <a:gd name="T13" fmla="*/ 181 h 729"/>
                <a:gd name="T14" fmla="*/ 11 w 728"/>
                <a:gd name="T15" fmla="*/ 170 h 729"/>
                <a:gd name="T16" fmla="*/ 15 w 728"/>
                <a:gd name="T17" fmla="*/ 159 h 729"/>
                <a:gd name="T18" fmla="*/ 19 w 728"/>
                <a:gd name="T19" fmla="*/ 148 h 729"/>
                <a:gd name="T20" fmla="*/ 24 w 728"/>
                <a:gd name="T21" fmla="*/ 137 h 729"/>
                <a:gd name="T22" fmla="*/ 29 w 728"/>
                <a:gd name="T23" fmla="*/ 127 h 729"/>
                <a:gd name="T24" fmla="*/ 35 w 728"/>
                <a:gd name="T25" fmla="*/ 117 h 729"/>
                <a:gd name="T26" fmla="*/ 41 w 728"/>
                <a:gd name="T27" fmla="*/ 107 h 729"/>
                <a:gd name="T28" fmla="*/ 48 w 728"/>
                <a:gd name="T29" fmla="*/ 98 h 729"/>
                <a:gd name="T30" fmla="*/ 55 w 728"/>
                <a:gd name="T31" fmla="*/ 89 h 729"/>
                <a:gd name="T32" fmla="*/ 63 w 728"/>
                <a:gd name="T33" fmla="*/ 80 h 729"/>
                <a:gd name="T34" fmla="*/ 71 w 728"/>
                <a:gd name="T35" fmla="*/ 72 h 729"/>
                <a:gd name="T36" fmla="*/ 79 w 728"/>
                <a:gd name="T37" fmla="*/ 63 h 729"/>
                <a:gd name="T38" fmla="*/ 88 w 728"/>
                <a:gd name="T39" fmla="*/ 56 h 729"/>
                <a:gd name="T40" fmla="*/ 97 w 728"/>
                <a:gd name="T41" fmla="*/ 49 h 729"/>
                <a:gd name="T42" fmla="*/ 107 w 728"/>
                <a:gd name="T43" fmla="*/ 42 h 729"/>
                <a:gd name="T44" fmla="*/ 116 w 728"/>
                <a:gd name="T45" fmla="*/ 35 h 729"/>
                <a:gd name="T46" fmla="*/ 127 w 728"/>
                <a:gd name="T47" fmla="*/ 29 h 729"/>
                <a:gd name="T48" fmla="*/ 137 w 728"/>
                <a:gd name="T49" fmla="*/ 24 h 729"/>
                <a:gd name="T50" fmla="*/ 148 w 728"/>
                <a:gd name="T51" fmla="*/ 19 h 729"/>
                <a:gd name="T52" fmla="*/ 159 w 728"/>
                <a:gd name="T53" fmla="*/ 15 h 729"/>
                <a:gd name="T54" fmla="*/ 170 w 728"/>
                <a:gd name="T55" fmla="*/ 11 h 729"/>
                <a:gd name="T56" fmla="*/ 181 w 728"/>
                <a:gd name="T57" fmla="*/ 8 h 729"/>
                <a:gd name="T58" fmla="*/ 193 w 728"/>
                <a:gd name="T59" fmla="*/ 5 h 729"/>
                <a:gd name="T60" fmla="*/ 205 w 728"/>
                <a:gd name="T61" fmla="*/ 3 h 729"/>
                <a:gd name="T62" fmla="*/ 217 w 728"/>
                <a:gd name="T63" fmla="*/ 1 h 729"/>
                <a:gd name="T64" fmla="*/ 229 w 728"/>
                <a:gd name="T65" fmla="*/ 1 h 729"/>
                <a:gd name="T66" fmla="*/ 241 w 728"/>
                <a:gd name="T67" fmla="*/ 0 h 729"/>
                <a:gd name="T68" fmla="*/ 243 w 728"/>
                <a:gd name="T69" fmla="*/ 243 h 7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8"/>
                <a:gd name="T106" fmla="*/ 0 h 729"/>
                <a:gd name="T107" fmla="*/ 728 w 728"/>
                <a:gd name="T108" fmla="*/ 729 h 7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8" h="729">
                  <a:moveTo>
                    <a:pt x="728" y="729"/>
                  </a:moveTo>
                  <a:lnTo>
                    <a:pt x="0" y="725"/>
                  </a:lnTo>
                  <a:lnTo>
                    <a:pt x="1" y="687"/>
                  </a:lnTo>
                  <a:lnTo>
                    <a:pt x="4" y="651"/>
                  </a:lnTo>
                  <a:lnTo>
                    <a:pt x="8" y="614"/>
                  </a:lnTo>
                  <a:lnTo>
                    <a:pt x="14" y="579"/>
                  </a:lnTo>
                  <a:lnTo>
                    <a:pt x="22" y="544"/>
                  </a:lnTo>
                  <a:lnTo>
                    <a:pt x="32" y="511"/>
                  </a:lnTo>
                  <a:lnTo>
                    <a:pt x="44" y="477"/>
                  </a:lnTo>
                  <a:lnTo>
                    <a:pt x="57" y="445"/>
                  </a:lnTo>
                  <a:lnTo>
                    <a:pt x="71" y="412"/>
                  </a:lnTo>
                  <a:lnTo>
                    <a:pt x="87" y="381"/>
                  </a:lnTo>
                  <a:lnTo>
                    <a:pt x="105" y="351"/>
                  </a:lnTo>
                  <a:lnTo>
                    <a:pt x="123" y="321"/>
                  </a:lnTo>
                  <a:lnTo>
                    <a:pt x="145" y="293"/>
                  </a:lnTo>
                  <a:lnTo>
                    <a:pt x="166" y="266"/>
                  </a:lnTo>
                  <a:lnTo>
                    <a:pt x="189" y="239"/>
                  </a:lnTo>
                  <a:lnTo>
                    <a:pt x="212" y="215"/>
                  </a:lnTo>
                  <a:lnTo>
                    <a:pt x="238" y="190"/>
                  </a:lnTo>
                  <a:lnTo>
                    <a:pt x="265" y="167"/>
                  </a:lnTo>
                  <a:lnTo>
                    <a:pt x="292" y="146"/>
                  </a:lnTo>
                  <a:lnTo>
                    <a:pt x="320" y="126"/>
                  </a:lnTo>
                  <a:lnTo>
                    <a:pt x="349" y="105"/>
                  </a:lnTo>
                  <a:lnTo>
                    <a:pt x="380" y="88"/>
                  </a:lnTo>
                  <a:lnTo>
                    <a:pt x="411" y="72"/>
                  </a:lnTo>
                  <a:lnTo>
                    <a:pt x="444" y="58"/>
                  </a:lnTo>
                  <a:lnTo>
                    <a:pt x="476" y="45"/>
                  </a:lnTo>
                  <a:lnTo>
                    <a:pt x="510" y="33"/>
                  </a:lnTo>
                  <a:lnTo>
                    <a:pt x="543" y="23"/>
                  </a:lnTo>
                  <a:lnTo>
                    <a:pt x="578" y="15"/>
                  </a:lnTo>
                  <a:lnTo>
                    <a:pt x="613" y="9"/>
                  </a:lnTo>
                  <a:lnTo>
                    <a:pt x="649" y="4"/>
                  </a:lnTo>
                  <a:lnTo>
                    <a:pt x="686" y="2"/>
                  </a:lnTo>
                  <a:lnTo>
                    <a:pt x="723" y="0"/>
                  </a:lnTo>
                  <a:lnTo>
                    <a:pt x="728" y="729"/>
                  </a:lnTo>
                  <a:close/>
                </a:path>
              </a:pathLst>
            </a:custGeom>
            <a:solidFill>
              <a:srgbClr val="FF3300"/>
            </a:solidFill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7" name="Freeform 13"/>
            <p:cNvSpPr>
              <a:spLocks/>
            </p:cNvSpPr>
            <p:nvPr/>
          </p:nvSpPr>
          <p:spPr bwMode="auto">
            <a:xfrm>
              <a:off x="315" y="3908"/>
              <a:ext cx="40" cy="4"/>
            </a:xfrm>
            <a:custGeom>
              <a:avLst/>
              <a:gdLst>
                <a:gd name="T0" fmla="*/ 40 w 122"/>
                <a:gd name="T1" fmla="*/ 0 h 12"/>
                <a:gd name="T2" fmla="*/ 37 w 122"/>
                <a:gd name="T3" fmla="*/ 4 h 12"/>
                <a:gd name="T4" fmla="*/ 2 w 122"/>
                <a:gd name="T5" fmla="*/ 4 h 12"/>
                <a:gd name="T6" fmla="*/ 0 w 122"/>
                <a:gd name="T7" fmla="*/ 0 h 12"/>
                <a:gd name="T8" fmla="*/ 40 w 12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2"/>
                <a:gd name="T17" fmla="*/ 122 w 1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2">
                  <a:moveTo>
                    <a:pt x="122" y="0"/>
                  </a:moveTo>
                  <a:lnTo>
                    <a:pt x="114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8" name="Freeform 14"/>
            <p:cNvSpPr>
              <a:spLocks/>
            </p:cNvSpPr>
            <p:nvPr/>
          </p:nvSpPr>
          <p:spPr bwMode="auto">
            <a:xfrm>
              <a:off x="315" y="3908"/>
              <a:ext cx="40" cy="4"/>
            </a:xfrm>
            <a:custGeom>
              <a:avLst/>
              <a:gdLst>
                <a:gd name="T0" fmla="*/ 40 w 122"/>
                <a:gd name="T1" fmla="*/ 0 h 12"/>
                <a:gd name="T2" fmla="*/ 37 w 122"/>
                <a:gd name="T3" fmla="*/ 4 h 12"/>
                <a:gd name="T4" fmla="*/ 2 w 122"/>
                <a:gd name="T5" fmla="*/ 4 h 12"/>
                <a:gd name="T6" fmla="*/ 0 w 122"/>
                <a:gd name="T7" fmla="*/ 0 h 12"/>
                <a:gd name="T8" fmla="*/ 40 w 12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2"/>
                <a:gd name="T17" fmla="*/ 122 w 1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2">
                  <a:moveTo>
                    <a:pt x="122" y="0"/>
                  </a:moveTo>
                  <a:lnTo>
                    <a:pt x="114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9" name="Freeform 15"/>
            <p:cNvSpPr>
              <a:spLocks/>
            </p:cNvSpPr>
            <p:nvPr/>
          </p:nvSpPr>
          <p:spPr bwMode="auto">
            <a:xfrm>
              <a:off x="309" y="3908"/>
              <a:ext cx="8" cy="20"/>
            </a:xfrm>
            <a:custGeom>
              <a:avLst/>
              <a:gdLst>
                <a:gd name="T0" fmla="*/ 6 w 24"/>
                <a:gd name="T1" fmla="*/ 0 h 62"/>
                <a:gd name="T2" fmla="*/ 8 w 24"/>
                <a:gd name="T3" fmla="*/ 4 h 62"/>
                <a:gd name="T4" fmla="*/ 3 w 24"/>
                <a:gd name="T5" fmla="*/ 20 h 62"/>
                <a:gd name="T6" fmla="*/ 0 w 24"/>
                <a:gd name="T7" fmla="*/ 19 h 62"/>
                <a:gd name="T8" fmla="*/ 6 w 24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62"/>
                <a:gd name="T17" fmla="*/ 24 w 2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62">
                  <a:moveTo>
                    <a:pt x="18" y="0"/>
                  </a:moveTo>
                  <a:lnTo>
                    <a:pt x="24" y="12"/>
                  </a:lnTo>
                  <a:lnTo>
                    <a:pt x="10" y="62"/>
                  </a:lnTo>
                  <a:lnTo>
                    <a:pt x="0" y="5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0" name="Freeform 16"/>
            <p:cNvSpPr>
              <a:spLocks/>
            </p:cNvSpPr>
            <p:nvPr/>
          </p:nvSpPr>
          <p:spPr bwMode="auto">
            <a:xfrm>
              <a:off x="309" y="3908"/>
              <a:ext cx="8" cy="20"/>
            </a:xfrm>
            <a:custGeom>
              <a:avLst/>
              <a:gdLst>
                <a:gd name="T0" fmla="*/ 6 w 24"/>
                <a:gd name="T1" fmla="*/ 0 h 62"/>
                <a:gd name="T2" fmla="*/ 8 w 24"/>
                <a:gd name="T3" fmla="*/ 4 h 62"/>
                <a:gd name="T4" fmla="*/ 3 w 24"/>
                <a:gd name="T5" fmla="*/ 20 h 62"/>
                <a:gd name="T6" fmla="*/ 0 w 24"/>
                <a:gd name="T7" fmla="*/ 19 h 62"/>
                <a:gd name="T8" fmla="*/ 6 w 24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62"/>
                <a:gd name="T17" fmla="*/ 24 w 2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62">
                  <a:moveTo>
                    <a:pt x="18" y="0"/>
                  </a:moveTo>
                  <a:lnTo>
                    <a:pt x="24" y="12"/>
                  </a:lnTo>
                  <a:lnTo>
                    <a:pt x="10" y="62"/>
                  </a:lnTo>
                  <a:lnTo>
                    <a:pt x="0" y="5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1" name="Freeform 17"/>
            <p:cNvSpPr>
              <a:spLocks/>
            </p:cNvSpPr>
            <p:nvPr/>
          </p:nvSpPr>
          <p:spPr bwMode="auto">
            <a:xfrm>
              <a:off x="272" y="3927"/>
              <a:ext cx="40" cy="1"/>
            </a:xfrm>
            <a:custGeom>
              <a:avLst/>
              <a:gdLst>
                <a:gd name="T0" fmla="*/ 37 w 120"/>
                <a:gd name="T1" fmla="*/ 0 h 4"/>
                <a:gd name="T2" fmla="*/ 40 w 120"/>
                <a:gd name="T3" fmla="*/ 1 h 4"/>
                <a:gd name="T4" fmla="*/ 8 w 120"/>
                <a:gd name="T5" fmla="*/ 1 h 4"/>
                <a:gd name="T6" fmla="*/ 0 w 120"/>
                <a:gd name="T7" fmla="*/ 0 h 4"/>
                <a:gd name="T8" fmla="*/ 37 w 12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"/>
                <a:gd name="T17" fmla="*/ 120 w 12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">
                  <a:moveTo>
                    <a:pt x="110" y="0"/>
                  </a:moveTo>
                  <a:lnTo>
                    <a:pt x="120" y="4"/>
                  </a:lnTo>
                  <a:lnTo>
                    <a:pt x="23" y="4"/>
                  </a:ln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2" name="Freeform 18"/>
            <p:cNvSpPr>
              <a:spLocks/>
            </p:cNvSpPr>
            <p:nvPr/>
          </p:nvSpPr>
          <p:spPr bwMode="auto">
            <a:xfrm>
              <a:off x="272" y="3927"/>
              <a:ext cx="40" cy="1"/>
            </a:xfrm>
            <a:custGeom>
              <a:avLst/>
              <a:gdLst>
                <a:gd name="T0" fmla="*/ 37 w 120"/>
                <a:gd name="T1" fmla="*/ 0 h 4"/>
                <a:gd name="T2" fmla="*/ 40 w 120"/>
                <a:gd name="T3" fmla="*/ 1 h 4"/>
                <a:gd name="T4" fmla="*/ 8 w 120"/>
                <a:gd name="T5" fmla="*/ 1 h 4"/>
                <a:gd name="T6" fmla="*/ 0 w 120"/>
                <a:gd name="T7" fmla="*/ 0 h 4"/>
                <a:gd name="T8" fmla="*/ 37 w 12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"/>
                <a:gd name="T17" fmla="*/ 120 w 12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">
                  <a:moveTo>
                    <a:pt x="110" y="0"/>
                  </a:moveTo>
                  <a:lnTo>
                    <a:pt x="120" y="4"/>
                  </a:lnTo>
                  <a:lnTo>
                    <a:pt x="23" y="4"/>
                  </a:ln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3" name="Freeform 19"/>
            <p:cNvSpPr>
              <a:spLocks/>
            </p:cNvSpPr>
            <p:nvPr/>
          </p:nvSpPr>
          <p:spPr bwMode="auto">
            <a:xfrm>
              <a:off x="358" y="3927"/>
              <a:ext cx="40" cy="1"/>
            </a:xfrm>
            <a:custGeom>
              <a:avLst/>
              <a:gdLst>
                <a:gd name="T0" fmla="*/ 40 w 121"/>
                <a:gd name="T1" fmla="*/ 0 h 4"/>
                <a:gd name="T2" fmla="*/ 32 w 121"/>
                <a:gd name="T3" fmla="*/ 1 h 4"/>
                <a:gd name="T4" fmla="*/ 0 w 121"/>
                <a:gd name="T5" fmla="*/ 1 h 4"/>
                <a:gd name="T6" fmla="*/ 3 w 121"/>
                <a:gd name="T7" fmla="*/ 0 h 4"/>
                <a:gd name="T8" fmla="*/ 40 w 121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4"/>
                <a:gd name="T17" fmla="*/ 121 w 12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4">
                  <a:moveTo>
                    <a:pt x="121" y="0"/>
                  </a:moveTo>
                  <a:lnTo>
                    <a:pt x="98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4" name="Freeform 20"/>
            <p:cNvSpPr>
              <a:spLocks/>
            </p:cNvSpPr>
            <p:nvPr/>
          </p:nvSpPr>
          <p:spPr bwMode="auto">
            <a:xfrm>
              <a:off x="358" y="3927"/>
              <a:ext cx="40" cy="1"/>
            </a:xfrm>
            <a:custGeom>
              <a:avLst/>
              <a:gdLst>
                <a:gd name="T0" fmla="*/ 40 w 121"/>
                <a:gd name="T1" fmla="*/ 0 h 4"/>
                <a:gd name="T2" fmla="*/ 32 w 121"/>
                <a:gd name="T3" fmla="*/ 1 h 4"/>
                <a:gd name="T4" fmla="*/ 0 w 121"/>
                <a:gd name="T5" fmla="*/ 1 h 4"/>
                <a:gd name="T6" fmla="*/ 3 w 121"/>
                <a:gd name="T7" fmla="*/ 0 h 4"/>
                <a:gd name="T8" fmla="*/ 40 w 121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4"/>
                <a:gd name="T17" fmla="*/ 121 w 12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4">
                  <a:moveTo>
                    <a:pt x="121" y="0"/>
                  </a:moveTo>
                  <a:lnTo>
                    <a:pt x="98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21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5" name="Freeform 21"/>
            <p:cNvSpPr>
              <a:spLocks/>
            </p:cNvSpPr>
            <p:nvPr/>
          </p:nvSpPr>
          <p:spPr bwMode="auto">
            <a:xfrm>
              <a:off x="353" y="3908"/>
              <a:ext cx="8" cy="20"/>
            </a:xfrm>
            <a:custGeom>
              <a:avLst/>
              <a:gdLst>
                <a:gd name="T0" fmla="*/ 8 w 24"/>
                <a:gd name="T1" fmla="*/ 19 h 62"/>
                <a:gd name="T2" fmla="*/ 5 w 24"/>
                <a:gd name="T3" fmla="*/ 20 h 62"/>
                <a:gd name="T4" fmla="*/ 0 w 24"/>
                <a:gd name="T5" fmla="*/ 4 h 62"/>
                <a:gd name="T6" fmla="*/ 3 w 24"/>
                <a:gd name="T7" fmla="*/ 0 h 62"/>
                <a:gd name="T8" fmla="*/ 8 w 24"/>
                <a:gd name="T9" fmla="*/ 19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62"/>
                <a:gd name="T17" fmla="*/ 24 w 2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62">
                  <a:moveTo>
                    <a:pt x="24" y="58"/>
                  </a:moveTo>
                  <a:lnTo>
                    <a:pt x="16" y="62"/>
                  </a:lnTo>
                  <a:lnTo>
                    <a:pt x="0" y="12"/>
                  </a:lnTo>
                  <a:lnTo>
                    <a:pt x="8" y="0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6" name="Freeform 22"/>
            <p:cNvSpPr>
              <a:spLocks/>
            </p:cNvSpPr>
            <p:nvPr/>
          </p:nvSpPr>
          <p:spPr bwMode="auto">
            <a:xfrm>
              <a:off x="353" y="3908"/>
              <a:ext cx="8" cy="20"/>
            </a:xfrm>
            <a:custGeom>
              <a:avLst/>
              <a:gdLst>
                <a:gd name="T0" fmla="*/ 8 w 24"/>
                <a:gd name="T1" fmla="*/ 19 h 62"/>
                <a:gd name="T2" fmla="*/ 5 w 24"/>
                <a:gd name="T3" fmla="*/ 20 h 62"/>
                <a:gd name="T4" fmla="*/ 0 w 24"/>
                <a:gd name="T5" fmla="*/ 4 h 62"/>
                <a:gd name="T6" fmla="*/ 3 w 24"/>
                <a:gd name="T7" fmla="*/ 0 h 62"/>
                <a:gd name="T8" fmla="*/ 8 w 24"/>
                <a:gd name="T9" fmla="*/ 19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62"/>
                <a:gd name="T17" fmla="*/ 24 w 2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62">
                  <a:moveTo>
                    <a:pt x="24" y="58"/>
                  </a:moveTo>
                  <a:lnTo>
                    <a:pt x="16" y="62"/>
                  </a:lnTo>
                  <a:lnTo>
                    <a:pt x="0" y="12"/>
                  </a:lnTo>
                  <a:lnTo>
                    <a:pt x="8" y="0"/>
                  </a:lnTo>
                  <a:lnTo>
                    <a:pt x="24" y="58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7" name="Freeform 23"/>
            <p:cNvSpPr>
              <a:spLocks/>
            </p:cNvSpPr>
            <p:nvPr/>
          </p:nvSpPr>
          <p:spPr bwMode="auto">
            <a:xfrm>
              <a:off x="335" y="3841"/>
              <a:ext cx="13" cy="48"/>
            </a:xfrm>
            <a:custGeom>
              <a:avLst/>
              <a:gdLst>
                <a:gd name="T0" fmla="*/ 13 w 39"/>
                <a:gd name="T1" fmla="*/ 41 h 146"/>
                <a:gd name="T2" fmla="*/ 12 w 39"/>
                <a:gd name="T3" fmla="*/ 48 h 146"/>
                <a:gd name="T4" fmla="*/ 0 w 39"/>
                <a:gd name="T5" fmla="*/ 12 h 146"/>
                <a:gd name="T6" fmla="*/ 0 w 39"/>
                <a:gd name="T7" fmla="*/ 0 h 146"/>
                <a:gd name="T8" fmla="*/ 13 w 39"/>
                <a:gd name="T9" fmla="*/ 41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46"/>
                <a:gd name="T17" fmla="*/ 39 w 39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46">
                  <a:moveTo>
                    <a:pt x="39" y="126"/>
                  </a:moveTo>
                  <a:lnTo>
                    <a:pt x="35" y="146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9" y="12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8" name="Freeform 24"/>
            <p:cNvSpPr>
              <a:spLocks/>
            </p:cNvSpPr>
            <p:nvPr/>
          </p:nvSpPr>
          <p:spPr bwMode="auto">
            <a:xfrm>
              <a:off x="335" y="3841"/>
              <a:ext cx="13" cy="48"/>
            </a:xfrm>
            <a:custGeom>
              <a:avLst/>
              <a:gdLst>
                <a:gd name="T0" fmla="*/ 13 w 39"/>
                <a:gd name="T1" fmla="*/ 41 h 146"/>
                <a:gd name="T2" fmla="*/ 12 w 39"/>
                <a:gd name="T3" fmla="*/ 48 h 146"/>
                <a:gd name="T4" fmla="*/ 0 w 39"/>
                <a:gd name="T5" fmla="*/ 12 h 146"/>
                <a:gd name="T6" fmla="*/ 0 w 39"/>
                <a:gd name="T7" fmla="*/ 0 h 146"/>
                <a:gd name="T8" fmla="*/ 13 w 39"/>
                <a:gd name="T9" fmla="*/ 41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46"/>
                <a:gd name="T17" fmla="*/ 39 w 39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46">
                  <a:moveTo>
                    <a:pt x="39" y="126"/>
                  </a:moveTo>
                  <a:lnTo>
                    <a:pt x="35" y="146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9" y="126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9" name="Freeform 25"/>
            <p:cNvSpPr>
              <a:spLocks/>
            </p:cNvSpPr>
            <p:nvPr/>
          </p:nvSpPr>
          <p:spPr bwMode="auto">
            <a:xfrm>
              <a:off x="322" y="3841"/>
              <a:ext cx="13" cy="48"/>
            </a:xfrm>
            <a:custGeom>
              <a:avLst/>
              <a:gdLst>
                <a:gd name="T0" fmla="*/ 13 w 38"/>
                <a:gd name="T1" fmla="*/ 0 h 146"/>
                <a:gd name="T2" fmla="*/ 13 w 38"/>
                <a:gd name="T3" fmla="*/ 12 h 146"/>
                <a:gd name="T4" fmla="*/ 2 w 38"/>
                <a:gd name="T5" fmla="*/ 48 h 146"/>
                <a:gd name="T6" fmla="*/ 0 w 38"/>
                <a:gd name="T7" fmla="*/ 41 h 146"/>
                <a:gd name="T8" fmla="*/ 13 w 38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46"/>
                <a:gd name="T17" fmla="*/ 38 w 38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46">
                  <a:moveTo>
                    <a:pt x="38" y="0"/>
                  </a:moveTo>
                  <a:lnTo>
                    <a:pt x="38" y="35"/>
                  </a:lnTo>
                  <a:lnTo>
                    <a:pt x="5" y="146"/>
                  </a:lnTo>
                  <a:lnTo>
                    <a:pt x="0" y="12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0" name="Freeform 26"/>
            <p:cNvSpPr>
              <a:spLocks/>
            </p:cNvSpPr>
            <p:nvPr/>
          </p:nvSpPr>
          <p:spPr bwMode="auto">
            <a:xfrm>
              <a:off x="322" y="3841"/>
              <a:ext cx="13" cy="48"/>
            </a:xfrm>
            <a:custGeom>
              <a:avLst/>
              <a:gdLst>
                <a:gd name="T0" fmla="*/ 13 w 38"/>
                <a:gd name="T1" fmla="*/ 0 h 146"/>
                <a:gd name="T2" fmla="*/ 13 w 38"/>
                <a:gd name="T3" fmla="*/ 12 h 146"/>
                <a:gd name="T4" fmla="*/ 2 w 38"/>
                <a:gd name="T5" fmla="*/ 48 h 146"/>
                <a:gd name="T6" fmla="*/ 0 w 38"/>
                <a:gd name="T7" fmla="*/ 41 h 146"/>
                <a:gd name="T8" fmla="*/ 13 w 38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46"/>
                <a:gd name="T17" fmla="*/ 38 w 38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46">
                  <a:moveTo>
                    <a:pt x="38" y="0"/>
                  </a:moveTo>
                  <a:lnTo>
                    <a:pt x="38" y="35"/>
                  </a:lnTo>
                  <a:lnTo>
                    <a:pt x="5" y="146"/>
                  </a:lnTo>
                  <a:lnTo>
                    <a:pt x="0" y="126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1" name="Freeform 27"/>
            <p:cNvSpPr>
              <a:spLocks/>
            </p:cNvSpPr>
            <p:nvPr/>
          </p:nvSpPr>
          <p:spPr bwMode="auto">
            <a:xfrm>
              <a:off x="315" y="3908"/>
              <a:ext cx="40" cy="4"/>
            </a:xfrm>
            <a:custGeom>
              <a:avLst/>
              <a:gdLst>
                <a:gd name="T0" fmla="*/ 40 w 122"/>
                <a:gd name="T1" fmla="*/ 0 h 12"/>
                <a:gd name="T2" fmla="*/ 37 w 122"/>
                <a:gd name="T3" fmla="*/ 4 h 12"/>
                <a:gd name="T4" fmla="*/ 2 w 122"/>
                <a:gd name="T5" fmla="*/ 4 h 12"/>
                <a:gd name="T6" fmla="*/ 0 w 122"/>
                <a:gd name="T7" fmla="*/ 0 h 12"/>
                <a:gd name="T8" fmla="*/ 40 w 12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2"/>
                <a:gd name="T17" fmla="*/ 122 w 1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2">
                  <a:moveTo>
                    <a:pt x="122" y="0"/>
                  </a:moveTo>
                  <a:lnTo>
                    <a:pt x="114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2" name="Freeform 28"/>
            <p:cNvSpPr>
              <a:spLocks/>
            </p:cNvSpPr>
            <p:nvPr/>
          </p:nvSpPr>
          <p:spPr bwMode="auto">
            <a:xfrm>
              <a:off x="315" y="3908"/>
              <a:ext cx="40" cy="4"/>
            </a:xfrm>
            <a:custGeom>
              <a:avLst/>
              <a:gdLst>
                <a:gd name="T0" fmla="*/ 40 w 122"/>
                <a:gd name="T1" fmla="*/ 0 h 12"/>
                <a:gd name="T2" fmla="*/ 37 w 122"/>
                <a:gd name="T3" fmla="*/ 4 h 12"/>
                <a:gd name="T4" fmla="*/ 2 w 122"/>
                <a:gd name="T5" fmla="*/ 4 h 12"/>
                <a:gd name="T6" fmla="*/ 0 w 122"/>
                <a:gd name="T7" fmla="*/ 0 h 12"/>
                <a:gd name="T8" fmla="*/ 40 w 12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2"/>
                <a:gd name="T17" fmla="*/ 122 w 1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2">
                  <a:moveTo>
                    <a:pt x="122" y="0"/>
                  </a:moveTo>
                  <a:lnTo>
                    <a:pt x="114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3" name="Freeform 29"/>
            <p:cNvSpPr>
              <a:spLocks/>
            </p:cNvSpPr>
            <p:nvPr/>
          </p:nvSpPr>
          <p:spPr bwMode="auto">
            <a:xfrm>
              <a:off x="309" y="3908"/>
              <a:ext cx="8" cy="20"/>
            </a:xfrm>
            <a:custGeom>
              <a:avLst/>
              <a:gdLst>
                <a:gd name="T0" fmla="*/ 6 w 24"/>
                <a:gd name="T1" fmla="*/ 0 h 62"/>
                <a:gd name="T2" fmla="*/ 8 w 24"/>
                <a:gd name="T3" fmla="*/ 4 h 62"/>
                <a:gd name="T4" fmla="*/ 3 w 24"/>
                <a:gd name="T5" fmla="*/ 20 h 62"/>
                <a:gd name="T6" fmla="*/ 0 w 24"/>
                <a:gd name="T7" fmla="*/ 19 h 62"/>
                <a:gd name="T8" fmla="*/ 6 w 24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62"/>
                <a:gd name="T17" fmla="*/ 24 w 2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62">
                  <a:moveTo>
                    <a:pt x="18" y="0"/>
                  </a:moveTo>
                  <a:lnTo>
                    <a:pt x="24" y="12"/>
                  </a:lnTo>
                  <a:lnTo>
                    <a:pt x="10" y="62"/>
                  </a:lnTo>
                  <a:lnTo>
                    <a:pt x="0" y="5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4" name="Freeform 30"/>
            <p:cNvSpPr>
              <a:spLocks/>
            </p:cNvSpPr>
            <p:nvPr/>
          </p:nvSpPr>
          <p:spPr bwMode="auto">
            <a:xfrm>
              <a:off x="309" y="3908"/>
              <a:ext cx="8" cy="20"/>
            </a:xfrm>
            <a:custGeom>
              <a:avLst/>
              <a:gdLst>
                <a:gd name="T0" fmla="*/ 6 w 24"/>
                <a:gd name="T1" fmla="*/ 0 h 62"/>
                <a:gd name="T2" fmla="*/ 8 w 24"/>
                <a:gd name="T3" fmla="*/ 4 h 62"/>
                <a:gd name="T4" fmla="*/ 3 w 24"/>
                <a:gd name="T5" fmla="*/ 20 h 62"/>
                <a:gd name="T6" fmla="*/ 0 w 24"/>
                <a:gd name="T7" fmla="*/ 19 h 62"/>
                <a:gd name="T8" fmla="*/ 6 w 24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62"/>
                <a:gd name="T17" fmla="*/ 24 w 2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62">
                  <a:moveTo>
                    <a:pt x="18" y="0"/>
                  </a:moveTo>
                  <a:lnTo>
                    <a:pt x="24" y="12"/>
                  </a:lnTo>
                  <a:lnTo>
                    <a:pt x="10" y="62"/>
                  </a:lnTo>
                  <a:lnTo>
                    <a:pt x="0" y="5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5" name="Freeform 31"/>
            <p:cNvSpPr>
              <a:spLocks/>
            </p:cNvSpPr>
            <p:nvPr/>
          </p:nvSpPr>
          <p:spPr bwMode="auto">
            <a:xfrm>
              <a:off x="272" y="3927"/>
              <a:ext cx="40" cy="1"/>
            </a:xfrm>
            <a:custGeom>
              <a:avLst/>
              <a:gdLst>
                <a:gd name="T0" fmla="*/ 37 w 120"/>
                <a:gd name="T1" fmla="*/ 0 h 4"/>
                <a:gd name="T2" fmla="*/ 40 w 120"/>
                <a:gd name="T3" fmla="*/ 1 h 4"/>
                <a:gd name="T4" fmla="*/ 8 w 120"/>
                <a:gd name="T5" fmla="*/ 1 h 4"/>
                <a:gd name="T6" fmla="*/ 0 w 120"/>
                <a:gd name="T7" fmla="*/ 0 h 4"/>
                <a:gd name="T8" fmla="*/ 37 w 12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"/>
                <a:gd name="T17" fmla="*/ 120 w 12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">
                  <a:moveTo>
                    <a:pt x="110" y="0"/>
                  </a:moveTo>
                  <a:lnTo>
                    <a:pt x="120" y="4"/>
                  </a:lnTo>
                  <a:lnTo>
                    <a:pt x="23" y="4"/>
                  </a:ln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6" name="Freeform 32"/>
            <p:cNvSpPr>
              <a:spLocks/>
            </p:cNvSpPr>
            <p:nvPr/>
          </p:nvSpPr>
          <p:spPr bwMode="auto">
            <a:xfrm>
              <a:off x="272" y="3927"/>
              <a:ext cx="40" cy="1"/>
            </a:xfrm>
            <a:custGeom>
              <a:avLst/>
              <a:gdLst>
                <a:gd name="T0" fmla="*/ 37 w 120"/>
                <a:gd name="T1" fmla="*/ 0 h 4"/>
                <a:gd name="T2" fmla="*/ 40 w 120"/>
                <a:gd name="T3" fmla="*/ 1 h 4"/>
                <a:gd name="T4" fmla="*/ 8 w 120"/>
                <a:gd name="T5" fmla="*/ 1 h 4"/>
                <a:gd name="T6" fmla="*/ 0 w 120"/>
                <a:gd name="T7" fmla="*/ 0 h 4"/>
                <a:gd name="T8" fmla="*/ 37 w 12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"/>
                <a:gd name="T17" fmla="*/ 120 w 12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">
                  <a:moveTo>
                    <a:pt x="110" y="0"/>
                  </a:moveTo>
                  <a:lnTo>
                    <a:pt x="120" y="4"/>
                  </a:lnTo>
                  <a:lnTo>
                    <a:pt x="23" y="4"/>
                  </a:ln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7" name="Freeform 33"/>
            <p:cNvSpPr>
              <a:spLocks/>
            </p:cNvSpPr>
            <p:nvPr/>
          </p:nvSpPr>
          <p:spPr bwMode="auto">
            <a:xfrm>
              <a:off x="358" y="3927"/>
              <a:ext cx="40" cy="1"/>
            </a:xfrm>
            <a:custGeom>
              <a:avLst/>
              <a:gdLst>
                <a:gd name="T0" fmla="*/ 40 w 121"/>
                <a:gd name="T1" fmla="*/ 0 h 4"/>
                <a:gd name="T2" fmla="*/ 32 w 121"/>
                <a:gd name="T3" fmla="*/ 1 h 4"/>
                <a:gd name="T4" fmla="*/ 0 w 121"/>
                <a:gd name="T5" fmla="*/ 1 h 4"/>
                <a:gd name="T6" fmla="*/ 3 w 121"/>
                <a:gd name="T7" fmla="*/ 0 h 4"/>
                <a:gd name="T8" fmla="*/ 40 w 121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4"/>
                <a:gd name="T17" fmla="*/ 121 w 12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4">
                  <a:moveTo>
                    <a:pt x="121" y="0"/>
                  </a:moveTo>
                  <a:lnTo>
                    <a:pt x="98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8" name="Freeform 34"/>
            <p:cNvSpPr>
              <a:spLocks/>
            </p:cNvSpPr>
            <p:nvPr/>
          </p:nvSpPr>
          <p:spPr bwMode="auto">
            <a:xfrm>
              <a:off x="358" y="3927"/>
              <a:ext cx="40" cy="1"/>
            </a:xfrm>
            <a:custGeom>
              <a:avLst/>
              <a:gdLst>
                <a:gd name="T0" fmla="*/ 40 w 121"/>
                <a:gd name="T1" fmla="*/ 0 h 4"/>
                <a:gd name="T2" fmla="*/ 32 w 121"/>
                <a:gd name="T3" fmla="*/ 1 h 4"/>
                <a:gd name="T4" fmla="*/ 0 w 121"/>
                <a:gd name="T5" fmla="*/ 1 h 4"/>
                <a:gd name="T6" fmla="*/ 3 w 121"/>
                <a:gd name="T7" fmla="*/ 0 h 4"/>
                <a:gd name="T8" fmla="*/ 40 w 121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4"/>
                <a:gd name="T17" fmla="*/ 121 w 12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4">
                  <a:moveTo>
                    <a:pt x="121" y="0"/>
                  </a:moveTo>
                  <a:lnTo>
                    <a:pt x="98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21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9" name="Freeform 35"/>
            <p:cNvSpPr>
              <a:spLocks/>
            </p:cNvSpPr>
            <p:nvPr/>
          </p:nvSpPr>
          <p:spPr bwMode="auto">
            <a:xfrm>
              <a:off x="353" y="3908"/>
              <a:ext cx="8" cy="20"/>
            </a:xfrm>
            <a:custGeom>
              <a:avLst/>
              <a:gdLst>
                <a:gd name="T0" fmla="*/ 8 w 24"/>
                <a:gd name="T1" fmla="*/ 19 h 62"/>
                <a:gd name="T2" fmla="*/ 5 w 24"/>
                <a:gd name="T3" fmla="*/ 20 h 62"/>
                <a:gd name="T4" fmla="*/ 0 w 24"/>
                <a:gd name="T5" fmla="*/ 4 h 62"/>
                <a:gd name="T6" fmla="*/ 3 w 24"/>
                <a:gd name="T7" fmla="*/ 0 h 62"/>
                <a:gd name="T8" fmla="*/ 8 w 24"/>
                <a:gd name="T9" fmla="*/ 19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62"/>
                <a:gd name="T17" fmla="*/ 24 w 2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62">
                  <a:moveTo>
                    <a:pt x="24" y="58"/>
                  </a:moveTo>
                  <a:lnTo>
                    <a:pt x="16" y="62"/>
                  </a:lnTo>
                  <a:lnTo>
                    <a:pt x="0" y="12"/>
                  </a:lnTo>
                  <a:lnTo>
                    <a:pt x="8" y="0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0" name="Freeform 36"/>
            <p:cNvSpPr>
              <a:spLocks/>
            </p:cNvSpPr>
            <p:nvPr/>
          </p:nvSpPr>
          <p:spPr bwMode="auto">
            <a:xfrm>
              <a:off x="353" y="3908"/>
              <a:ext cx="8" cy="20"/>
            </a:xfrm>
            <a:custGeom>
              <a:avLst/>
              <a:gdLst>
                <a:gd name="T0" fmla="*/ 8 w 24"/>
                <a:gd name="T1" fmla="*/ 19 h 62"/>
                <a:gd name="T2" fmla="*/ 5 w 24"/>
                <a:gd name="T3" fmla="*/ 20 h 62"/>
                <a:gd name="T4" fmla="*/ 0 w 24"/>
                <a:gd name="T5" fmla="*/ 4 h 62"/>
                <a:gd name="T6" fmla="*/ 3 w 24"/>
                <a:gd name="T7" fmla="*/ 0 h 62"/>
                <a:gd name="T8" fmla="*/ 8 w 24"/>
                <a:gd name="T9" fmla="*/ 19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62"/>
                <a:gd name="T17" fmla="*/ 24 w 2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62">
                  <a:moveTo>
                    <a:pt x="24" y="58"/>
                  </a:moveTo>
                  <a:lnTo>
                    <a:pt x="16" y="62"/>
                  </a:lnTo>
                  <a:lnTo>
                    <a:pt x="0" y="12"/>
                  </a:lnTo>
                  <a:lnTo>
                    <a:pt x="8" y="0"/>
                  </a:lnTo>
                  <a:lnTo>
                    <a:pt x="24" y="58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1" name="Freeform 37"/>
            <p:cNvSpPr>
              <a:spLocks/>
            </p:cNvSpPr>
            <p:nvPr/>
          </p:nvSpPr>
          <p:spPr bwMode="auto">
            <a:xfrm>
              <a:off x="335" y="3841"/>
              <a:ext cx="13" cy="48"/>
            </a:xfrm>
            <a:custGeom>
              <a:avLst/>
              <a:gdLst>
                <a:gd name="T0" fmla="*/ 13 w 39"/>
                <a:gd name="T1" fmla="*/ 41 h 146"/>
                <a:gd name="T2" fmla="*/ 12 w 39"/>
                <a:gd name="T3" fmla="*/ 48 h 146"/>
                <a:gd name="T4" fmla="*/ 0 w 39"/>
                <a:gd name="T5" fmla="*/ 12 h 146"/>
                <a:gd name="T6" fmla="*/ 0 w 39"/>
                <a:gd name="T7" fmla="*/ 0 h 146"/>
                <a:gd name="T8" fmla="*/ 13 w 39"/>
                <a:gd name="T9" fmla="*/ 41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46"/>
                <a:gd name="T17" fmla="*/ 39 w 39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46">
                  <a:moveTo>
                    <a:pt x="39" y="126"/>
                  </a:moveTo>
                  <a:lnTo>
                    <a:pt x="35" y="146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9" y="12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2" name="Freeform 38"/>
            <p:cNvSpPr>
              <a:spLocks/>
            </p:cNvSpPr>
            <p:nvPr/>
          </p:nvSpPr>
          <p:spPr bwMode="auto">
            <a:xfrm>
              <a:off x="335" y="3841"/>
              <a:ext cx="13" cy="48"/>
            </a:xfrm>
            <a:custGeom>
              <a:avLst/>
              <a:gdLst>
                <a:gd name="T0" fmla="*/ 13 w 39"/>
                <a:gd name="T1" fmla="*/ 41 h 146"/>
                <a:gd name="T2" fmla="*/ 12 w 39"/>
                <a:gd name="T3" fmla="*/ 48 h 146"/>
                <a:gd name="T4" fmla="*/ 0 w 39"/>
                <a:gd name="T5" fmla="*/ 12 h 146"/>
                <a:gd name="T6" fmla="*/ 0 w 39"/>
                <a:gd name="T7" fmla="*/ 0 h 146"/>
                <a:gd name="T8" fmla="*/ 13 w 39"/>
                <a:gd name="T9" fmla="*/ 41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46"/>
                <a:gd name="T17" fmla="*/ 39 w 39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46">
                  <a:moveTo>
                    <a:pt x="39" y="126"/>
                  </a:moveTo>
                  <a:lnTo>
                    <a:pt x="35" y="146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9" y="126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3" name="Freeform 39"/>
            <p:cNvSpPr>
              <a:spLocks/>
            </p:cNvSpPr>
            <p:nvPr/>
          </p:nvSpPr>
          <p:spPr bwMode="auto">
            <a:xfrm>
              <a:off x="322" y="3841"/>
              <a:ext cx="13" cy="48"/>
            </a:xfrm>
            <a:custGeom>
              <a:avLst/>
              <a:gdLst>
                <a:gd name="T0" fmla="*/ 13 w 38"/>
                <a:gd name="T1" fmla="*/ 0 h 146"/>
                <a:gd name="T2" fmla="*/ 13 w 38"/>
                <a:gd name="T3" fmla="*/ 12 h 146"/>
                <a:gd name="T4" fmla="*/ 2 w 38"/>
                <a:gd name="T5" fmla="*/ 48 h 146"/>
                <a:gd name="T6" fmla="*/ 0 w 38"/>
                <a:gd name="T7" fmla="*/ 41 h 146"/>
                <a:gd name="T8" fmla="*/ 13 w 38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46"/>
                <a:gd name="T17" fmla="*/ 38 w 38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46">
                  <a:moveTo>
                    <a:pt x="38" y="0"/>
                  </a:moveTo>
                  <a:lnTo>
                    <a:pt x="38" y="35"/>
                  </a:lnTo>
                  <a:lnTo>
                    <a:pt x="5" y="146"/>
                  </a:lnTo>
                  <a:lnTo>
                    <a:pt x="0" y="12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4" name="Freeform 40"/>
            <p:cNvSpPr>
              <a:spLocks/>
            </p:cNvSpPr>
            <p:nvPr/>
          </p:nvSpPr>
          <p:spPr bwMode="auto">
            <a:xfrm>
              <a:off x="322" y="3841"/>
              <a:ext cx="13" cy="48"/>
            </a:xfrm>
            <a:custGeom>
              <a:avLst/>
              <a:gdLst>
                <a:gd name="T0" fmla="*/ 13 w 38"/>
                <a:gd name="T1" fmla="*/ 0 h 146"/>
                <a:gd name="T2" fmla="*/ 13 w 38"/>
                <a:gd name="T3" fmla="*/ 12 h 146"/>
                <a:gd name="T4" fmla="*/ 2 w 38"/>
                <a:gd name="T5" fmla="*/ 48 h 146"/>
                <a:gd name="T6" fmla="*/ 0 w 38"/>
                <a:gd name="T7" fmla="*/ 41 h 146"/>
                <a:gd name="T8" fmla="*/ 13 w 38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46"/>
                <a:gd name="T17" fmla="*/ 38 w 38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46">
                  <a:moveTo>
                    <a:pt x="38" y="0"/>
                  </a:moveTo>
                  <a:lnTo>
                    <a:pt x="38" y="35"/>
                  </a:lnTo>
                  <a:lnTo>
                    <a:pt x="5" y="146"/>
                  </a:lnTo>
                  <a:lnTo>
                    <a:pt x="0" y="126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5" name="Freeform 41"/>
            <p:cNvSpPr>
              <a:spLocks noEditPoints="1"/>
            </p:cNvSpPr>
            <p:nvPr/>
          </p:nvSpPr>
          <p:spPr bwMode="auto">
            <a:xfrm>
              <a:off x="272" y="3811"/>
              <a:ext cx="126" cy="116"/>
            </a:xfrm>
            <a:custGeom>
              <a:avLst/>
              <a:gdLst>
                <a:gd name="T0" fmla="*/ 83 w 379"/>
                <a:gd name="T1" fmla="*/ 97 h 349"/>
                <a:gd name="T2" fmla="*/ 43 w 379"/>
                <a:gd name="T3" fmla="*/ 97 h 349"/>
                <a:gd name="T4" fmla="*/ 37 w 379"/>
                <a:gd name="T5" fmla="*/ 116 h 349"/>
                <a:gd name="T6" fmla="*/ 0 w 379"/>
                <a:gd name="T7" fmla="*/ 116 h 349"/>
                <a:gd name="T8" fmla="*/ 44 w 379"/>
                <a:gd name="T9" fmla="*/ 0 h 349"/>
                <a:gd name="T10" fmla="*/ 83 w 379"/>
                <a:gd name="T11" fmla="*/ 0 h 349"/>
                <a:gd name="T12" fmla="*/ 126 w 379"/>
                <a:gd name="T13" fmla="*/ 116 h 349"/>
                <a:gd name="T14" fmla="*/ 88 w 379"/>
                <a:gd name="T15" fmla="*/ 116 h 349"/>
                <a:gd name="T16" fmla="*/ 83 w 379"/>
                <a:gd name="T17" fmla="*/ 97 h 349"/>
                <a:gd name="T18" fmla="*/ 75 w 379"/>
                <a:gd name="T19" fmla="*/ 72 h 349"/>
                <a:gd name="T20" fmla="*/ 63 w 379"/>
                <a:gd name="T21" fmla="*/ 30 h 349"/>
                <a:gd name="T22" fmla="*/ 50 w 379"/>
                <a:gd name="T23" fmla="*/ 72 h 349"/>
                <a:gd name="T24" fmla="*/ 75 w 379"/>
                <a:gd name="T25" fmla="*/ 72 h 3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9"/>
                <a:gd name="T40" fmla="*/ 0 h 349"/>
                <a:gd name="T41" fmla="*/ 379 w 379"/>
                <a:gd name="T42" fmla="*/ 349 h 3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9" h="349">
                  <a:moveTo>
                    <a:pt x="250" y="291"/>
                  </a:moveTo>
                  <a:lnTo>
                    <a:pt x="128" y="291"/>
                  </a:lnTo>
                  <a:lnTo>
                    <a:pt x="110" y="349"/>
                  </a:lnTo>
                  <a:lnTo>
                    <a:pt x="0" y="349"/>
                  </a:lnTo>
                  <a:lnTo>
                    <a:pt x="132" y="0"/>
                  </a:lnTo>
                  <a:lnTo>
                    <a:pt x="249" y="0"/>
                  </a:lnTo>
                  <a:lnTo>
                    <a:pt x="379" y="349"/>
                  </a:lnTo>
                  <a:lnTo>
                    <a:pt x="266" y="349"/>
                  </a:lnTo>
                  <a:lnTo>
                    <a:pt x="250" y="291"/>
                  </a:lnTo>
                  <a:close/>
                  <a:moveTo>
                    <a:pt x="227" y="216"/>
                  </a:moveTo>
                  <a:lnTo>
                    <a:pt x="188" y="90"/>
                  </a:lnTo>
                  <a:lnTo>
                    <a:pt x="150" y="216"/>
                  </a:lnTo>
                  <a:lnTo>
                    <a:pt x="227" y="2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6" name="Freeform 42"/>
            <p:cNvSpPr>
              <a:spLocks/>
            </p:cNvSpPr>
            <p:nvPr/>
          </p:nvSpPr>
          <p:spPr bwMode="auto">
            <a:xfrm>
              <a:off x="272" y="3811"/>
              <a:ext cx="126" cy="116"/>
            </a:xfrm>
            <a:custGeom>
              <a:avLst/>
              <a:gdLst>
                <a:gd name="T0" fmla="*/ 83 w 379"/>
                <a:gd name="T1" fmla="*/ 97 h 349"/>
                <a:gd name="T2" fmla="*/ 43 w 379"/>
                <a:gd name="T3" fmla="*/ 97 h 349"/>
                <a:gd name="T4" fmla="*/ 37 w 379"/>
                <a:gd name="T5" fmla="*/ 116 h 349"/>
                <a:gd name="T6" fmla="*/ 0 w 379"/>
                <a:gd name="T7" fmla="*/ 116 h 349"/>
                <a:gd name="T8" fmla="*/ 44 w 379"/>
                <a:gd name="T9" fmla="*/ 0 h 349"/>
                <a:gd name="T10" fmla="*/ 83 w 379"/>
                <a:gd name="T11" fmla="*/ 0 h 349"/>
                <a:gd name="T12" fmla="*/ 126 w 379"/>
                <a:gd name="T13" fmla="*/ 116 h 349"/>
                <a:gd name="T14" fmla="*/ 88 w 379"/>
                <a:gd name="T15" fmla="*/ 116 h 349"/>
                <a:gd name="T16" fmla="*/ 83 w 379"/>
                <a:gd name="T17" fmla="*/ 97 h 3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9"/>
                <a:gd name="T28" fmla="*/ 0 h 349"/>
                <a:gd name="T29" fmla="*/ 379 w 379"/>
                <a:gd name="T30" fmla="*/ 349 h 3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9" h="349">
                  <a:moveTo>
                    <a:pt x="250" y="291"/>
                  </a:moveTo>
                  <a:lnTo>
                    <a:pt x="128" y="291"/>
                  </a:lnTo>
                  <a:lnTo>
                    <a:pt x="110" y="349"/>
                  </a:lnTo>
                  <a:lnTo>
                    <a:pt x="0" y="349"/>
                  </a:lnTo>
                  <a:lnTo>
                    <a:pt x="132" y="0"/>
                  </a:lnTo>
                  <a:lnTo>
                    <a:pt x="249" y="0"/>
                  </a:lnTo>
                  <a:lnTo>
                    <a:pt x="379" y="349"/>
                  </a:lnTo>
                  <a:lnTo>
                    <a:pt x="266" y="349"/>
                  </a:lnTo>
                  <a:lnTo>
                    <a:pt x="250" y="291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7" name="Freeform 43"/>
            <p:cNvSpPr>
              <a:spLocks/>
            </p:cNvSpPr>
            <p:nvPr/>
          </p:nvSpPr>
          <p:spPr bwMode="auto">
            <a:xfrm>
              <a:off x="322" y="3841"/>
              <a:ext cx="26" cy="42"/>
            </a:xfrm>
            <a:custGeom>
              <a:avLst/>
              <a:gdLst>
                <a:gd name="T0" fmla="*/ 26 w 77"/>
                <a:gd name="T1" fmla="*/ 42 h 126"/>
                <a:gd name="T2" fmla="*/ 13 w 77"/>
                <a:gd name="T3" fmla="*/ 0 h 126"/>
                <a:gd name="T4" fmla="*/ 0 w 77"/>
                <a:gd name="T5" fmla="*/ 42 h 126"/>
                <a:gd name="T6" fmla="*/ 26 w 77"/>
                <a:gd name="T7" fmla="*/ 42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126"/>
                <a:gd name="T14" fmla="*/ 77 w 77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126">
                  <a:moveTo>
                    <a:pt x="77" y="126"/>
                  </a:moveTo>
                  <a:lnTo>
                    <a:pt x="38" y="0"/>
                  </a:lnTo>
                  <a:lnTo>
                    <a:pt x="0" y="126"/>
                  </a:lnTo>
                  <a:lnTo>
                    <a:pt x="77" y="126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8" name="Freeform 44"/>
            <p:cNvSpPr>
              <a:spLocks/>
            </p:cNvSpPr>
            <p:nvPr/>
          </p:nvSpPr>
          <p:spPr bwMode="auto">
            <a:xfrm>
              <a:off x="353" y="4054"/>
              <a:ext cx="32" cy="10"/>
            </a:xfrm>
            <a:custGeom>
              <a:avLst/>
              <a:gdLst>
                <a:gd name="T0" fmla="*/ 32 w 98"/>
                <a:gd name="T1" fmla="*/ 0 h 31"/>
                <a:gd name="T2" fmla="*/ 28 w 98"/>
                <a:gd name="T3" fmla="*/ 4 h 31"/>
                <a:gd name="T4" fmla="*/ 0 w 98"/>
                <a:gd name="T5" fmla="*/ 10 h 31"/>
                <a:gd name="T6" fmla="*/ 1 w 98"/>
                <a:gd name="T7" fmla="*/ 7 h 31"/>
                <a:gd name="T8" fmla="*/ 32 w 9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31"/>
                <a:gd name="T17" fmla="*/ 98 w 9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31">
                  <a:moveTo>
                    <a:pt x="98" y="0"/>
                  </a:moveTo>
                  <a:lnTo>
                    <a:pt x="85" y="12"/>
                  </a:lnTo>
                  <a:lnTo>
                    <a:pt x="0" y="31"/>
                  </a:lnTo>
                  <a:lnTo>
                    <a:pt x="3" y="2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9" name="Freeform 45"/>
            <p:cNvSpPr>
              <a:spLocks/>
            </p:cNvSpPr>
            <p:nvPr/>
          </p:nvSpPr>
          <p:spPr bwMode="auto">
            <a:xfrm>
              <a:off x="353" y="4054"/>
              <a:ext cx="32" cy="10"/>
            </a:xfrm>
            <a:custGeom>
              <a:avLst/>
              <a:gdLst>
                <a:gd name="T0" fmla="*/ 32 w 98"/>
                <a:gd name="T1" fmla="*/ 0 h 31"/>
                <a:gd name="T2" fmla="*/ 28 w 98"/>
                <a:gd name="T3" fmla="*/ 4 h 31"/>
                <a:gd name="T4" fmla="*/ 0 w 98"/>
                <a:gd name="T5" fmla="*/ 10 h 31"/>
                <a:gd name="T6" fmla="*/ 1 w 98"/>
                <a:gd name="T7" fmla="*/ 7 h 31"/>
                <a:gd name="T8" fmla="*/ 32 w 9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31"/>
                <a:gd name="T17" fmla="*/ 98 w 9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31">
                  <a:moveTo>
                    <a:pt x="98" y="0"/>
                  </a:moveTo>
                  <a:lnTo>
                    <a:pt x="85" y="12"/>
                  </a:lnTo>
                  <a:lnTo>
                    <a:pt x="0" y="31"/>
                  </a:lnTo>
                  <a:lnTo>
                    <a:pt x="3" y="21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0" name="Freeform 46"/>
            <p:cNvSpPr>
              <a:spLocks/>
            </p:cNvSpPr>
            <p:nvPr/>
          </p:nvSpPr>
          <p:spPr bwMode="auto">
            <a:xfrm>
              <a:off x="310" y="4044"/>
              <a:ext cx="45" cy="67"/>
            </a:xfrm>
            <a:custGeom>
              <a:avLst/>
              <a:gdLst>
                <a:gd name="T0" fmla="*/ 42 w 136"/>
                <a:gd name="T1" fmla="*/ 17 h 200"/>
                <a:gd name="T2" fmla="*/ 40 w 136"/>
                <a:gd name="T3" fmla="*/ 14 h 200"/>
                <a:gd name="T4" fmla="*/ 39 w 136"/>
                <a:gd name="T5" fmla="*/ 11 h 200"/>
                <a:gd name="T6" fmla="*/ 35 w 136"/>
                <a:gd name="T7" fmla="*/ 9 h 200"/>
                <a:gd name="T8" fmla="*/ 32 w 136"/>
                <a:gd name="T9" fmla="*/ 7 h 200"/>
                <a:gd name="T10" fmla="*/ 29 w 136"/>
                <a:gd name="T11" fmla="*/ 6 h 200"/>
                <a:gd name="T12" fmla="*/ 25 w 136"/>
                <a:gd name="T13" fmla="*/ 5 h 200"/>
                <a:gd name="T14" fmla="*/ 21 w 136"/>
                <a:gd name="T15" fmla="*/ 6 h 200"/>
                <a:gd name="T16" fmla="*/ 17 w 136"/>
                <a:gd name="T17" fmla="*/ 6 h 200"/>
                <a:gd name="T18" fmla="*/ 13 w 136"/>
                <a:gd name="T19" fmla="*/ 9 h 200"/>
                <a:gd name="T20" fmla="*/ 10 w 136"/>
                <a:gd name="T21" fmla="*/ 11 h 200"/>
                <a:gd name="T22" fmla="*/ 8 w 136"/>
                <a:gd name="T23" fmla="*/ 15 h 200"/>
                <a:gd name="T24" fmla="*/ 6 w 136"/>
                <a:gd name="T25" fmla="*/ 18 h 200"/>
                <a:gd name="T26" fmla="*/ 5 w 136"/>
                <a:gd name="T27" fmla="*/ 22 h 200"/>
                <a:gd name="T28" fmla="*/ 4 w 136"/>
                <a:gd name="T29" fmla="*/ 27 h 200"/>
                <a:gd name="T30" fmla="*/ 4 w 136"/>
                <a:gd name="T31" fmla="*/ 32 h 200"/>
                <a:gd name="T32" fmla="*/ 4 w 136"/>
                <a:gd name="T33" fmla="*/ 40 h 200"/>
                <a:gd name="T34" fmla="*/ 4 w 136"/>
                <a:gd name="T35" fmla="*/ 46 h 200"/>
                <a:gd name="T36" fmla="*/ 5 w 136"/>
                <a:gd name="T37" fmla="*/ 51 h 200"/>
                <a:gd name="T38" fmla="*/ 7 w 136"/>
                <a:gd name="T39" fmla="*/ 56 h 200"/>
                <a:gd name="T40" fmla="*/ 9 w 136"/>
                <a:gd name="T41" fmla="*/ 59 h 200"/>
                <a:gd name="T42" fmla="*/ 15 w 136"/>
                <a:gd name="T43" fmla="*/ 63 h 200"/>
                <a:gd name="T44" fmla="*/ 22 w 136"/>
                <a:gd name="T45" fmla="*/ 65 h 200"/>
                <a:gd name="T46" fmla="*/ 29 w 136"/>
                <a:gd name="T47" fmla="*/ 64 h 200"/>
                <a:gd name="T48" fmla="*/ 35 w 136"/>
                <a:gd name="T49" fmla="*/ 61 h 200"/>
                <a:gd name="T50" fmla="*/ 39 w 136"/>
                <a:gd name="T51" fmla="*/ 57 h 200"/>
                <a:gd name="T52" fmla="*/ 42 w 136"/>
                <a:gd name="T53" fmla="*/ 50 h 200"/>
                <a:gd name="T54" fmla="*/ 45 w 136"/>
                <a:gd name="T55" fmla="*/ 46 h 200"/>
                <a:gd name="T56" fmla="*/ 42 w 136"/>
                <a:gd name="T57" fmla="*/ 54 h 200"/>
                <a:gd name="T58" fmla="*/ 38 w 136"/>
                <a:gd name="T59" fmla="*/ 61 h 200"/>
                <a:gd name="T60" fmla="*/ 33 w 136"/>
                <a:gd name="T61" fmla="*/ 65 h 200"/>
                <a:gd name="T62" fmla="*/ 26 w 136"/>
                <a:gd name="T63" fmla="*/ 67 h 200"/>
                <a:gd name="T64" fmla="*/ 17 w 136"/>
                <a:gd name="T65" fmla="*/ 66 h 200"/>
                <a:gd name="T66" fmla="*/ 10 w 136"/>
                <a:gd name="T67" fmla="*/ 64 h 200"/>
                <a:gd name="T68" fmla="*/ 5 w 136"/>
                <a:gd name="T69" fmla="*/ 59 h 200"/>
                <a:gd name="T70" fmla="*/ 3 w 136"/>
                <a:gd name="T71" fmla="*/ 55 h 200"/>
                <a:gd name="T72" fmla="*/ 1 w 136"/>
                <a:gd name="T73" fmla="*/ 50 h 200"/>
                <a:gd name="T74" fmla="*/ 0 w 136"/>
                <a:gd name="T75" fmla="*/ 43 h 200"/>
                <a:gd name="T76" fmla="*/ 0 w 136"/>
                <a:gd name="T77" fmla="*/ 36 h 200"/>
                <a:gd name="T78" fmla="*/ 0 w 136"/>
                <a:gd name="T79" fmla="*/ 28 h 200"/>
                <a:gd name="T80" fmla="*/ 0 w 136"/>
                <a:gd name="T81" fmla="*/ 23 h 200"/>
                <a:gd name="T82" fmla="*/ 1 w 136"/>
                <a:gd name="T83" fmla="*/ 17 h 200"/>
                <a:gd name="T84" fmla="*/ 3 w 136"/>
                <a:gd name="T85" fmla="*/ 13 h 200"/>
                <a:gd name="T86" fmla="*/ 5 w 136"/>
                <a:gd name="T87" fmla="*/ 10 h 200"/>
                <a:gd name="T88" fmla="*/ 8 w 136"/>
                <a:gd name="T89" fmla="*/ 6 h 200"/>
                <a:gd name="T90" fmla="*/ 12 w 136"/>
                <a:gd name="T91" fmla="*/ 3 h 200"/>
                <a:gd name="T92" fmla="*/ 17 w 136"/>
                <a:gd name="T93" fmla="*/ 1 h 200"/>
                <a:gd name="T94" fmla="*/ 21 w 136"/>
                <a:gd name="T95" fmla="*/ 0 h 200"/>
                <a:gd name="T96" fmla="*/ 26 w 136"/>
                <a:gd name="T97" fmla="*/ 1 h 200"/>
                <a:gd name="T98" fmla="*/ 30 w 136"/>
                <a:gd name="T99" fmla="*/ 1 h 200"/>
                <a:gd name="T100" fmla="*/ 34 w 136"/>
                <a:gd name="T101" fmla="*/ 3 h 200"/>
                <a:gd name="T102" fmla="*/ 37 w 136"/>
                <a:gd name="T103" fmla="*/ 6 h 200"/>
                <a:gd name="T104" fmla="*/ 40 w 136"/>
                <a:gd name="T105" fmla="*/ 9 h 200"/>
                <a:gd name="T106" fmla="*/ 42 w 136"/>
                <a:gd name="T107" fmla="*/ 11 h 200"/>
                <a:gd name="T108" fmla="*/ 43 w 136"/>
                <a:gd name="T109" fmla="*/ 15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6"/>
                <a:gd name="T166" fmla="*/ 0 h 200"/>
                <a:gd name="T167" fmla="*/ 136 w 136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6" h="200">
                  <a:moveTo>
                    <a:pt x="132" y="50"/>
                  </a:moveTo>
                  <a:lnTo>
                    <a:pt x="129" y="60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8" y="54"/>
                  </a:lnTo>
                  <a:lnTo>
                    <a:pt x="126" y="53"/>
                  </a:lnTo>
                  <a:lnTo>
                    <a:pt x="126" y="52"/>
                  </a:lnTo>
                  <a:lnTo>
                    <a:pt x="125" y="49"/>
                  </a:lnTo>
                  <a:lnTo>
                    <a:pt x="125" y="48"/>
                  </a:lnTo>
                  <a:lnTo>
                    <a:pt x="124" y="46"/>
                  </a:lnTo>
                  <a:lnTo>
                    <a:pt x="124" y="45"/>
                  </a:lnTo>
                  <a:lnTo>
                    <a:pt x="122" y="43"/>
                  </a:lnTo>
                  <a:lnTo>
                    <a:pt x="122" y="42"/>
                  </a:lnTo>
                  <a:lnTo>
                    <a:pt x="121" y="41"/>
                  </a:lnTo>
                  <a:lnTo>
                    <a:pt x="121" y="39"/>
                  </a:lnTo>
                  <a:lnTo>
                    <a:pt x="120" y="39"/>
                  </a:lnTo>
                  <a:lnTo>
                    <a:pt x="120" y="38"/>
                  </a:lnTo>
                  <a:lnTo>
                    <a:pt x="118" y="37"/>
                  </a:lnTo>
                  <a:lnTo>
                    <a:pt x="117" y="35"/>
                  </a:lnTo>
                  <a:lnTo>
                    <a:pt x="117" y="34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3" y="31"/>
                  </a:lnTo>
                  <a:lnTo>
                    <a:pt x="111" y="30"/>
                  </a:lnTo>
                  <a:lnTo>
                    <a:pt x="110" y="29"/>
                  </a:lnTo>
                  <a:lnTo>
                    <a:pt x="109" y="27"/>
                  </a:lnTo>
                  <a:lnTo>
                    <a:pt x="107" y="26"/>
                  </a:lnTo>
                  <a:lnTo>
                    <a:pt x="106" y="26"/>
                  </a:lnTo>
                  <a:lnTo>
                    <a:pt x="105" y="25"/>
                  </a:lnTo>
                  <a:lnTo>
                    <a:pt x="103" y="23"/>
                  </a:lnTo>
                  <a:lnTo>
                    <a:pt x="102" y="23"/>
                  </a:lnTo>
                  <a:lnTo>
                    <a:pt x="101" y="22"/>
                  </a:lnTo>
                  <a:lnTo>
                    <a:pt x="99" y="22"/>
                  </a:lnTo>
                  <a:lnTo>
                    <a:pt x="98" y="21"/>
                  </a:lnTo>
                  <a:lnTo>
                    <a:pt x="97" y="21"/>
                  </a:lnTo>
                  <a:lnTo>
                    <a:pt x="95" y="19"/>
                  </a:lnTo>
                  <a:lnTo>
                    <a:pt x="94" y="19"/>
                  </a:lnTo>
                  <a:lnTo>
                    <a:pt x="93" y="18"/>
                  </a:lnTo>
                  <a:lnTo>
                    <a:pt x="91" y="18"/>
                  </a:lnTo>
                  <a:lnTo>
                    <a:pt x="89" y="18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2" y="17"/>
                  </a:lnTo>
                  <a:lnTo>
                    <a:pt x="81" y="15"/>
                  </a:lnTo>
                  <a:lnTo>
                    <a:pt x="79" y="15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70" y="15"/>
                  </a:lnTo>
                  <a:lnTo>
                    <a:pt x="67" y="15"/>
                  </a:lnTo>
                  <a:lnTo>
                    <a:pt x="66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9" y="17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8" y="21"/>
                  </a:lnTo>
                  <a:lnTo>
                    <a:pt x="47" y="21"/>
                  </a:lnTo>
                  <a:lnTo>
                    <a:pt x="46" y="22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5" y="29"/>
                  </a:lnTo>
                  <a:lnTo>
                    <a:pt x="33" y="30"/>
                  </a:lnTo>
                  <a:lnTo>
                    <a:pt x="32" y="31"/>
                  </a:lnTo>
                  <a:lnTo>
                    <a:pt x="31" y="33"/>
                  </a:lnTo>
                  <a:lnTo>
                    <a:pt x="29" y="34"/>
                  </a:lnTo>
                  <a:lnTo>
                    <a:pt x="28" y="35"/>
                  </a:lnTo>
                  <a:lnTo>
                    <a:pt x="27" y="37"/>
                  </a:lnTo>
                  <a:lnTo>
                    <a:pt x="25" y="38"/>
                  </a:lnTo>
                  <a:lnTo>
                    <a:pt x="25" y="39"/>
                  </a:lnTo>
                  <a:lnTo>
                    <a:pt x="24" y="42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1" y="46"/>
                  </a:lnTo>
                  <a:lnTo>
                    <a:pt x="21" y="48"/>
                  </a:lnTo>
                  <a:lnTo>
                    <a:pt x="20" y="49"/>
                  </a:lnTo>
                  <a:lnTo>
                    <a:pt x="20" y="50"/>
                  </a:lnTo>
                  <a:lnTo>
                    <a:pt x="19" y="52"/>
                  </a:lnTo>
                  <a:lnTo>
                    <a:pt x="19" y="53"/>
                  </a:lnTo>
                  <a:lnTo>
                    <a:pt x="17" y="54"/>
                  </a:lnTo>
                  <a:lnTo>
                    <a:pt x="17" y="56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3" y="69"/>
                  </a:lnTo>
                  <a:lnTo>
                    <a:pt x="13" y="70"/>
                  </a:lnTo>
                  <a:lnTo>
                    <a:pt x="13" y="73"/>
                  </a:lnTo>
                  <a:lnTo>
                    <a:pt x="12" y="74"/>
                  </a:lnTo>
                  <a:lnTo>
                    <a:pt x="12" y="77"/>
                  </a:lnTo>
                  <a:lnTo>
                    <a:pt x="12" y="78"/>
                  </a:lnTo>
                  <a:lnTo>
                    <a:pt x="12" y="81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3"/>
                  </a:lnTo>
                  <a:lnTo>
                    <a:pt x="11" y="95"/>
                  </a:lnTo>
                  <a:lnTo>
                    <a:pt x="11" y="97"/>
                  </a:lnTo>
                  <a:lnTo>
                    <a:pt x="11" y="100"/>
                  </a:lnTo>
                  <a:lnTo>
                    <a:pt x="11" y="103"/>
                  </a:lnTo>
                  <a:lnTo>
                    <a:pt x="11" y="107"/>
                  </a:lnTo>
                  <a:lnTo>
                    <a:pt x="11" y="109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1" y="119"/>
                  </a:lnTo>
                  <a:lnTo>
                    <a:pt x="11" y="122"/>
                  </a:lnTo>
                  <a:lnTo>
                    <a:pt x="12" y="124"/>
                  </a:lnTo>
                  <a:lnTo>
                    <a:pt x="12" y="127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2" y="135"/>
                  </a:lnTo>
                  <a:lnTo>
                    <a:pt x="13" y="138"/>
                  </a:lnTo>
                  <a:lnTo>
                    <a:pt x="13" y="139"/>
                  </a:lnTo>
                  <a:lnTo>
                    <a:pt x="13" y="142"/>
                  </a:lnTo>
                  <a:lnTo>
                    <a:pt x="15" y="144"/>
                  </a:lnTo>
                  <a:lnTo>
                    <a:pt x="15" y="146"/>
                  </a:lnTo>
                  <a:lnTo>
                    <a:pt x="15" y="148"/>
                  </a:lnTo>
                  <a:lnTo>
                    <a:pt x="16" y="151"/>
                  </a:lnTo>
                  <a:lnTo>
                    <a:pt x="16" y="153"/>
                  </a:lnTo>
                  <a:lnTo>
                    <a:pt x="17" y="155"/>
                  </a:lnTo>
                  <a:lnTo>
                    <a:pt x="17" y="157"/>
                  </a:lnTo>
                  <a:lnTo>
                    <a:pt x="19" y="158"/>
                  </a:lnTo>
                  <a:lnTo>
                    <a:pt x="19" y="161"/>
                  </a:lnTo>
                  <a:lnTo>
                    <a:pt x="20" y="162"/>
                  </a:lnTo>
                  <a:lnTo>
                    <a:pt x="20" y="163"/>
                  </a:lnTo>
                  <a:lnTo>
                    <a:pt x="21" y="166"/>
                  </a:lnTo>
                  <a:lnTo>
                    <a:pt x="21" y="167"/>
                  </a:lnTo>
                  <a:lnTo>
                    <a:pt x="23" y="169"/>
                  </a:lnTo>
                  <a:lnTo>
                    <a:pt x="24" y="170"/>
                  </a:lnTo>
                  <a:lnTo>
                    <a:pt x="24" y="171"/>
                  </a:lnTo>
                  <a:lnTo>
                    <a:pt x="25" y="173"/>
                  </a:lnTo>
                  <a:lnTo>
                    <a:pt x="27" y="174"/>
                  </a:lnTo>
                  <a:lnTo>
                    <a:pt x="28" y="175"/>
                  </a:lnTo>
                  <a:lnTo>
                    <a:pt x="31" y="178"/>
                  </a:lnTo>
                  <a:lnTo>
                    <a:pt x="32" y="181"/>
                  </a:lnTo>
                  <a:lnTo>
                    <a:pt x="35" y="182"/>
                  </a:lnTo>
                  <a:lnTo>
                    <a:pt x="37" y="183"/>
                  </a:lnTo>
                  <a:lnTo>
                    <a:pt x="40" y="185"/>
                  </a:lnTo>
                  <a:lnTo>
                    <a:pt x="43" y="186"/>
                  </a:lnTo>
                  <a:lnTo>
                    <a:pt x="46" y="188"/>
                  </a:lnTo>
                  <a:lnTo>
                    <a:pt x="48" y="189"/>
                  </a:lnTo>
                  <a:lnTo>
                    <a:pt x="51" y="190"/>
                  </a:lnTo>
                  <a:lnTo>
                    <a:pt x="54" y="192"/>
                  </a:lnTo>
                  <a:lnTo>
                    <a:pt x="56" y="192"/>
                  </a:lnTo>
                  <a:lnTo>
                    <a:pt x="60" y="192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0" y="193"/>
                  </a:lnTo>
                  <a:lnTo>
                    <a:pt x="74" y="193"/>
                  </a:lnTo>
                  <a:lnTo>
                    <a:pt x="77" y="193"/>
                  </a:lnTo>
                  <a:lnTo>
                    <a:pt x="81" y="193"/>
                  </a:lnTo>
                  <a:lnTo>
                    <a:pt x="83" y="192"/>
                  </a:lnTo>
                  <a:lnTo>
                    <a:pt x="86" y="192"/>
                  </a:lnTo>
                  <a:lnTo>
                    <a:pt x="89" y="190"/>
                  </a:lnTo>
                  <a:lnTo>
                    <a:pt x="91" y="190"/>
                  </a:lnTo>
                  <a:lnTo>
                    <a:pt x="94" y="189"/>
                  </a:lnTo>
                  <a:lnTo>
                    <a:pt x="97" y="188"/>
                  </a:lnTo>
                  <a:lnTo>
                    <a:pt x="99" y="186"/>
                  </a:lnTo>
                  <a:lnTo>
                    <a:pt x="102" y="186"/>
                  </a:lnTo>
                  <a:lnTo>
                    <a:pt x="103" y="185"/>
                  </a:lnTo>
                  <a:lnTo>
                    <a:pt x="106" y="182"/>
                  </a:lnTo>
                  <a:lnTo>
                    <a:pt x="109" y="181"/>
                  </a:lnTo>
                  <a:lnTo>
                    <a:pt x="110" y="179"/>
                  </a:lnTo>
                  <a:lnTo>
                    <a:pt x="111" y="177"/>
                  </a:lnTo>
                  <a:lnTo>
                    <a:pt x="114" y="175"/>
                  </a:lnTo>
                  <a:lnTo>
                    <a:pt x="116" y="173"/>
                  </a:lnTo>
                  <a:lnTo>
                    <a:pt x="117" y="171"/>
                  </a:lnTo>
                  <a:lnTo>
                    <a:pt x="118" y="169"/>
                  </a:lnTo>
                  <a:lnTo>
                    <a:pt x="120" y="166"/>
                  </a:lnTo>
                  <a:lnTo>
                    <a:pt x="121" y="163"/>
                  </a:lnTo>
                  <a:lnTo>
                    <a:pt x="122" y="161"/>
                  </a:lnTo>
                  <a:lnTo>
                    <a:pt x="124" y="158"/>
                  </a:lnTo>
                  <a:lnTo>
                    <a:pt x="125" y="155"/>
                  </a:lnTo>
                  <a:lnTo>
                    <a:pt x="126" y="153"/>
                  </a:lnTo>
                  <a:lnTo>
                    <a:pt x="128" y="150"/>
                  </a:lnTo>
                  <a:lnTo>
                    <a:pt x="129" y="146"/>
                  </a:lnTo>
                  <a:lnTo>
                    <a:pt x="130" y="143"/>
                  </a:lnTo>
                  <a:lnTo>
                    <a:pt x="130" y="139"/>
                  </a:lnTo>
                  <a:lnTo>
                    <a:pt x="132" y="136"/>
                  </a:lnTo>
                  <a:lnTo>
                    <a:pt x="133" y="132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4" y="140"/>
                  </a:lnTo>
                  <a:lnTo>
                    <a:pt x="133" y="144"/>
                  </a:lnTo>
                  <a:lnTo>
                    <a:pt x="132" y="148"/>
                  </a:lnTo>
                  <a:lnTo>
                    <a:pt x="130" y="151"/>
                  </a:lnTo>
                  <a:lnTo>
                    <a:pt x="129" y="155"/>
                  </a:lnTo>
                  <a:lnTo>
                    <a:pt x="128" y="158"/>
                  </a:lnTo>
                  <a:lnTo>
                    <a:pt x="126" y="162"/>
                  </a:lnTo>
                  <a:lnTo>
                    <a:pt x="125" y="165"/>
                  </a:lnTo>
                  <a:lnTo>
                    <a:pt x="124" y="167"/>
                  </a:lnTo>
                  <a:lnTo>
                    <a:pt x="122" y="170"/>
                  </a:lnTo>
                  <a:lnTo>
                    <a:pt x="121" y="173"/>
                  </a:lnTo>
                  <a:lnTo>
                    <a:pt x="118" y="175"/>
                  </a:lnTo>
                  <a:lnTo>
                    <a:pt x="117" y="178"/>
                  </a:lnTo>
                  <a:lnTo>
                    <a:pt x="116" y="181"/>
                  </a:lnTo>
                  <a:lnTo>
                    <a:pt x="113" y="182"/>
                  </a:lnTo>
                  <a:lnTo>
                    <a:pt x="111" y="185"/>
                  </a:lnTo>
                  <a:lnTo>
                    <a:pt x="109" y="186"/>
                  </a:lnTo>
                  <a:lnTo>
                    <a:pt x="106" y="189"/>
                  </a:lnTo>
                  <a:lnTo>
                    <a:pt x="105" y="190"/>
                  </a:lnTo>
                  <a:lnTo>
                    <a:pt x="102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6"/>
                  </a:lnTo>
                  <a:lnTo>
                    <a:pt x="90" y="197"/>
                  </a:lnTo>
                  <a:lnTo>
                    <a:pt x="87" y="198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200"/>
                  </a:lnTo>
                  <a:lnTo>
                    <a:pt x="74" y="200"/>
                  </a:lnTo>
                  <a:lnTo>
                    <a:pt x="70" y="200"/>
                  </a:lnTo>
                  <a:lnTo>
                    <a:pt x="66" y="200"/>
                  </a:lnTo>
                  <a:lnTo>
                    <a:pt x="63" y="200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1" y="198"/>
                  </a:lnTo>
                  <a:lnTo>
                    <a:pt x="48" y="198"/>
                  </a:lnTo>
                  <a:lnTo>
                    <a:pt x="44" y="197"/>
                  </a:lnTo>
                  <a:lnTo>
                    <a:pt x="42" y="196"/>
                  </a:lnTo>
                  <a:lnTo>
                    <a:pt x="37" y="194"/>
                  </a:lnTo>
                  <a:lnTo>
                    <a:pt x="35" y="193"/>
                  </a:lnTo>
                  <a:lnTo>
                    <a:pt x="32" y="192"/>
                  </a:lnTo>
                  <a:lnTo>
                    <a:pt x="29" y="190"/>
                  </a:lnTo>
                  <a:lnTo>
                    <a:pt x="27" y="188"/>
                  </a:lnTo>
                  <a:lnTo>
                    <a:pt x="24" y="186"/>
                  </a:lnTo>
                  <a:lnTo>
                    <a:pt x="21" y="183"/>
                  </a:lnTo>
                  <a:lnTo>
                    <a:pt x="19" y="181"/>
                  </a:lnTo>
                  <a:lnTo>
                    <a:pt x="17" y="178"/>
                  </a:lnTo>
                  <a:lnTo>
                    <a:pt x="16" y="177"/>
                  </a:lnTo>
                  <a:lnTo>
                    <a:pt x="15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2" y="171"/>
                  </a:lnTo>
                  <a:lnTo>
                    <a:pt x="11" y="169"/>
                  </a:lnTo>
                  <a:lnTo>
                    <a:pt x="11" y="167"/>
                  </a:lnTo>
                  <a:lnTo>
                    <a:pt x="9" y="166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59"/>
                  </a:lnTo>
                  <a:lnTo>
                    <a:pt x="7" y="158"/>
                  </a:lnTo>
                  <a:lnTo>
                    <a:pt x="5" y="155"/>
                  </a:lnTo>
                  <a:lnTo>
                    <a:pt x="5" y="153"/>
                  </a:lnTo>
                  <a:lnTo>
                    <a:pt x="4" y="150"/>
                  </a:lnTo>
                  <a:lnTo>
                    <a:pt x="4" y="148"/>
                  </a:lnTo>
                  <a:lnTo>
                    <a:pt x="2" y="146"/>
                  </a:lnTo>
                  <a:lnTo>
                    <a:pt x="2" y="143"/>
                  </a:lnTo>
                  <a:lnTo>
                    <a:pt x="2" y="140"/>
                  </a:lnTo>
                  <a:lnTo>
                    <a:pt x="1" y="138"/>
                  </a:lnTo>
                  <a:lnTo>
                    <a:pt x="1" y="135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11" y="35"/>
                  </a:lnTo>
                  <a:lnTo>
                    <a:pt x="12" y="34"/>
                  </a:lnTo>
                  <a:lnTo>
                    <a:pt x="12" y="33"/>
                  </a:lnTo>
                  <a:lnTo>
                    <a:pt x="13" y="31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5" y="10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5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78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7" y="6"/>
                  </a:lnTo>
                  <a:lnTo>
                    <a:pt x="98" y="7"/>
                  </a:lnTo>
                  <a:lnTo>
                    <a:pt x="99" y="7"/>
                  </a:lnTo>
                  <a:lnTo>
                    <a:pt x="101" y="8"/>
                  </a:lnTo>
                  <a:lnTo>
                    <a:pt x="102" y="8"/>
                  </a:lnTo>
                  <a:lnTo>
                    <a:pt x="105" y="10"/>
                  </a:lnTo>
                  <a:lnTo>
                    <a:pt x="106" y="11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0" y="14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4" y="18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8" y="22"/>
                  </a:lnTo>
                  <a:lnTo>
                    <a:pt x="120" y="23"/>
                  </a:lnTo>
                  <a:lnTo>
                    <a:pt x="121" y="25"/>
                  </a:lnTo>
                  <a:lnTo>
                    <a:pt x="121" y="26"/>
                  </a:lnTo>
                  <a:lnTo>
                    <a:pt x="122" y="27"/>
                  </a:lnTo>
                  <a:lnTo>
                    <a:pt x="122" y="29"/>
                  </a:lnTo>
                  <a:lnTo>
                    <a:pt x="124" y="30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6" y="34"/>
                  </a:lnTo>
                  <a:lnTo>
                    <a:pt x="126" y="35"/>
                  </a:lnTo>
                  <a:lnTo>
                    <a:pt x="128" y="38"/>
                  </a:lnTo>
                  <a:lnTo>
                    <a:pt x="128" y="39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30" y="43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32" y="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1" name="Freeform 47"/>
            <p:cNvSpPr>
              <a:spLocks/>
            </p:cNvSpPr>
            <p:nvPr/>
          </p:nvSpPr>
          <p:spPr bwMode="auto">
            <a:xfrm>
              <a:off x="310" y="4044"/>
              <a:ext cx="45" cy="67"/>
            </a:xfrm>
            <a:custGeom>
              <a:avLst/>
              <a:gdLst>
                <a:gd name="T0" fmla="*/ 42 w 136"/>
                <a:gd name="T1" fmla="*/ 17 h 200"/>
                <a:gd name="T2" fmla="*/ 40 w 136"/>
                <a:gd name="T3" fmla="*/ 14 h 200"/>
                <a:gd name="T4" fmla="*/ 39 w 136"/>
                <a:gd name="T5" fmla="*/ 11 h 200"/>
                <a:gd name="T6" fmla="*/ 35 w 136"/>
                <a:gd name="T7" fmla="*/ 9 h 200"/>
                <a:gd name="T8" fmla="*/ 32 w 136"/>
                <a:gd name="T9" fmla="*/ 7 h 200"/>
                <a:gd name="T10" fmla="*/ 29 w 136"/>
                <a:gd name="T11" fmla="*/ 6 h 200"/>
                <a:gd name="T12" fmla="*/ 25 w 136"/>
                <a:gd name="T13" fmla="*/ 5 h 200"/>
                <a:gd name="T14" fmla="*/ 21 w 136"/>
                <a:gd name="T15" fmla="*/ 6 h 200"/>
                <a:gd name="T16" fmla="*/ 17 w 136"/>
                <a:gd name="T17" fmla="*/ 6 h 200"/>
                <a:gd name="T18" fmla="*/ 13 w 136"/>
                <a:gd name="T19" fmla="*/ 9 h 200"/>
                <a:gd name="T20" fmla="*/ 10 w 136"/>
                <a:gd name="T21" fmla="*/ 11 h 200"/>
                <a:gd name="T22" fmla="*/ 8 w 136"/>
                <a:gd name="T23" fmla="*/ 15 h 200"/>
                <a:gd name="T24" fmla="*/ 6 w 136"/>
                <a:gd name="T25" fmla="*/ 18 h 200"/>
                <a:gd name="T26" fmla="*/ 5 w 136"/>
                <a:gd name="T27" fmla="*/ 22 h 200"/>
                <a:gd name="T28" fmla="*/ 4 w 136"/>
                <a:gd name="T29" fmla="*/ 27 h 200"/>
                <a:gd name="T30" fmla="*/ 4 w 136"/>
                <a:gd name="T31" fmla="*/ 32 h 200"/>
                <a:gd name="T32" fmla="*/ 4 w 136"/>
                <a:gd name="T33" fmla="*/ 40 h 200"/>
                <a:gd name="T34" fmla="*/ 4 w 136"/>
                <a:gd name="T35" fmla="*/ 46 h 200"/>
                <a:gd name="T36" fmla="*/ 5 w 136"/>
                <a:gd name="T37" fmla="*/ 51 h 200"/>
                <a:gd name="T38" fmla="*/ 7 w 136"/>
                <a:gd name="T39" fmla="*/ 56 h 200"/>
                <a:gd name="T40" fmla="*/ 9 w 136"/>
                <a:gd name="T41" fmla="*/ 59 h 200"/>
                <a:gd name="T42" fmla="*/ 15 w 136"/>
                <a:gd name="T43" fmla="*/ 63 h 200"/>
                <a:gd name="T44" fmla="*/ 22 w 136"/>
                <a:gd name="T45" fmla="*/ 65 h 200"/>
                <a:gd name="T46" fmla="*/ 29 w 136"/>
                <a:gd name="T47" fmla="*/ 64 h 200"/>
                <a:gd name="T48" fmla="*/ 35 w 136"/>
                <a:gd name="T49" fmla="*/ 61 h 200"/>
                <a:gd name="T50" fmla="*/ 39 w 136"/>
                <a:gd name="T51" fmla="*/ 57 h 200"/>
                <a:gd name="T52" fmla="*/ 42 w 136"/>
                <a:gd name="T53" fmla="*/ 50 h 200"/>
                <a:gd name="T54" fmla="*/ 45 w 136"/>
                <a:gd name="T55" fmla="*/ 46 h 200"/>
                <a:gd name="T56" fmla="*/ 42 w 136"/>
                <a:gd name="T57" fmla="*/ 54 h 200"/>
                <a:gd name="T58" fmla="*/ 38 w 136"/>
                <a:gd name="T59" fmla="*/ 61 h 200"/>
                <a:gd name="T60" fmla="*/ 33 w 136"/>
                <a:gd name="T61" fmla="*/ 65 h 200"/>
                <a:gd name="T62" fmla="*/ 26 w 136"/>
                <a:gd name="T63" fmla="*/ 67 h 200"/>
                <a:gd name="T64" fmla="*/ 17 w 136"/>
                <a:gd name="T65" fmla="*/ 66 h 200"/>
                <a:gd name="T66" fmla="*/ 10 w 136"/>
                <a:gd name="T67" fmla="*/ 64 h 200"/>
                <a:gd name="T68" fmla="*/ 5 w 136"/>
                <a:gd name="T69" fmla="*/ 59 h 200"/>
                <a:gd name="T70" fmla="*/ 3 w 136"/>
                <a:gd name="T71" fmla="*/ 55 h 200"/>
                <a:gd name="T72" fmla="*/ 1 w 136"/>
                <a:gd name="T73" fmla="*/ 50 h 200"/>
                <a:gd name="T74" fmla="*/ 0 w 136"/>
                <a:gd name="T75" fmla="*/ 43 h 200"/>
                <a:gd name="T76" fmla="*/ 0 w 136"/>
                <a:gd name="T77" fmla="*/ 36 h 200"/>
                <a:gd name="T78" fmla="*/ 0 w 136"/>
                <a:gd name="T79" fmla="*/ 28 h 200"/>
                <a:gd name="T80" fmla="*/ 0 w 136"/>
                <a:gd name="T81" fmla="*/ 23 h 200"/>
                <a:gd name="T82" fmla="*/ 1 w 136"/>
                <a:gd name="T83" fmla="*/ 17 h 200"/>
                <a:gd name="T84" fmla="*/ 3 w 136"/>
                <a:gd name="T85" fmla="*/ 13 h 200"/>
                <a:gd name="T86" fmla="*/ 5 w 136"/>
                <a:gd name="T87" fmla="*/ 10 h 200"/>
                <a:gd name="T88" fmla="*/ 8 w 136"/>
                <a:gd name="T89" fmla="*/ 6 h 200"/>
                <a:gd name="T90" fmla="*/ 12 w 136"/>
                <a:gd name="T91" fmla="*/ 3 h 200"/>
                <a:gd name="T92" fmla="*/ 17 w 136"/>
                <a:gd name="T93" fmla="*/ 1 h 200"/>
                <a:gd name="T94" fmla="*/ 21 w 136"/>
                <a:gd name="T95" fmla="*/ 0 h 200"/>
                <a:gd name="T96" fmla="*/ 26 w 136"/>
                <a:gd name="T97" fmla="*/ 1 h 200"/>
                <a:gd name="T98" fmla="*/ 30 w 136"/>
                <a:gd name="T99" fmla="*/ 1 h 200"/>
                <a:gd name="T100" fmla="*/ 34 w 136"/>
                <a:gd name="T101" fmla="*/ 3 h 200"/>
                <a:gd name="T102" fmla="*/ 37 w 136"/>
                <a:gd name="T103" fmla="*/ 6 h 200"/>
                <a:gd name="T104" fmla="*/ 40 w 136"/>
                <a:gd name="T105" fmla="*/ 9 h 200"/>
                <a:gd name="T106" fmla="*/ 42 w 136"/>
                <a:gd name="T107" fmla="*/ 11 h 200"/>
                <a:gd name="T108" fmla="*/ 43 w 136"/>
                <a:gd name="T109" fmla="*/ 15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6"/>
                <a:gd name="T166" fmla="*/ 0 h 200"/>
                <a:gd name="T167" fmla="*/ 136 w 136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6" h="200">
                  <a:moveTo>
                    <a:pt x="132" y="50"/>
                  </a:moveTo>
                  <a:lnTo>
                    <a:pt x="129" y="60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8" y="54"/>
                  </a:lnTo>
                  <a:lnTo>
                    <a:pt x="126" y="53"/>
                  </a:lnTo>
                  <a:lnTo>
                    <a:pt x="126" y="52"/>
                  </a:lnTo>
                  <a:lnTo>
                    <a:pt x="125" y="49"/>
                  </a:lnTo>
                  <a:lnTo>
                    <a:pt x="125" y="48"/>
                  </a:lnTo>
                  <a:lnTo>
                    <a:pt x="124" y="46"/>
                  </a:lnTo>
                  <a:lnTo>
                    <a:pt x="124" y="45"/>
                  </a:lnTo>
                  <a:lnTo>
                    <a:pt x="122" y="43"/>
                  </a:lnTo>
                  <a:lnTo>
                    <a:pt x="122" y="42"/>
                  </a:lnTo>
                  <a:lnTo>
                    <a:pt x="121" y="41"/>
                  </a:lnTo>
                  <a:lnTo>
                    <a:pt x="121" y="39"/>
                  </a:lnTo>
                  <a:lnTo>
                    <a:pt x="120" y="39"/>
                  </a:lnTo>
                  <a:lnTo>
                    <a:pt x="120" y="38"/>
                  </a:lnTo>
                  <a:lnTo>
                    <a:pt x="118" y="37"/>
                  </a:lnTo>
                  <a:lnTo>
                    <a:pt x="117" y="35"/>
                  </a:lnTo>
                  <a:lnTo>
                    <a:pt x="117" y="34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3" y="31"/>
                  </a:lnTo>
                  <a:lnTo>
                    <a:pt x="111" y="30"/>
                  </a:lnTo>
                  <a:lnTo>
                    <a:pt x="110" y="29"/>
                  </a:lnTo>
                  <a:lnTo>
                    <a:pt x="109" y="27"/>
                  </a:lnTo>
                  <a:lnTo>
                    <a:pt x="107" y="26"/>
                  </a:lnTo>
                  <a:lnTo>
                    <a:pt x="106" y="26"/>
                  </a:lnTo>
                  <a:lnTo>
                    <a:pt x="105" y="25"/>
                  </a:lnTo>
                  <a:lnTo>
                    <a:pt x="103" y="23"/>
                  </a:lnTo>
                  <a:lnTo>
                    <a:pt x="102" y="23"/>
                  </a:lnTo>
                  <a:lnTo>
                    <a:pt x="101" y="22"/>
                  </a:lnTo>
                  <a:lnTo>
                    <a:pt x="99" y="22"/>
                  </a:lnTo>
                  <a:lnTo>
                    <a:pt x="98" y="21"/>
                  </a:lnTo>
                  <a:lnTo>
                    <a:pt x="97" y="21"/>
                  </a:lnTo>
                  <a:lnTo>
                    <a:pt x="95" y="19"/>
                  </a:lnTo>
                  <a:lnTo>
                    <a:pt x="94" y="19"/>
                  </a:lnTo>
                  <a:lnTo>
                    <a:pt x="93" y="18"/>
                  </a:lnTo>
                  <a:lnTo>
                    <a:pt x="91" y="18"/>
                  </a:lnTo>
                  <a:lnTo>
                    <a:pt x="89" y="18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2" y="17"/>
                  </a:lnTo>
                  <a:lnTo>
                    <a:pt x="81" y="15"/>
                  </a:lnTo>
                  <a:lnTo>
                    <a:pt x="79" y="15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70" y="15"/>
                  </a:lnTo>
                  <a:lnTo>
                    <a:pt x="67" y="15"/>
                  </a:lnTo>
                  <a:lnTo>
                    <a:pt x="66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9" y="17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8" y="21"/>
                  </a:lnTo>
                  <a:lnTo>
                    <a:pt x="47" y="21"/>
                  </a:lnTo>
                  <a:lnTo>
                    <a:pt x="46" y="22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5" y="29"/>
                  </a:lnTo>
                  <a:lnTo>
                    <a:pt x="33" y="30"/>
                  </a:lnTo>
                  <a:lnTo>
                    <a:pt x="32" y="31"/>
                  </a:lnTo>
                  <a:lnTo>
                    <a:pt x="31" y="33"/>
                  </a:lnTo>
                  <a:lnTo>
                    <a:pt x="29" y="34"/>
                  </a:lnTo>
                  <a:lnTo>
                    <a:pt x="28" y="35"/>
                  </a:lnTo>
                  <a:lnTo>
                    <a:pt x="27" y="37"/>
                  </a:lnTo>
                  <a:lnTo>
                    <a:pt x="25" y="38"/>
                  </a:lnTo>
                  <a:lnTo>
                    <a:pt x="25" y="39"/>
                  </a:lnTo>
                  <a:lnTo>
                    <a:pt x="24" y="42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1" y="46"/>
                  </a:lnTo>
                  <a:lnTo>
                    <a:pt x="21" y="48"/>
                  </a:lnTo>
                  <a:lnTo>
                    <a:pt x="20" y="49"/>
                  </a:lnTo>
                  <a:lnTo>
                    <a:pt x="20" y="50"/>
                  </a:lnTo>
                  <a:lnTo>
                    <a:pt x="19" y="52"/>
                  </a:lnTo>
                  <a:lnTo>
                    <a:pt x="19" y="53"/>
                  </a:lnTo>
                  <a:lnTo>
                    <a:pt x="17" y="54"/>
                  </a:lnTo>
                  <a:lnTo>
                    <a:pt x="17" y="56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3" y="69"/>
                  </a:lnTo>
                  <a:lnTo>
                    <a:pt x="13" y="70"/>
                  </a:lnTo>
                  <a:lnTo>
                    <a:pt x="13" y="73"/>
                  </a:lnTo>
                  <a:lnTo>
                    <a:pt x="12" y="74"/>
                  </a:lnTo>
                  <a:lnTo>
                    <a:pt x="12" y="77"/>
                  </a:lnTo>
                  <a:lnTo>
                    <a:pt x="12" y="78"/>
                  </a:lnTo>
                  <a:lnTo>
                    <a:pt x="12" y="81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3"/>
                  </a:lnTo>
                  <a:lnTo>
                    <a:pt x="11" y="95"/>
                  </a:lnTo>
                  <a:lnTo>
                    <a:pt x="11" y="97"/>
                  </a:lnTo>
                  <a:lnTo>
                    <a:pt x="11" y="100"/>
                  </a:lnTo>
                  <a:lnTo>
                    <a:pt x="11" y="103"/>
                  </a:lnTo>
                  <a:lnTo>
                    <a:pt x="11" y="107"/>
                  </a:lnTo>
                  <a:lnTo>
                    <a:pt x="11" y="109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1" y="119"/>
                  </a:lnTo>
                  <a:lnTo>
                    <a:pt x="11" y="122"/>
                  </a:lnTo>
                  <a:lnTo>
                    <a:pt x="12" y="124"/>
                  </a:lnTo>
                  <a:lnTo>
                    <a:pt x="12" y="127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2" y="135"/>
                  </a:lnTo>
                  <a:lnTo>
                    <a:pt x="13" y="138"/>
                  </a:lnTo>
                  <a:lnTo>
                    <a:pt x="13" y="139"/>
                  </a:lnTo>
                  <a:lnTo>
                    <a:pt x="13" y="142"/>
                  </a:lnTo>
                  <a:lnTo>
                    <a:pt x="15" y="144"/>
                  </a:lnTo>
                  <a:lnTo>
                    <a:pt x="15" y="146"/>
                  </a:lnTo>
                  <a:lnTo>
                    <a:pt x="15" y="148"/>
                  </a:lnTo>
                  <a:lnTo>
                    <a:pt x="16" y="151"/>
                  </a:lnTo>
                  <a:lnTo>
                    <a:pt x="16" y="153"/>
                  </a:lnTo>
                  <a:lnTo>
                    <a:pt x="17" y="155"/>
                  </a:lnTo>
                  <a:lnTo>
                    <a:pt x="17" y="157"/>
                  </a:lnTo>
                  <a:lnTo>
                    <a:pt x="19" y="158"/>
                  </a:lnTo>
                  <a:lnTo>
                    <a:pt x="19" y="161"/>
                  </a:lnTo>
                  <a:lnTo>
                    <a:pt x="20" y="162"/>
                  </a:lnTo>
                  <a:lnTo>
                    <a:pt x="20" y="163"/>
                  </a:lnTo>
                  <a:lnTo>
                    <a:pt x="21" y="166"/>
                  </a:lnTo>
                  <a:lnTo>
                    <a:pt x="21" y="167"/>
                  </a:lnTo>
                  <a:lnTo>
                    <a:pt x="23" y="169"/>
                  </a:lnTo>
                  <a:lnTo>
                    <a:pt x="24" y="170"/>
                  </a:lnTo>
                  <a:lnTo>
                    <a:pt x="24" y="171"/>
                  </a:lnTo>
                  <a:lnTo>
                    <a:pt x="25" y="173"/>
                  </a:lnTo>
                  <a:lnTo>
                    <a:pt x="27" y="174"/>
                  </a:lnTo>
                  <a:lnTo>
                    <a:pt x="28" y="175"/>
                  </a:lnTo>
                  <a:lnTo>
                    <a:pt x="31" y="178"/>
                  </a:lnTo>
                  <a:lnTo>
                    <a:pt x="32" y="181"/>
                  </a:lnTo>
                  <a:lnTo>
                    <a:pt x="35" y="182"/>
                  </a:lnTo>
                  <a:lnTo>
                    <a:pt x="37" y="183"/>
                  </a:lnTo>
                  <a:lnTo>
                    <a:pt x="40" y="185"/>
                  </a:lnTo>
                  <a:lnTo>
                    <a:pt x="43" y="186"/>
                  </a:lnTo>
                  <a:lnTo>
                    <a:pt x="46" y="188"/>
                  </a:lnTo>
                  <a:lnTo>
                    <a:pt x="48" y="189"/>
                  </a:lnTo>
                  <a:lnTo>
                    <a:pt x="51" y="190"/>
                  </a:lnTo>
                  <a:lnTo>
                    <a:pt x="54" y="192"/>
                  </a:lnTo>
                  <a:lnTo>
                    <a:pt x="56" y="192"/>
                  </a:lnTo>
                  <a:lnTo>
                    <a:pt x="60" y="192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0" y="193"/>
                  </a:lnTo>
                  <a:lnTo>
                    <a:pt x="74" y="193"/>
                  </a:lnTo>
                  <a:lnTo>
                    <a:pt x="77" y="193"/>
                  </a:lnTo>
                  <a:lnTo>
                    <a:pt x="81" y="193"/>
                  </a:lnTo>
                  <a:lnTo>
                    <a:pt x="83" y="192"/>
                  </a:lnTo>
                  <a:lnTo>
                    <a:pt x="86" y="192"/>
                  </a:lnTo>
                  <a:lnTo>
                    <a:pt x="89" y="190"/>
                  </a:lnTo>
                  <a:lnTo>
                    <a:pt x="91" y="190"/>
                  </a:lnTo>
                  <a:lnTo>
                    <a:pt x="94" y="189"/>
                  </a:lnTo>
                  <a:lnTo>
                    <a:pt x="97" y="188"/>
                  </a:lnTo>
                  <a:lnTo>
                    <a:pt x="99" y="186"/>
                  </a:lnTo>
                  <a:lnTo>
                    <a:pt x="102" y="186"/>
                  </a:lnTo>
                  <a:lnTo>
                    <a:pt x="103" y="185"/>
                  </a:lnTo>
                  <a:lnTo>
                    <a:pt x="106" y="182"/>
                  </a:lnTo>
                  <a:lnTo>
                    <a:pt x="109" y="181"/>
                  </a:lnTo>
                  <a:lnTo>
                    <a:pt x="110" y="179"/>
                  </a:lnTo>
                  <a:lnTo>
                    <a:pt x="111" y="177"/>
                  </a:lnTo>
                  <a:lnTo>
                    <a:pt x="114" y="175"/>
                  </a:lnTo>
                  <a:lnTo>
                    <a:pt x="116" y="173"/>
                  </a:lnTo>
                  <a:lnTo>
                    <a:pt x="117" y="171"/>
                  </a:lnTo>
                  <a:lnTo>
                    <a:pt x="118" y="169"/>
                  </a:lnTo>
                  <a:lnTo>
                    <a:pt x="120" y="166"/>
                  </a:lnTo>
                  <a:lnTo>
                    <a:pt x="121" y="163"/>
                  </a:lnTo>
                  <a:lnTo>
                    <a:pt x="122" y="161"/>
                  </a:lnTo>
                  <a:lnTo>
                    <a:pt x="124" y="158"/>
                  </a:lnTo>
                  <a:lnTo>
                    <a:pt x="125" y="155"/>
                  </a:lnTo>
                  <a:lnTo>
                    <a:pt x="126" y="153"/>
                  </a:lnTo>
                  <a:lnTo>
                    <a:pt x="128" y="150"/>
                  </a:lnTo>
                  <a:lnTo>
                    <a:pt x="129" y="146"/>
                  </a:lnTo>
                  <a:lnTo>
                    <a:pt x="130" y="143"/>
                  </a:lnTo>
                  <a:lnTo>
                    <a:pt x="130" y="139"/>
                  </a:lnTo>
                  <a:lnTo>
                    <a:pt x="132" y="136"/>
                  </a:lnTo>
                  <a:lnTo>
                    <a:pt x="133" y="132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4" y="140"/>
                  </a:lnTo>
                  <a:lnTo>
                    <a:pt x="133" y="144"/>
                  </a:lnTo>
                  <a:lnTo>
                    <a:pt x="132" y="148"/>
                  </a:lnTo>
                  <a:lnTo>
                    <a:pt x="130" y="151"/>
                  </a:lnTo>
                  <a:lnTo>
                    <a:pt x="129" y="155"/>
                  </a:lnTo>
                  <a:lnTo>
                    <a:pt x="128" y="158"/>
                  </a:lnTo>
                  <a:lnTo>
                    <a:pt x="126" y="162"/>
                  </a:lnTo>
                  <a:lnTo>
                    <a:pt x="125" y="165"/>
                  </a:lnTo>
                  <a:lnTo>
                    <a:pt x="124" y="167"/>
                  </a:lnTo>
                  <a:lnTo>
                    <a:pt x="122" y="170"/>
                  </a:lnTo>
                  <a:lnTo>
                    <a:pt x="121" y="173"/>
                  </a:lnTo>
                  <a:lnTo>
                    <a:pt x="118" y="175"/>
                  </a:lnTo>
                  <a:lnTo>
                    <a:pt x="117" y="178"/>
                  </a:lnTo>
                  <a:lnTo>
                    <a:pt x="116" y="181"/>
                  </a:lnTo>
                  <a:lnTo>
                    <a:pt x="113" y="182"/>
                  </a:lnTo>
                  <a:lnTo>
                    <a:pt x="111" y="185"/>
                  </a:lnTo>
                  <a:lnTo>
                    <a:pt x="109" y="186"/>
                  </a:lnTo>
                  <a:lnTo>
                    <a:pt x="106" y="189"/>
                  </a:lnTo>
                  <a:lnTo>
                    <a:pt x="105" y="190"/>
                  </a:lnTo>
                  <a:lnTo>
                    <a:pt x="102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6"/>
                  </a:lnTo>
                  <a:lnTo>
                    <a:pt x="90" y="197"/>
                  </a:lnTo>
                  <a:lnTo>
                    <a:pt x="87" y="198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200"/>
                  </a:lnTo>
                  <a:lnTo>
                    <a:pt x="74" y="200"/>
                  </a:lnTo>
                  <a:lnTo>
                    <a:pt x="70" y="200"/>
                  </a:lnTo>
                  <a:lnTo>
                    <a:pt x="66" y="200"/>
                  </a:lnTo>
                  <a:lnTo>
                    <a:pt x="63" y="200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1" y="198"/>
                  </a:lnTo>
                  <a:lnTo>
                    <a:pt x="48" y="198"/>
                  </a:lnTo>
                  <a:lnTo>
                    <a:pt x="44" y="197"/>
                  </a:lnTo>
                  <a:lnTo>
                    <a:pt x="42" y="196"/>
                  </a:lnTo>
                  <a:lnTo>
                    <a:pt x="37" y="194"/>
                  </a:lnTo>
                  <a:lnTo>
                    <a:pt x="35" y="193"/>
                  </a:lnTo>
                  <a:lnTo>
                    <a:pt x="32" y="192"/>
                  </a:lnTo>
                  <a:lnTo>
                    <a:pt x="29" y="190"/>
                  </a:lnTo>
                  <a:lnTo>
                    <a:pt x="27" y="188"/>
                  </a:lnTo>
                  <a:lnTo>
                    <a:pt x="24" y="186"/>
                  </a:lnTo>
                  <a:lnTo>
                    <a:pt x="21" y="183"/>
                  </a:lnTo>
                  <a:lnTo>
                    <a:pt x="19" y="181"/>
                  </a:lnTo>
                  <a:lnTo>
                    <a:pt x="17" y="178"/>
                  </a:lnTo>
                  <a:lnTo>
                    <a:pt x="16" y="177"/>
                  </a:lnTo>
                  <a:lnTo>
                    <a:pt x="15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2" y="171"/>
                  </a:lnTo>
                  <a:lnTo>
                    <a:pt x="11" y="169"/>
                  </a:lnTo>
                  <a:lnTo>
                    <a:pt x="11" y="167"/>
                  </a:lnTo>
                  <a:lnTo>
                    <a:pt x="9" y="166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59"/>
                  </a:lnTo>
                  <a:lnTo>
                    <a:pt x="7" y="158"/>
                  </a:lnTo>
                  <a:lnTo>
                    <a:pt x="5" y="155"/>
                  </a:lnTo>
                  <a:lnTo>
                    <a:pt x="5" y="153"/>
                  </a:lnTo>
                  <a:lnTo>
                    <a:pt x="4" y="150"/>
                  </a:lnTo>
                  <a:lnTo>
                    <a:pt x="4" y="148"/>
                  </a:lnTo>
                  <a:lnTo>
                    <a:pt x="2" y="146"/>
                  </a:lnTo>
                  <a:lnTo>
                    <a:pt x="2" y="143"/>
                  </a:lnTo>
                  <a:lnTo>
                    <a:pt x="2" y="140"/>
                  </a:lnTo>
                  <a:lnTo>
                    <a:pt x="1" y="138"/>
                  </a:lnTo>
                  <a:lnTo>
                    <a:pt x="1" y="135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11" y="35"/>
                  </a:lnTo>
                  <a:lnTo>
                    <a:pt x="12" y="34"/>
                  </a:lnTo>
                  <a:lnTo>
                    <a:pt x="12" y="33"/>
                  </a:lnTo>
                  <a:lnTo>
                    <a:pt x="13" y="31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5" y="10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5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78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7" y="6"/>
                  </a:lnTo>
                  <a:lnTo>
                    <a:pt x="98" y="7"/>
                  </a:lnTo>
                  <a:lnTo>
                    <a:pt x="99" y="7"/>
                  </a:lnTo>
                  <a:lnTo>
                    <a:pt x="101" y="8"/>
                  </a:lnTo>
                  <a:lnTo>
                    <a:pt x="102" y="8"/>
                  </a:lnTo>
                  <a:lnTo>
                    <a:pt x="105" y="10"/>
                  </a:lnTo>
                  <a:lnTo>
                    <a:pt x="106" y="11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0" y="14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4" y="18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8" y="22"/>
                  </a:lnTo>
                  <a:lnTo>
                    <a:pt x="120" y="23"/>
                  </a:lnTo>
                  <a:lnTo>
                    <a:pt x="121" y="25"/>
                  </a:lnTo>
                  <a:lnTo>
                    <a:pt x="121" y="26"/>
                  </a:lnTo>
                  <a:lnTo>
                    <a:pt x="122" y="27"/>
                  </a:lnTo>
                  <a:lnTo>
                    <a:pt x="122" y="29"/>
                  </a:lnTo>
                  <a:lnTo>
                    <a:pt x="124" y="30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6" y="34"/>
                  </a:lnTo>
                  <a:lnTo>
                    <a:pt x="126" y="35"/>
                  </a:lnTo>
                  <a:lnTo>
                    <a:pt x="128" y="38"/>
                  </a:lnTo>
                  <a:lnTo>
                    <a:pt x="128" y="39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30" y="43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32" y="5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2" name="Freeform 48"/>
            <p:cNvSpPr>
              <a:spLocks/>
            </p:cNvSpPr>
            <p:nvPr/>
          </p:nvSpPr>
          <p:spPr bwMode="auto">
            <a:xfrm>
              <a:off x="353" y="4054"/>
              <a:ext cx="32" cy="10"/>
            </a:xfrm>
            <a:custGeom>
              <a:avLst/>
              <a:gdLst>
                <a:gd name="T0" fmla="*/ 32 w 98"/>
                <a:gd name="T1" fmla="*/ 0 h 31"/>
                <a:gd name="T2" fmla="*/ 28 w 98"/>
                <a:gd name="T3" fmla="*/ 4 h 31"/>
                <a:gd name="T4" fmla="*/ 0 w 98"/>
                <a:gd name="T5" fmla="*/ 10 h 31"/>
                <a:gd name="T6" fmla="*/ 1 w 98"/>
                <a:gd name="T7" fmla="*/ 7 h 31"/>
                <a:gd name="T8" fmla="*/ 32 w 9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31"/>
                <a:gd name="T17" fmla="*/ 98 w 9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31">
                  <a:moveTo>
                    <a:pt x="98" y="0"/>
                  </a:moveTo>
                  <a:lnTo>
                    <a:pt x="85" y="12"/>
                  </a:lnTo>
                  <a:lnTo>
                    <a:pt x="0" y="31"/>
                  </a:lnTo>
                  <a:lnTo>
                    <a:pt x="3" y="2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3" name="Freeform 49"/>
            <p:cNvSpPr>
              <a:spLocks/>
            </p:cNvSpPr>
            <p:nvPr/>
          </p:nvSpPr>
          <p:spPr bwMode="auto">
            <a:xfrm>
              <a:off x="353" y="4054"/>
              <a:ext cx="32" cy="10"/>
            </a:xfrm>
            <a:custGeom>
              <a:avLst/>
              <a:gdLst>
                <a:gd name="T0" fmla="*/ 32 w 98"/>
                <a:gd name="T1" fmla="*/ 0 h 31"/>
                <a:gd name="T2" fmla="*/ 28 w 98"/>
                <a:gd name="T3" fmla="*/ 4 h 31"/>
                <a:gd name="T4" fmla="*/ 0 w 98"/>
                <a:gd name="T5" fmla="*/ 10 h 31"/>
                <a:gd name="T6" fmla="*/ 1 w 98"/>
                <a:gd name="T7" fmla="*/ 7 h 31"/>
                <a:gd name="T8" fmla="*/ 32 w 9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31"/>
                <a:gd name="T17" fmla="*/ 98 w 9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31">
                  <a:moveTo>
                    <a:pt x="98" y="0"/>
                  </a:moveTo>
                  <a:lnTo>
                    <a:pt x="85" y="12"/>
                  </a:lnTo>
                  <a:lnTo>
                    <a:pt x="0" y="31"/>
                  </a:lnTo>
                  <a:lnTo>
                    <a:pt x="3" y="21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4" name="Freeform 50"/>
            <p:cNvSpPr>
              <a:spLocks/>
            </p:cNvSpPr>
            <p:nvPr/>
          </p:nvSpPr>
          <p:spPr bwMode="auto">
            <a:xfrm>
              <a:off x="310" y="4044"/>
              <a:ext cx="45" cy="67"/>
            </a:xfrm>
            <a:custGeom>
              <a:avLst/>
              <a:gdLst>
                <a:gd name="T0" fmla="*/ 42 w 136"/>
                <a:gd name="T1" fmla="*/ 17 h 200"/>
                <a:gd name="T2" fmla="*/ 40 w 136"/>
                <a:gd name="T3" fmla="*/ 14 h 200"/>
                <a:gd name="T4" fmla="*/ 39 w 136"/>
                <a:gd name="T5" fmla="*/ 11 h 200"/>
                <a:gd name="T6" fmla="*/ 35 w 136"/>
                <a:gd name="T7" fmla="*/ 9 h 200"/>
                <a:gd name="T8" fmla="*/ 32 w 136"/>
                <a:gd name="T9" fmla="*/ 7 h 200"/>
                <a:gd name="T10" fmla="*/ 29 w 136"/>
                <a:gd name="T11" fmla="*/ 6 h 200"/>
                <a:gd name="T12" fmla="*/ 25 w 136"/>
                <a:gd name="T13" fmla="*/ 5 h 200"/>
                <a:gd name="T14" fmla="*/ 21 w 136"/>
                <a:gd name="T15" fmla="*/ 6 h 200"/>
                <a:gd name="T16" fmla="*/ 17 w 136"/>
                <a:gd name="T17" fmla="*/ 6 h 200"/>
                <a:gd name="T18" fmla="*/ 13 w 136"/>
                <a:gd name="T19" fmla="*/ 9 h 200"/>
                <a:gd name="T20" fmla="*/ 10 w 136"/>
                <a:gd name="T21" fmla="*/ 11 h 200"/>
                <a:gd name="T22" fmla="*/ 8 w 136"/>
                <a:gd name="T23" fmla="*/ 15 h 200"/>
                <a:gd name="T24" fmla="*/ 6 w 136"/>
                <a:gd name="T25" fmla="*/ 18 h 200"/>
                <a:gd name="T26" fmla="*/ 5 w 136"/>
                <a:gd name="T27" fmla="*/ 22 h 200"/>
                <a:gd name="T28" fmla="*/ 4 w 136"/>
                <a:gd name="T29" fmla="*/ 27 h 200"/>
                <a:gd name="T30" fmla="*/ 4 w 136"/>
                <a:gd name="T31" fmla="*/ 32 h 200"/>
                <a:gd name="T32" fmla="*/ 4 w 136"/>
                <a:gd name="T33" fmla="*/ 40 h 200"/>
                <a:gd name="T34" fmla="*/ 4 w 136"/>
                <a:gd name="T35" fmla="*/ 46 h 200"/>
                <a:gd name="T36" fmla="*/ 5 w 136"/>
                <a:gd name="T37" fmla="*/ 51 h 200"/>
                <a:gd name="T38" fmla="*/ 7 w 136"/>
                <a:gd name="T39" fmla="*/ 56 h 200"/>
                <a:gd name="T40" fmla="*/ 9 w 136"/>
                <a:gd name="T41" fmla="*/ 59 h 200"/>
                <a:gd name="T42" fmla="*/ 15 w 136"/>
                <a:gd name="T43" fmla="*/ 63 h 200"/>
                <a:gd name="T44" fmla="*/ 22 w 136"/>
                <a:gd name="T45" fmla="*/ 65 h 200"/>
                <a:gd name="T46" fmla="*/ 29 w 136"/>
                <a:gd name="T47" fmla="*/ 64 h 200"/>
                <a:gd name="T48" fmla="*/ 35 w 136"/>
                <a:gd name="T49" fmla="*/ 61 h 200"/>
                <a:gd name="T50" fmla="*/ 39 w 136"/>
                <a:gd name="T51" fmla="*/ 57 h 200"/>
                <a:gd name="T52" fmla="*/ 42 w 136"/>
                <a:gd name="T53" fmla="*/ 50 h 200"/>
                <a:gd name="T54" fmla="*/ 45 w 136"/>
                <a:gd name="T55" fmla="*/ 46 h 200"/>
                <a:gd name="T56" fmla="*/ 42 w 136"/>
                <a:gd name="T57" fmla="*/ 54 h 200"/>
                <a:gd name="T58" fmla="*/ 38 w 136"/>
                <a:gd name="T59" fmla="*/ 61 h 200"/>
                <a:gd name="T60" fmla="*/ 33 w 136"/>
                <a:gd name="T61" fmla="*/ 65 h 200"/>
                <a:gd name="T62" fmla="*/ 26 w 136"/>
                <a:gd name="T63" fmla="*/ 67 h 200"/>
                <a:gd name="T64" fmla="*/ 17 w 136"/>
                <a:gd name="T65" fmla="*/ 66 h 200"/>
                <a:gd name="T66" fmla="*/ 10 w 136"/>
                <a:gd name="T67" fmla="*/ 64 h 200"/>
                <a:gd name="T68" fmla="*/ 5 w 136"/>
                <a:gd name="T69" fmla="*/ 59 h 200"/>
                <a:gd name="T70" fmla="*/ 3 w 136"/>
                <a:gd name="T71" fmla="*/ 55 h 200"/>
                <a:gd name="T72" fmla="*/ 1 w 136"/>
                <a:gd name="T73" fmla="*/ 50 h 200"/>
                <a:gd name="T74" fmla="*/ 0 w 136"/>
                <a:gd name="T75" fmla="*/ 43 h 200"/>
                <a:gd name="T76" fmla="*/ 0 w 136"/>
                <a:gd name="T77" fmla="*/ 36 h 200"/>
                <a:gd name="T78" fmla="*/ 0 w 136"/>
                <a:gd name="T79" fmla="*/ 28 h 200"/>
                <a:gd name="T80" fmla="*/ 0 w 136"/>
                <a:gd name="T81" fmla="*/ 23 h 200"/>
                <a:gd name="T82" fmla="*/ 1 w 136"/>
                <a:gd name="T83" fmla="*/ 17 h 200"/>
                <a:gd name="T84" fmla="*/ 3 w 136"/>
                <a:gd name="T85" fmla="*/ 13 h 200"/>
                <a:gd name="T86" fmla="*/ 5 w 136"/>
                <a:gd name="T87" fmla="*/ 10 h 200"/>
                <a:gd name="T88" fmla="*/ 8 w 136"/>
                <a:gd name="T89" fmla="*/ 6 h 200"/>
                <a:gd name="T90" fmla="*/ 12 w 136"/>
                <a:gd name="T91" fmla="*/ 3 h 200"/>
                <a:gd name="T92" fmla="*/ 17 w 136"/>
                <a:gd name="T93" fmla="*/ 1 h 200"/>
                <a:gd name="T94" fmla="*/ 21 w 136"/>
                <a:gd name="T95" fmla="*/ 0 h 200"/>
                <a:gd name="T96" fmla="*/ 26 w 136"/>
                <a:gd name="T97" fmla="*/ 1 h 200"/>
                <a:gd name="T98" fmla="*/ 30 w 136"/>
                <a:gd name="T99" fmla="*/ 1 h 200"/>
                <a:gd name="T100" fmla="*/ 34 w 136"/>
                <a:gd name="T101" fmla="*/ 3 h 200"/>
                <a:gd name="T102" fmla="*/ 37 w 136"/>
                <a:gd name="T103" fmla="*/ 6 h 200"/>
                <a:gd name="T104" fmla="*/ 40 w 136"/>
                <a:gd name="T105" fmla="*/ 9 h 200"/>
                <a:gd name="T106" fmla="*/ 42 w 136"/>
                <a:gd name="T107" fmla="*/ 11 h 200"/>
                <a:gd name="T108" fmla="*/ 43 w 136"/>
                <a:gd name="T109" fmla="*/ 15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6"/>
                <a:gd name="T166" fmla="*/ 0 h 200"/>
                <a:gd name="T167" fmla="*/ 136 w 136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6" h="200">
                  <a:moveTo>
                    <a:pt x="132" y="50"/>
                  </a:moveTo>
                  <a:lnTo>
                    <a:pt x="129" y="60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8" y="54"/>
                  </a:lnTo>
                  <a:lnTo>
                    <a:pt x="126" y="53"/>
                  </a:lnTo>
                  <a:lnTo>
                    <a:pt x="126" y="52"/>
                  </a:lnTo>
                  <a:lnTo>
                    <a:pt x="125" y="49"/>
                  </a:lnTo>
                  <a:lnTo>
                    <a:pt x="125" y="48"/>
                  </a:lnTo>
                  <a:lnTo>
                    <a:pt x="124" y="46"/>
                  </a:lnTo>
                  <a:lnTo>
                    <a:pt x="124" y="45"/>
                  </a:lnTo>
                  <a:lnTo>
                    <a:pt x="122" y="43"/>
                  </a:lnTo>
                  <a:lnTo>
                    <a:pt x="122" y="42"/>
                  </a:lnTo>
                  <a:lnTo>
                    <a:pt x="121" y="41"/>
                  </a:lnTo>
                  <a:lnTo>
                    <a:pt x="121" y="39"/>
                  </a:lnTo>
                  <a:lnTo>
                    <a:pt x="120" y="39"/>
                  </a:lnTo>
                  <a:lnTo>
                    <a:pt x="120" y="38"/>
                  </a:lnTo>
                  <a:lnTo>
                    <a:pt x="118" y="37"/>
                  </a:lnTo>
                  <a:lnTo>
                    <a:pt x="117" y="35"/>
                  </a:lnTo>
                  <a:lnTo>
                    <a:pt x="117" y="34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3" y="31"/>
                  </a:lnTo>
                  <a:lnTo>
                    <a:pt x="111" y="30"/>
                  </a:lnTo>
                  <a:lnTo>
                    <a:pt x="110" y="29"/>
                  </a:lnTo>
                  <a:lnTo>
                    <a:pt x="109" y="27"/>
                  </a:lnTo>
                  <a:lnTo>
                    <a:pt x="107" y="26"/>
                  </a:lnTo>
                  <a:lnTo>
                    <a:pt x="106" y="26"/>
                  </a:lnTo>
                  <a:lnTo>
                    <a:pt x="105" y="25"/>
                  </a:lnTo>
                  <a:lnTo>
                    <a:pt x="103" y="23"/>
                  </a:lnTo>
                  <a:lnTo>
                    <a:pt x="102" y="23"/>
                  </a:lnTo>
                  <a:lnTo>
                    <a:pt x="101" y="22"/>
                  </a:lnTo>
                  <a:lnTo>
                    <a:pt x="99" y="22"/>
                  </a:lnTo>
                  <a:lnTo>
                    <a:pt x="98" y="21"/>
                  </a:lnTo>
                  <a:lnTo>
                    <a:pt x="97" y="21"/>
                  </a:lnTo>
                  <a:lnTo>
                    <a:pt x="95" y="19"/>
                  </a:lnTo>
                  <a:lnTo>
                    <a:pt x="94" y="19"/>
                  </a:lnTo>
                  <a:lnTo>
                    <a:pt x="93" y="18"/>
                  </a:lnTo>
                  <a:lnTo>
                    <a:pt x="91" y="18"/>
                  </a:lnTo>
                  <a:lnTo>
                    <a:pt x="89" y="18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2" y="17"/>
                  </a:lnTo>
                  <a:lnTo>
                    <a:pt x="81" y="15"/>
                  </a:lnTo>
                  <a:lnTo>
                    <a:pt x="79" y="15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70" y="15"/>
                  </a:lnTo>
                  <a:lnTo>
                    <a:pt x="67" y="15"/>
                  </a:lnTo>
                  <a:lnTo>
                    <a:pt x="66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9" y="17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8" y="21"/>
                  </a:lnTo>
                  <a:lnTo>
                    <a:pt x="47" y="21"/>
                  </a:lnTo>
                  <a:lnTo>
                    <a:pt x="46" y="22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5" y="29"/>
                  </a:lnTo>
                  <a:lnTo>
                    <a:pt x="33" y="30"/>
                  </a:lnTo>
                  <a:lnTo>
                    <a:pt x="32" y="31"/>
                  </a:lnTo>
                  <a:lnTo>
                    <a:pt x="31" y="33"/>
                  </a:lnTo>
                  <a:lnTo>
                    <a:pt x="29" y="34"/>
                  </a:lnTo>
                  <a:lnTo>
                    <a:pt x="28" y="35"/>
                  </a:lnTo>
                  <a:lnTo>
                    <a:pt x="27" y="37"/>
                  </a:lnTo>
                  <a:lnTo>
                    <a:pt x="25" y="38"/>
                  </a:lnTo>
                  <a:lnTo>
                    <a:pt x="25" y="39"/>
                  </a:lnTo>
                  <a:lnTo>
                    <a:pt x="24" y="42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1" y="46"/>
                  </a:lnTo>
                  <a:lnTo>
                    <a:pt x="21" y="48"/>
                  </a:lnTo>
                  <a:lnTo>
                    <a:pt x="20" y="49"/>
                  </a:lnTo>
                  <a:lnTo>
                    <a:pt x="20" y="50"/>
                  </a:lnTo>
                  <a:lnTo>
                    <a:pt x="19" y="52"/>
                  </a:lnTo>
                  <a:lnTo>
                    <a:pt x="19" y="53"/>
                  </a:lnTo>
                  <a:lnTo>
                    <a:pt x="17" y="54"/>
                  </a:lnTo>
                  <a:lnTo>
                    <a:pt x="17" y="56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3" y="69"/>
                  </a:lnTo>
                  <a:lnTo>
                    <a:pt x="13" y="70"/>
                  </a:lnTo>
                  <a:lnTo>
                    <a:pt x="13" y="73"/>
                  </a:lnTo>
                  <a:lnTo>
                    <a:pt x="12" y="74"/>
                  </a:lnTo>
                  <a:lnTo>
                    <a:pt x="12" y="77"/>
                  </a:lnTo>
                  <a:lnTo>
                    <a:pt x="12" y="78"/>
                  </a:lnTo>
                  <a:lnTo>
                    <a:pt x="12" y="81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3"/>
                  </a:lnTo>
                  <a:lnTo>
                    <a:pt x="11" y="95"/>
                  </a:lnTo>
                  <a:lnTo>
                    <a:pt x="11" y="97"/>
                  </a:lnTo>
                  <a:lnTo>
                    <a:pt x="11" y="100"/>
                  </a:lnTo>
                  <a:lnTo>
                    <a:pt x="11" y="103"/>
                  </a:lnTo>
                  <a:lnTo>
                    <a:pt x="11" y="107"/>
                  </a:lnTo>
                  <a:lnTo>
                    <a:pt x="11" y="109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1" y="119"/>
                  </a:lnTo>
                  <a:lnTo>
                    <a:pt x="11" y="122"/>
                  </a:lnTo>
                  <a:lnTo>
                    <a:pt x="12" y="124"/>
                  </a:lnTo>
                  <a:lnTo>
                    <a:pt x="12" y="127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2" y="135"/>
                  </a:lnTo>
                  <a:lnTo>
                    <a:pt x="13" y="138"/>
                  </a:lnTo>
                  <a:lnTo>
                    <a:pt x="13" y="139"/>
                  </a:lnTo>
                  <a:lnTo>
                    <a:pt x="13" y="142"/>
                  </a:lnTo>
                  <a:lnTo>
                    <a:pt x="15" y="144"/>
                  </a:lnTo>
                  <a:lnTo>
                    <a:pt x="15" y="146"/>
                  </a:lnTo>
                  <a:lnTo>
                    <a:pt x="15" y="148"/>
                  </a:lnTo>
                  <a:lnTo>
                    <a:pt x="16" y="151"/>
                  </a:lnTo>
                  <a:lnTo>
                    <a:pt x="16" y="153"/>
                  </a:lnTo>
                  <a:lnTo>
                    <a:pt x="17" y="155"/>
                  </a:lnTo>
                  <a:lnTo>
                    <a:pt x="17" y="157"/>
                  </a:lnTo>
                  <a:lnTo>
                    <a:pt x="19" y="158"/>
                  </a:lnTo>
                  <a:lnTo>
                    <a:pt x="19" y="161"/>
                  </a:lnTo>
                  <a:lnTo>
                    <a:pt x="20" y="162"/>
                  </a:lnTo>
                  <a:lnTo>
                    <a:pt x="20" y="163"/>
                  </a:lnTo>
                  <a:lnTo>
                    <a:pt x="21" y="166"/>
                  </a:lnTo>
                  <a:lnTo>
                    <a:pt x="21" y="167"/>
                  </a:lnTo>
                  <a:lnTo>
                    <a:pt x="23" y="169"/>
                  </a:lnTo>
                  <a:lnTo>
                    <a:pt x="24" y="170"/>
                  </a:lnTo>
                  <a:lnTo>
                    <a:pt x="24" y="171"/>
                  </a:lnTo>
                  <a:lnTo>
                    <a:pt x="25" y="173"/>
                  </a:lnTo>
                  <a:lnTo>
                    <a:pt x="27" y="174"/>
                  </a:lnTo>
                  <a:lnTo>
                    <a:pt x="28" y="175"/>
                  </a:lnTo>
                  <a:lnTo>
                    <a:pt x="31" y="178"/>
                  </a:lnTo>
                  <a:lnTo>
                    <a:pt x="32" y="181"/>
                  </a:lnTo>
                  <a:lnTo>
                    <a:pt x="35" y="182"/>
                  </a:lnTo>
                  <a:lnTo>
                    <a:pt x="37" y="183"/>
                  </a:lnTo>
                  <a:lnTo>
                    <a:pt x="40" y="185"/>
                  </a:lnTo>
                  <a:lnTo>
                    <a:pt x="43" y="186"/>
                  </a:lnTo>
                  <a:lnTo>
                    <a:pt x="46" y="188"/>
                  </a:lnTo>
                  <a:lnTo>
                    <a:pt x="48" y="189"/>
                  </a:lnTo>
                  <a:lnTo>
                    <a:pt x="51" y="190"/>
                  </a:lnTo>
                  <a:lnTo>
                    <a:pt x="54" y="192"/>
                  </a:lnTo>
                  <a:lnTo>
                    <a:pt x="56" y="192"/>
                  </a:lnTo>
                  <a:lnTo>
                    <a:pt x="60" y="192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0" y="193"/>
                  </a:lnTo>
                  <a:lnTo>
                    <a:pt x="74" y="193"/>
                  </a:lnTo>
                  <a:lnTo>
                    <a:pt x="77" y="193"/>
                  </a:lnTo>
                  <a:lnTo>
                    <a:pt x="81" y="193"/>
                  </a:lnTo>
                  <a:lnTo>
                    <a:pt x="83" y="192"/>
                  </a:lnTo>
                  <a:lnTo>
                    <a:pt x="86" y="192"/>
                  </a:lnTo>
                  <a:lnTo>
                    <a:pt x="89" y="190"/>
                  </a:lnTo>
                  <a:lnTo>
                    <a:pt x="91" y="190"/>
                  </a:lnTo>
                  <a:lnTo>
                    <a:pt x="94" y="189"/>
                  </a:lnTo>
                  <a:lnTo>
                    <a:pt x="97" y="188"/>
                  </a:lnTo>
                  <a:lnTo>
                    <a:pt x="99" y="186"/>
                  </a:lnTo>
                  <a:lnTo>
                    <a:pt x="102" y="186"/>
                  </a:lnTo>
                  <a:lnTo>
                    <a:pt x="103" y="185"/>
                  </a:lnTo>
                  <a:lnTo>
                    <a:pt x="106" y="182"/>
                  </a:lnTo>
                  <a:lnTo>
                    <a:pt x="109" y="181"/>
                  </a:lnTo>
                  <a:lnTo>
                    <a:pt x="110" y="179"/>
                  </a:lnTo>
                  <a:lnTo>
                    <a:pt x="111" y="177"/>
                  </a:lnTo>
                  <a:lnTo>
                    <a:pt x="114" y="175"/>
                  </a:lnTo>
                  <a:lnTo>
                    <a:pt x="116" y="173"/>
                  </a:lnTo>
                  <a:lnTo>
                    <a:pt x="117" y="171"/>
                  </a:lnTo>
                  <a:lnTo>
                    <a:pt x="118" y="169"/>
                  </a:lnTo>
                  <a:lnTo>
                    <a:pt x="120" y="166"/>
                  </a:lnTo>
                  <a:lnTo>
                    <a:pt x="121" y="163"/>
                  </a:lnTo>
                  <a:lnTo>
                    <a:pt x="122" y="161"/>
                  </a:lnTo>
                  <a:lnTo>
                    <a:pt x="124" y="158"/>
                  </a:lnTo>
                  <a:lnTo>
                    <a:pt x="125" y="155"/>
                  </a:lnTo>
                  <a:lnTo>
                    <a:pt x="126" y="153"/>
                  </a:lnTo>
                  <a:lnTo>
                    <a:pt x="128" y="150"/>
                  </a:lnTo>
                  <a:lnTo>
                    <a:pt x="129" y="146"/>
                  </a:lnTo>
                  <a:lnTo>
                    <a:pt x="130" y="143"/>
                  </a:lnTo>
                  <a:lnTo>
                    <a:pt x="130" y="139"/>
                  </a:lnTo>
                  <a:lnTo>
                    <a:pt x="132" y="136"/>
                  </a:lnTo>
                  <a:lnTo>
                    <a:pt x="133" y="132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4" y="140"/>
                  </a:lnTo>
                  <a:lnTo>
                    <a:pt x="133" y="144"/>
                  </a:lnTo>
                  <a:lnTo>
                    <a:pt x="132" y="148"/>
                  </a:lnTo>
                  <a:lnTo>
                    <a:pt x="130" y="151"/>
                  </a:lnTo>
                  <a:lnTo>
                    <a:pt x="129" y="155"/>
                  </a:lnTo>
                  <a:lnTo>
                    <a:pt x="128" y="158"/>
                  </a:lnTo>
                  <a:lnTo>
                    <a:pt x="126" y="162"/>
                  </a:lnTo>
                  <a:lnTo>
                    <a:pt x="125" y="165"/>
                  </a:lnTo>
                  <a:lnTo>
                    <a:pt x="124" y="167"/>
                  </a:lnTo>
                  <a:lnTo>
                    <a:pt x="122" y="170"/>
                  </a:lnTo>
                  <a:lnTo>
                    <a:pt x="121" y="173"/>
                  </a:lnTo>
                  <a:lnTo>
                    <a:pt x="118" y="175"/>
                  </a:lnTo>
                  <a:lnTo>
                    <a:pt x="117" y="178"/>
                  </a:lnTo>
                  <a:lnTo>
                    <a:pt x="116" y="181"/>
                  </a:lnTo>
                  <a:lnTo>
                    <a:pt x="113" y="182"/>
                  </a:lnTo>
                  <a:lnTo>
                    <a:pt x="111" y="185"/>
                  </a:lnTo>
                  <a:lnTo>
                    <a:pt x="109" y="186"/>
                  </a:lnTo>
                  <a:lnTo>
                    <a:pt x="106" y="189"/>
                  </a:lnTo>
                  <a:lnTo>
                    <a:pt x="105" y="190"/>
                  </a:lnTo>
                  <a:lnTo>
                    <a:pt x="102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6"/>
                  </a:lnTo>
                  <a:lnTo>
                    <a:pt x="90" y="197"/>
                  </a:lnTo>
                  <a:lnTo>
                    <a:pt x="87" y="198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200"/>
                  </a:lnTo>
                  <a:lnTo>
                    <a:pt x="74" y="200"/>
                  </a:lnTo>
                  <a:lnTo>
                    <a:pt x="70" y="200"/>
                  </a:lnTo>
                  <a:lnTo>
                    <a:pt x="66" y="200"/>
                  </a:lnTo>
                  <a:lnTo>
                    <a:pt x="63" y="200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1" y="198"/>
                  </a:lnTo>
                  <a:lnTo>
                    <a:pt x="48" y="198"/>
                  </a:lnTo>
                  <a:lnTo>
                    <a:pt x="44" y="197"/>
                  </a:lnTo>
                  <a:lnTo>
                    <a:pt x="42" y="196"/>
                  </a:lnTo>
                  <a:lnTo>
                    <a:pt x="37" y="194"/>
                  </a:lnTo>
                  <a:lnTo>
                    <a:pt x="35" y="193"/>
                  </a:lnTo>
                  <a:lnTo>
                    <a:pt x="32" y="192"/>
                  </a:lnTo>
                  <a:lnTo>
                    <a:pt x="29" y="190"/>
                  </a:lnTo>
                  <a:lnTo>
                    <a:pt x="27" y="188"/>
                  </a:lnTo>
                  <a:lnTo>
                    <a:pt x="24" y="186"/>
                  </a:lnTo>
                  <a:lnTo>
                    <a:pt x="21" y="183"/>
                  </a:lnTo>
                  <a:lnTo>
                    <a:pt x="19" y="181"/>
                  </a:lnTo>
                  <a:lnTo>
                    <a:pt x="17" y="178"/>
                  </a:lnTo>
                  <a:lnTo>
                    <a:pt x="16" y="177"/>
                  </a:lnTo>
                  <a:lnTo>
                    <a:pt x="15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2" y="171"/>
                  </a:lnTo>
                  <a:lnTo>
                    <a:pt x="11" y="169"/>
                  </a:lnTo>
                  <a:lnTo>
                    <a:pt x="11" y="167"/>
                  </a:lnTo>
                  <a:lnTo>
                    <a:pt x="9" y="166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59"/>
                  </a:lnTo>
                  <a:lnTo>
                    <a:pt x="7" y="158"/>
                  </a:lnTo>
                  <a:lnTo>
                    <a:pt x="5" y="155"/>
                  </a:lnTo>
                  <a:lnTo>
                    <a:pt x="5" y="153"/>
                  </a:lnTo>
                  <a:lnTo>
                    <a:pt x="4" y="150"/>
                  </a:lnTo>
                  <a:lnTo>
                    <a:pt x="4" y="148"/>
                  </a:lnTo>
                  <a:lnTo>
                    <a:pt x="2" y="146"/>
                  </a:lnTo>
                  <a:lnTo>
                    <a:pt x="2" y="143"/>
                  </a:lnTo>
                  <a:lnTo>
                    <a:pt x="2" y="140"/>
                  </a:lnTo>
                  <a:lnTo>
                    <a:pt x="1" y="138"/>
                  </a:lnTo>
                  <a:lnTo>
                    <a:pt x="1" y="135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11" y="35"/>
                  </a:lnTo>
                  <a:lnTo>
                    <a:pt x="12" y="34"/>
                  </a:lnTo>
                  <a:lnTo>
                    <a:pt x="12" y="33"/>
                  </a:lnTo>
                  <a:lnTo>
                    <a:pt x="13" y="31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5" y="10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5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78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7" y="6"/>
                  </a:lnTo>
                  <a:lnTo>
                    <a:pt x="98" y="7"/>
                  </a:lnTo>
                  <a:lnTo>
                    <a:pt x="99" y="7"/>
                  </a:lnTo>
                  <a:lnTo>
                    <a:pt x="101" y="8"/>
                  </a:lnTo>
                  <a:lnTo>
                    <a:pt x="102" y="8"/>
                  </a:lnTo>
                  <a:lnTo>
                    <a:pt x="105" y="10"/>
                  </a:lnTo>
                  <a:lnTo>
                    <a:pt x="106" y="11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0" y="14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4" y="18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8" y="22"/>
                  </a:lnTo>
                  <a:lnTo>
                    <a:pt x="120" y="23"/>
                  </a:lnTo>
                  <a:lnTo>
                    <a:pt x="121" y="25"/>
                  </a:lnTo>
                  <a:lnTo>
                    <a:pt x="121" y="26"/>
                  </a:lnTo>
                  <a:lnTo>
                    <a:pt x="122" y="27"/>
                  </a:lnTo>
                  <a:lnTo>
                    <a:pt x="122" y="29"/>
                  </a:lnTo>
                  <a:lnTo>
                    <a:pt x="124" y="30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6" y="34"/>
                  </a:lnTo>
                  <a:lnTo>
                    <a:pt x="126" y="35"/>
                  </a:lnTo>
                  <a:lnTo>
                    <a:pt x="128" y="38"/>
                  </a:lnTo>
                  <a:lnTo>
                    <a:pt x="128" y="39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30" y="43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32" y="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5" name="Freeform 51"/>
            <p:cNvSpPr>
              <a:spLocks/>
            </p:cNvSpPr>
            <p:nvPr/>
          </p:nvSpPr>
          <p:spPr bwMode="auto">
            <a:xfrm>
              <a:off x="310" y="4044"/>
              <a:ext cx="45" cy="67"/>
            </a:xfrm>
            <a:custGeom>
              <a:avLst/>
              <a:gdLst>
                <a:gd name="T0" fmla="*/ 42 w 136"/>
                <a:gd name="T1" fmla="*/ 17 h 200"/>
                <a:gd name="T2" fmla="*/ 40 w 136"/>
                <a:gd name="T3" fmla="*/ 14 h 200"/>
                <a:gd name="T4" fmla="*/ 39 w 136"/>
                <a:gd name="T5" fmla="*/ 11 h 200"/>
                <a:gd name="T6" fmla="*/ 35 w 136"/>
                <a:gd name="T7" fmla="*/ 9 h 200"/>
                <a:gd name="T8" fmla="*/ 32 w 136"/>
                <a:gd name="T9" fmla="*/ 7 h 200"/>
                <a:gd name="T10" fmla="*/ 29 w 136"/>
                <a:gd name="T11" fmla="*/ 6 h 200"/>
                <a:gd name="T12" fmla="*/ 25 w 136"/>
                <a:gd name="T13" fmla="*/ 5 h 200"/>
                <a:gd name="T14" fmla="*/ 21 w 136"/>
                <a:gd name="T15" fmla="*/ 6 h 200"/>
                <a:gd name="T16" fmla="*/ 17 w 136"/>
                <a:gd name="T17" fmla="*/ 6 h 200"/>
                <a:gd name="T18" fmla="*/ 13 w 136"/>
                <a:gd name="T19" fmla="*/ 9 h 200"/>
                <a:gd name="T20" fmla="*/ 10 w 136"/>
                <a:gd name="T21" fmla="*/ 11 h 200"/>
                <a:gd name="T22" fmla="*/ 8 w 136"/>
                <a:gd name="T23" fmla="*/ 15 h 200"/>
                <a:gd name="T24" fmla="*/ 6 w 136"/>
                <a:gd name="T25" fmla="*/ 18 h 200"/>
                <a:gd name="T26" fmla="*/ 5 w 136"/>
                <a:gd name="T27" fmla="*/ 22 h 200"/>
                <a:gd name="T28" fmla="*/ 4 w 136"/>
                <a:gd name="T29" fmla="*/ 27 h 200"/>
                <a:gd name="T30" fmla="*/ 4 w 136"/>
                <a:gd name="T31" fmla="*/ 32 h 200"/>
                <a:gd name="T32" fmla="*/ 4 w 136"/>
                <a:gd name="T33" fmla="*/ 40 h 200"/>
                <a:gd name="T34" fmla="*/ 4 w 136"/>
                <a:gd name="T35" fmla="*/ 46 h 200"/>
                <a:gd name="T36" fmla="*/ 5 w 136"/>
                <a:gd name="T37" fmla="*/ 51 h 200"/>
                <a:gd name="T38" fmla="*/ 7 w 136"/>
                <a:gd name="T39" fmla="*/ 56 h 200"/>
                <a:gd name="T40" fmla="*/ 9 w 136"/>
                <a:gd name="T41" fmla="*/ 59 h 200"/>
                <a:gd name="T42" fmla="*/ 15 w 136"/>
                <a:gd name="T43" fmla="*/ 63 h 200"/>
                <a:gd name="T44" fmla="*/ 22 w 136"/>
                <a:gd name="T45" fmla="*/ 65 h 200"/>
                <a:gd name="T46" fmla="*/ 29 w 136"/>
                <a:gd name="T47" fmla="*/ 64 h 200"/>
                <a:gd name="T48" fmla="*/ 35 w 136"/>
                <a:gd name="T49" fmla="*/ 61 h 200"/>
                <a:gd name="T50" fmla="*/ 39 w 136"/>
                <a:gd name="T51" fmla="*/ 57 h 200"/>
                <a:gd name="T52" fmla="*/ 42 w 136"/>
                <a:gd name="T53" fmla="*/ 50 h 200"/>
                <a:gd name="T54" fmla="*/ 45 w 136"/>
                <a:gd name="T55" fmla="*/ 46 h 200"/>
                <a:gd name="T56" fmla="*/ 42 w 136"/>
                <a:gd name="T57" fmla="*/ 54 h 200"/>
                <a:gd name="T58" fmla="*/ 38 w 136"/>
                <a:gd name="T59" fmla="*/ 61 h 200"/>
                <a:gd name="T60" fmla="*/ 33 w 136"/>
                <a:gd name="T61" fmla="*/ 65 h 200"/>
                <a:gd name="T62" fmla="*/ 26 w 136"/>
                <a:gd name="T63" fmla="*/ 67 h 200"/>
                <a:gd name="T64" fmla="*/ 17 w 136"/>
                <a:gd name="T65" fmla="*/ 66 h 200"/>
                <a:gd name="T66" fmla="*/ 10 w 136"/>
                <a:gd name="T67" fmla="*/ 64 h 200"/>
                <a:gd name="T68" fmla="*/ 5 w 136"/>
                <a:gd name="T69" fmla="*/ 59 h 200"/>
                <a:gd name="T70" fmla="*/ 3 w 136"/>
                <a:gd name="T71" fmla="*/ 55 h 200"/>
                <a:gd name="T72" fmla="*/ 1 w 136"/>
                <a:gd name="T73" fmla="*/ 50 h 200"/>
                <a:gd name="T74" fmla="*/ 0 w 136"/>
                <a:gd name="T75" fmla="*/ 43 h 200"/>
                <a:gd name="T76" fmla="*/ 0 w 136"/>
                <a:gd name="T77" fmla="*/ 36 h 200"/>
                <a:gd name="T78" fmla="*/ 0 w 136"/>
                <a:gd name="T79" fmla="*/ 28 h 200"/>
                <a:gd name="T80" fmla="*/ 0 w 136"/>
                <a:gd name="T81" fmla="*/ 23 h 200"/>
                <a:gd name="T82" fmla="*/ 1 w 136"/>
                <a:gd name="T83" fmla="*/ 17 h 200"/>
                <a:gd name="T84" fmla="*/ 3 w 136"/>
                <a:gd name="T85" fmla="*/ 13 h 200"/>
                <a:gd name="T86" fmla="*/ 5 w 136"/>
                <a:gd name="T87" fmla="*/ 10 h 200"/>
                <a:gd name="T88" fmla="*/ 8 w 136"/>
                <a:gd name="T89" fmla="*/ 6 h 200"/>
                <a:gd name="T90" fmla="*/ 12 w 136"/>
                <a:gd name="T91" fmla="*/ 3 h 200"/>
                <a:gd name="T92" fmla="*/ 17 w 136"/>
                <a:gd name="T93" fmla="*/ 1 h 200"/>
                <a:gd name="T94" fmla="*/ 21 w 136"/>
                <a:gd name="T95" fmla="*/ 0 h 200"/>
                <a:gd name="T96" fmla="*/ 26 w 136"/>
                <a:gd name="T97" fmla="*/ 1 h 200"/>
                <a:gd name="T98" fmla="*/ 30 w 136"/>
                <a:gd name="T99" fmla="*/ 1 h 200"/>
                <a:gd name="T100" fmla="*/ 34 w 136"/>
                <a:gd name="T101" fmla="*/ 3 h 200"/>
                <a:gd name="T102" fmla="*/ 37 w 136"/>
                <a:gd name="T103" fmla="*/ 6 h 200"/>
                <a:gd name="T104" fmla="*/ 40 w 136"/>
                <a:gd name="T105" fmla="*/ 9 h 200"/>
                <a:gd name="T106" fmla="*/ 42 w 136"/>
                <a:gd name="T107" fmla="*/ 11 h 200"/>
                <a:gd name="T108" fmla="*/ 43 w 136"/>
                <a:gd name="T109" fmla="*/ 15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6"/>
                <a:gd name="T166" fmla="*/ 0 h 200"/>
                <a:gd name="T167" fmla="*/ 136 w 136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6" h="200">
                  <a:moveTo>
                    <a:pt x="132" y="50"/>
                  </a:moveTo>
                  <a:lnTo>
                    <a:pt x="129" y="60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8" y="54"/>
                  </a:lnTo>
                  <a:lnTo>
                    <a:pt x="126" y="53"/>
                  </a:lnTo>
                  <a:lnTo>
                    <a:pt x="126" y="52"/>
                  </a:lnTo>
                  <a:lnTo>
                    <a:pt x="125" y="49"/>
                  </a:lnTo>
                  <a:lnTo>
                    <a:pt x="125" y="48"/>
                  </a:lnTo>
                  <a:lnTo>
                    <a:pt x="124" y="46"/>
                  </a:lnTo>
                  <a:lnTo>
                    <a:pt x="124" y="45"/>
                  </a:lnTo>
                  <a:lnTo>
                    <a:pt x="122" y="43"/>
                  </a:lnTo>
                  <a:lnTo>
                    <a:pt x="122" y="42"/>
                  </a:lnTo>
                  <a:lnTo>
                    <a:pt x="121" y="41"/>
                  </a:lnTo>
                  <a:lnTo>
                    <a:pt x="121" y="39"/>
                  </a:lnTo>
                  <a:lnTo>
                    <a:pt x="120" y="39"/>
                  </a:lnTo>
                  <a:lnTo>
                    <a:pt x="120" y="38"/>
                  </a:lnTo>
                  <a:lnTo>
                    <a:pt x="118" y="37"/>
                  </a:lnTo>
                  <a:lnTo>
                    <a:pt x="117" y="35"/>
                  </a:lnTo>
                  <a:lnTo>
                    <a:pt x="117" y="34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3" y="31"/>
                  </a:lnTo>
                  <a:lnTo>
                    <a:pt x="111" y="30"/>
                  </a:lnTo>
                  <a:lnTo>
                    <a:pt x="110" y="29"/>
                  </a:lnTo>
                  <a:lnTo>
                    <a:pt x="109" y="27"/>
                  </a:lnTo>
                  <a:lnTo>
                    <a:pt x="107" y="26"/>
                  </a:lnTo>
                  <a:lnTo>
                    <a:pt x="106" y="26"/>
                  </a:lnTo>
                  <a:lnTo>
                    <a:pt x="105" y="25"/>
                  </a:lnTo>
                  <a:lnTo>
                    <a:pt x="103" y="23"/>
                  </a:lnTo>
                  <a:lnTo>
                    <a:pt x="102" y="23"/>
                  </a:lnTo>
                  <a:lnTo>
                    <a:pt x="101" y="22"/>
                  </a:lnTo>
                  <a:lnTo>
                    <a:pt x="99" y="22"/>
                  </a:lnTo>
                  <a:lnTo>
                    <a:pt x="98" y="21"/>
                  </a:lnTo>
                  <a:lnTo>
                    <a:pt x="97" y="21"/>
                  </a:lnTo>
                  <a:lnTo>
                    <a:pt x="95" y="19"/>
                  </a:lnTo>
                  <a:lnTo>
                    <a:pt x="94" y="19"/>
                  </a:lnTo>
                  <a:lnTo>
                    <a:pt x="93" y="18"/>
                  </a:lnTo>
                  <a:lnTo>
                    <a:pt x="91" y="18"/>
                  </a:lnTo>
                  <a:lnTo>
                    <a:pt x="89" y="18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2" y="17"/>
                  </a:lnTo>
                  <a:lnTo>
                    <a:pt x="81" y="15"/>
                  </a:lnTo>
                  <a:lnTo>
                    <a:pt x="79" y="15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70" y="15"/>
                  </a:lnTo>
                  <a:lnTo>
                    <a:pt x="67" y="15"/>
                  </a:lnTo>
                  <a:lnTo>
                    <a:pt x="66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9" y="17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8" y="21"/>
                  </a:lnTo>
                  <a:lnTo>
                    <a:pt x="47" y="21"/>
                  </a:lnTo>
                  <a:lnTo>
                    <a:pt x="46" y="22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5" y="29"/>
                  </a:lnTo>
                  <a:lnTo>
                    <a:pt x="33" y="30"/>
                  </a:lnTo>
                  <a:lnTo>
                    <a:pt x="32" y="31"/>
                  </a:lnTo>
                  <a:lnTo>
                    <a:pt x="31" y="33"/>
                  </a:lnTo>
                  <a:lnTo>
                    <a:pt x="29" y="34"/>
                  </a:lnTo>
                  <a:lnTo>
                    <a:pt x="28" y="35"/>
                  </a:lnTo>
                  <a:lnTo>
                    <a:pt x="27" y="37"/>
                  </a:lnTo>
                  <a:lnTo>
                    <a:pt x="25" y="38"/>
                  </a:lnTo>
                  <a:lnTo>
                    <a:pt x="25" y="39"/>
                  </a:lnTo>
                  <a:lnTo>
                    <a:pt x="24" y="42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1" y="46"/>
                  </a:lnTo>
                  <a:lnTo>
                    <a:pt x="21" y="48"/>
                  </a:lnTo>
                  <a:lnTo>
                    <a:pt x="20" y="49"/>
                  </a:lnTo>
                  <a:lnTo>
                    <a:pt x="20" y="50"/>
                  </a:lnTo>
                  <a:lnTo>
                    <a:pt x="19" y="52"/>
                  </a:lnTo>
                  <a:lnTo>
                    <a:pt x="19" y="53"/>
                  </a:lnTo>
                  <a:lnTo>
                    <a:pt x="17" y="54"/>
                  </a:lnTo>
                  <a:lnTo>
                    <a:pt x="17" y="56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3" y="69"/>
                  </a:lnTo>
                  <a:lnTo>
                    <a:pt x="13" y="70"/>
                  </a:lnTo>
                  <a:lnTo>
                    <a:pt x="13" y="73"/>
                  </a:lnTo>
                  <a:lnTo>
                    <a:pt x="12" y="74"/>
                  </a:lnTo>
                  <a:lnTo>
                    <a:pt x="12" y="77"/>
                  </a:lnTo>
                  <a:lnTo>
                    <a:pt x="12" y="78"/>
                  </a:lnTo>
                  <a:lnTo>
                    <a:pt x="12" y="81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3"/>
                  </a:lnTo>
                  <a:lnTo>
                    <a:pt x="11" y="95"/>
                  </a:lnTo>
                  <a:lnTo>
                    <a:pt x="11" y="97"/>
                  </a:lnTo>
                  <a:lnTo>
                    <a:pt x="11" y="100"/>
                  </a:lnTo>
                  <a:lnTo>
                    <a:pt x="11" y="103"/>
                  </a:lnTo>
                  <a:lnTo>
                    <a:pt x="11" y="107"/>
                  </a:lnTo>
                  <a:lnTo>
                    <a:pt x="11" y="109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1" y="119"/>
                  </a:lnTo>
                  <a:lnTo>
                    <a:pt x="11" y="122"/>
                  </a:lnTo>
                  <a:lnTo>
                    <a:pt x="12" y="124"/>
                  </a:lnTo>
                  <a:lnTo>
                    <a:pt x="12" y="127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2" y="135"/>
                  </a:lnTo>
                  <a:lnTo>
                    <a:pt x="13" y="138"/>
                  </a:lnTo>
                  <a:lnTo>
                    <a:pt x="13" y="139"/>
                  </a:lnTo>
                  <a:lnTo>
                    <a:pt x="13" y="142"/>
                  </a:lnTo>
                  <a:lnTo>
                    <a:pt x="15" y="144"/>
                  </a:lnTo>
                  <a:lnTo>
                    <a:pt x="15" y="146"/>
                  </a:lnTo>
                  <a:lnTo>
                    <a:pt x="15" y="148"/>
                  </a:lnTo>
                  <a:lnTo>
                    <a:pt x="16" y="151"/>
                  </a:lnTo>
                  <a:lnTo>
                    <a:pt x="16" y="153"/>
                  </a:lnTo>
                  <a:lnTo>
                    <a:pt x="17" y="155"/>
                  </a:lnTo>
                  <a:lnTo>
                    <a:pt x="17" y="157"/>
                  </a:lnTo>
                  <a:lnTo>
                    <a:pt x="19" y="158"/>
                  </a:lnTo>
                  <a:lnTo>
                    <a:pt x="19" y="161"/>
                  </a:lnTo>
                  <a:lnTo>
                    <a:pt x="20" y="162"/>
                  </a:lnTo>
                  <a:lnTo>
                    <a:pt x="20" y="163"/>
                  </a:lnTo>
                  <a:lnTo>
                    <a:pt x="21" y="166"/>
                  </a:lnTo>
                  <a:lnTo>
                    <a:pt x="21" y="167"/>
                  </a:lnTo>
                  <a:lnTo>
                    <a:pt x="23" y="169"/>
                  </a:lnTo>
                  <a:lnTo>
                    <a:pt x="24" y="170"/>
                  </a:lnTo>
                  <a:lnTo>
                    <a:pt x="24" y="171"/>
                  </a:lnTo>
                  <a:lnTo>
                    <a:pt x="25" y="173"/>
                  </a:lnTo>
                  <a:lnTo>
                    <a:pt x="27" y="174"/>
                  </a:lnTo>
                  <a:lnTo>
                    <a:pt x="28" y="175"/>
                  </a:lnTo>
                  <a:lnTo>
                    <a:pt x="31" y="178"/>
                  </a:lnTo>
                  <a:lnTo>
                    <a:pt x="32" y="181"/>
                  </a:lnTo>
                  <a:lnTo>
                    <a:pt x="35" y="182"/>
                  </a:lnTo>
                  <a:lnTo>
                    <a:pt x="37" y="183"/>
                  </a:lnTo>
                  <a:lnTo>
                    <a:pt x="40" y="185"/>
                  </a:lnTo>
                  <a:lnTo>
                    <a:pt x="43" y="186"/>
                  </a:lnTo>
                  <a:lnTo>
                    <a:pt x="46" y="188"/>
                  </a:lnTo>
                  <a:lnTo>
                    <a:pt x="48" y="189"/>
                  </a:lnTo>
                  <a:lnTo>
                    <a:pt x="51" y="190"/>
                  </a:lnTo>
                  <a:lnTo>
                    <a:pt x="54" y="192"/>
                  </a:lnTo>
                  <a:lnTo>
                    <a:pt x="56" y="192"/>
                  </a:lnTo>
                  <a:lnTo>
                    <a:pt x="60" y="192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0" y="193"/>
                  </a:lnTo>
                  <a:lnTo>
                    <a:pt x="74" y="193"/>
                  </a:lnTo>
                  <a:lnTo>
                    <a:pt x="77" y="193"/>
                  </a:lnTo>
                  <a:lnTo>
                    <a:pt x="81" y="193"/>
                  </a:lnTo>
                  <a:lnTo>
                    <a:pt x="83" y="192"/>
                  </a:lnTo>
                  <a:lnTo>
                    <a:pt x="86" y="192"/>
                  </a:lnTo>
                  <a:lnTo>
                    <a:pt x="89" y="190"/>
                  </a:lnTo>
                  <a:lnTo>
                    <a:pt x="91" y="190"/>
                  </a:lnTo>
                  <a:lnTo>
                    <a:pt x="94" y="189"/>
                  </a:lnTo>
                  <a:lnTo>
                    <a:pt x="97" y="188"/>
                  </a:lnTo>
                  <a:lnTo>
                    <a:pt x="99" y="186"/>
                  </a:lnTo>
                  <a:lnTo>
                    <a:pt x="102" y="186"/>
                  </a:lnTo>
                  <a:lnTo>
                    <a:pt x="103" y="185"/>
                  </a:lnTo>
                  <a:lnTo>
                    <a:pt x="106" y="182"/>
                  </a:lnTo>
                  <a:lnTo>
                    <a:pt x="109" y="181"/>
                  </a:lnTo>
                  <a:lnTo>
                    <a:pt x="110" y="179"/>
                  </a:lnTo>
                  <a:lnTo>
                    <a:pt x="111" y="177"/>
                  </a:lnTo>
                  <a:lnTo>
                    <a:pt x="114" y="175"/>
                  </a:lnTo>
                  <a:lnTo>
                    <a:pt x="116" y="173"/>
                  </a:lnTo>
                  <a:lnTo>
                    <a:pt x="117" y="171"/>
                  </a:lnTo>
                  <a:lnTo>
                    <a:pt x="118" y="169"/>
                  </a:lnTo>
                  <a:lnTo>
                    <a:pt x="120" y="166"/>
                  </a:lnTo>
                  <a:lnTo>
                    <a:pt x="121" y="163"/>
                  </a:lnTo>
                  <a:lnTo>
                    <a:pt x="122" y="161"/>
                  </a:lnTo>
                  <a:lnTo>
                    <a:pt x="124" y="158"/>
                  </a:lnTo>
                  <a:lnTo>
                    <a:pt x="125" y="155"/>
                  </a:lnTo>
                  <a:lnTo>
                    <a:pt x="126" y="153"/>
                  </a:lnTo>
                  <a:lnTo>
                    <a:pt x="128" y="150"/>
                  </a:lnTo>
                  <a:lnTo>
                    <a:pt x="129" y="146"/>
                  </a:lnTo>
                  <a:lnTo>
                    <a:pt x="130" y="143"/>
                  </a:lnTo>
                  <a:lnTo>
                    <a:pt x="130" y="139"/>
                  </a:lnTo>
                  <a:lnTo>
                    <a:pt x="132" y="136"/>
                  </a:lnTo>
                  <a:lnTo>
                    <a:pt x="133" y="132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4" y="140"/>
                  </a:lnTo>
                  <a:lnTo>
                    <a:pt x="133" y="144"/>
                  </a:lnTo>
                  <a:lnTo>
                    <a:pt x="132" y="148"/>
                  </a:lnTo>
                  <a:lnTo>
                    <a:pt x="130" y="151"/>
                  </a:lnTo>
                  <a:lnTo>
                    <a:pt x="129" y="155"/>
                  </a:lnTo>
                  <a:lnTo>
                    <a:pt x="128" y="158"/>
                  </a:lnTo>
                  <a:lnTo>
                    <a:pt x="126" y="162"/>
                  </a:lnTo>
                  <a:lnTo>
                    <a:pt x="125" y="165"/>
                  </a:lnTo>
                  <a:lnTo>
                    <a:pt x="124" y="167"/>
                  </a:lnTo>
                  <a:lnTo>
                    <a:pt x="122" y="170"/>
                  </a:lnTo>
                  <a:lnTo>
                    <a:pt x="121" y="173"/>
                  </a:lnTo>
                  <a:lnTo>
                    <a:pt x="118" y="175"/>
                  </a:lnTo>
                  <a:lnTo>
                    <a:pt x="117" y="178"/>
                  </a:lnTo>
                  <a:lnTo>
                    <a:pt x="116" y="181"/>
                  </a:lnTo>
                  <a:lnTo>
                    <a:pt x="113" y="182"/>
                  </a:lnTo>
                  <a:lnTo>
                    <a:pt x="111" y="185"/>
                  </a:lnTo>
                  <a:lnTo>
                    <a:pt x="109" y="186"/>
                  </a:lnTo>
                  <a:lnTo>
                    <a:pt x="106" y="189"/>
                  </a:lnTo>
                  <a:lnTo>
                    <a:pt x="105" y="190"/>
                  </a:lnTo>
                  <a:lnTo>
                    <a:pt x="102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6"/>
                  </a:lnTo>
                  <a:lnTo>
                    <a:pt x="90" y="197"/>
                  </a:lnTo>
                  <a:lnTo>
                    <a:pt x="87" y="198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200"/>
                  </a:lnTo>
                  <a:lnTo>
                    <a:pt x="74" y="200"/>
                  </a:lnTo>
                  <a:lnTo>
                    <a:pt x="70" y="200"/>
                  </a:lnTo>
                  <a:lnTo>
                    <a:pt x="66" y="200"/>
                  </a:lnTo>
                  <a:lnTo>
                    <a:pt x="63" y="200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1" y="198"/>
                  </a:lnTo>
                  <a:lnTo>
                    <a:pt x="48" y="198"/>
                  </a:lnTo>
                  <a:lnTo>
                    <a:pt x="44" y="197"/>
                  </a:lnTo>
                  <a:lnTo>
                    <a:pt x="42" y="196"/>
                  </a:lnTo>
                  <a:lnTo>
                    <a:pt x="37" y="194"/>
                  </a:lnTo>
                  <a:lnTo>
                    <a:pt x="35" y="193"/>
                  </a:lnTo>
                  <a:lnTo>
                    <a:pt x="32" y="192"/>
                  </a:lnTo>
                  <a:lnTo>
                    <a:pt x="29" y="190"/>
                  </a:lnTo>
                  <a:lnTo>
                    <a:pt x="27" y="188"/>
                  </a:lnTo>
                  <a:lnTo>
                    <a:pt x="24" y="186"/>
                  </a:lnTo>
                  <a:lnTo>
                    <a:pt x="21" y="183"/>
                  </a:lnTo>
                  <a:lnTo>
                    <a:pt x="19" y="181"/>
                  </a:lnTo>
                  <a:lnTo>
                    <a:pt x="17" y="178"/>
                  </a:lnTo>
                  <a:lnTo>
                    <a:pt x="16" y="177"/>
                  </a:lnTo>
                  <a:lnTo>
                    <a:pt x="15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2" y="171"/>
                  </a:lnTo>
                  <a:lnTo>
                    <a:pt x="11" y="169"/>
                  </a:lnTo>
                  <a:lnTo>
                    <a:pt x="11" y="167"/>
                  </a:lnTo>
                  <a:lnTo>
                    <a:pt x="9" y="166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59"/>
                  </a:lnTo>
                  <a:lnTo>
                    <a:pt x="7" y="158"/>
                  </a:lnTo>
                  <a:lnTo>
                    <a:pt x="5" y="155"/>
                  </a:lnTo>
                  <a:lnTo>
                    <a:pt x="5" y="153"/>
                  </a:lnTo>
                  <a:lnTo>
                    <a:pt x="4" y="150"/>
                  </a:lnTo>
                  <a:lnTo>
                    <a:pt x="4" y="148"/>
                  </a:lnTo>
                  <a:lnTo>
                    <a:pt x="2" y="146"/>
                  </a:lnTo>
                  <a:lnTo>
                    <a:pt x="2" y="143"/>
                  </a:lnTo>
                  <a:lnTo>
                    <a:pt x="2" y="140"/>
                  </a:lnTo>
                  <a:lnTo>
                    <a:pt x="1" y="138"/>
                  </a:lnTo>
                  <a:lnTo>
                    <a:pt x="1" y="135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11" y="35"/>
                  </a:lnTo>
                  <a:lnTo>
                    <a:pt x="12" y="34"/>
                  </a:lnTo>
                  <a:lnTo>
                    <a:pt x="12" y="33"/>
                  </a:lnTo>
                  <a:lnTo>
                    <a:pt x="13" y="31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5" y="10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5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78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7" y="6"/>
                  </a:lnTo>
                  <a:lnTo>
                    <a:pt x="98" y="7"/>
                  </a:lnTo>
                  <a:lnTo>
                    <a:pt x="99" y="7"/>
                  </a:lnTo>
                  <a:lnTo>
                    <a:pt x="101" y="8"/>
                  </a:lnTo>
                  <a:lnTo>
                    <a:pt x="102" y="8"/>
                  </a:lnTo>
                  <a:lnTo>
                    <a:pt x="105" y="10"/>
                  </a:lnTo>
                  <a:lnTo>
                    <a:pt x="106" y="11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0" y="14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4" y="18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8" y="22"/>
                  </a:lnTo>
                  <a:lnTo>
                    <a:pt x="120" y="23"/>
                  </a:lnTo>
                  <a:lnTo>
                    <a:pt x="121" y="25"/>
                  </a:lnTo>
                  <a:lnTo>
                    <a:pt x="121" y="26"/>
                  </a:lnTo>
                  <a:lnTo>
                    <a:pt x="122" y="27"/>
                  </a:lnTo>
                  <a:lnTo>
                    <a:pt x="122" y="29"/>
                  </a:lnTo>
                  <a:lnTo>
                    <a:pt x="124" y="30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6" y="34"/>
                  </a:lnTo>
                  <a:lnTo>
                    <a:pt x="126" y="35"/>
                  </a:lnTo>
                  <a:lnTo>
                    <a:pt x="128" y="38"/>
                  </a:lnTo>
                  <a:lnTo>
                    <a:pt x="128" y="39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30" y="43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32" y="5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6" name="Freeform 52"/>
            <p:cNvSpPr>
              <a:spLocks/>
            </p:cNvSpPr>
            <p:nvPr/>
          </p:nvSpPr>
          <p:spPr bwMode="auto">
            <a:xfrm>
              <a:off x="273" y="4017"/>
              <a:ext cx="113" cy="120"/>
            </a:xfrm>
            <a:custGeom>
              <a:avLst/>
              <a:gdLst>
                <a:gd name="T0" fmla="*/ 113 w 339"/>
                <a:gd name="T1" fmla="*/ 80 h 360"/>
                <a:gd name="T2" fmla="*/ 109 w 339"/>
                <a:gd name="T3" fmla="*/ 92 h 360"/>
                <a:gd name="T4" fmla="*/ 103 w 339"/>
                <a:gd name="T5" fmla="*/ 102 h 360"/>
                <a:gd name="T6" fmla="*/ 95 w 339"/>
                <a:gd name="T7" fmla="*/ 110 h 360"/>
                <a:gd name="T8" fmla="*/ 86 w 339"/>
                <a:gd name="T9" fmla="*/ 116 h 360"/>
                <a:gd name="T10" fmla="*/ 75 w 339"/>
                <a:gd name="T11" fmla="*/ 119 h 360"/>
                <a:gd name="T12" fmla="*/ 60 w 339"/>
                <a:gd name="T13" fmla="*/ 120 h 360"/>
                <a:gd name="T14" fmla="*/ 43 w 339"/>
                <a:gd name="T15" fmla="*/ 119 h 360"/>
                <a:gd name="T16" fmla="*/ 36 w 339"/>
                <a:gd name="T17" fmla="*/ 117 h 360"/>
                <a:gd name="T18" fmla="*/ 30 w 339"/>
                <a:gd name="T19" fmla="*/ 115 h 360"/>
                <a:gd name="T20" fmla="*/ 24 w 339"/>
                <a:gd name="T21" fmla="*/ 112 h 360"/>
                <a:gd name="T22" fmla="*/ 18 w 339"/>
                <a:gd name="T23" fmla="*/ 107 h 360"/>
                <a:gd name="T24" fmla="*/ 13 w 339"/>
                <a:gd name="T25" fmla="*/ 102 h 360"/>
                <a:gd name="T26" fmla="*/ 9 w 339"/>
                <a:gd name="T27" fmla="*/ 95 h 360"/>
                <a:gd name="T28" fmla="*/ 5 w 339"/>
                <a:gd name="T29" fmla="*/ 88 h 360"/>
                <a:gd name="T30" fmla="*/ 2 w 339"/>
                <a:gd name="T31" fmla="*/ 80 h 360"/>
                <a:gd name="T32" fmla="*/ 1 w 339"/>
                <a:gd name="T33" fmla="*/ 70 h 360"/>
                <a:gd name="T34" fmla="*/ 0 w 339"/>
                <a:gd name="T35" fmla="*/ 60 h 360"/>
                <a:gd name="T36" fmla="*/ 1 w 339"/>
                <a:gd name="T37" fmla="*/ 46 h 360"/>
                <a:gd name="T38" fmla="*/ 4 w 339"/>
                <a:gd name="T39" fmla="*/ 34 h 360"/>
                <a:gd name="T40" fmla="*/ 9 w 339"/>
                <a:gd name="T41" fmla="*/ 24 h 360"/>
                <a:gd name="T42" fmla="*/ 16 w 339"/>
                <a:gd name="T43" fmla="*/ 16 h 360"/>
                <a:gd name="T44" fmla="*/ 24 w 339"/>
                <a:gd name="T45" fmla="*/ 9 h 360"/>
                <a:gd name="T46" fmla="*/ 34 w 339"/>
                <a:gd name="T47" fmla="*/ 4 h 360"/>
                <a:gd name="T48" fmla="*/ 46 w 339"/>
                <a:gd name="T49" fmla="*/ 1 h 360"/>
                <a:gd name="T50" fmla="*/ 59 w 339"/>
                <a:gd name="T51" fmla="*/ 0 h 360"/>
                <a:gd name="T52" fmla="*/ 69 w 339"/>
                <a:gd name="T53" fmla="*/ 1 h 360"/>
                <a:gd name="T54" fmla="*/ 78 w 339"/>
                <a:gd name="T55" fmla="*/ 2 h 360"/>
                <a:gd name="T56" fmla="*/ 87 w 339"/>
                <a:gd name="T57" fmla="*/ 5 h 360"/>
                <a:gd name="T58" fmla="*/ 93 w 339"/>
                <a:gd name="T59" fmla="*/ 9 h 360"/>
                <a:gd name="T60" fmla="*/ 99 w 339"/>
                <a:gd name="T61" fmla="*/ 14 h 360"/>
                <a:gd name="T62" fmla="*/ 104 w 339"/>
                <a:gd name="T63" fmla="*/ 20 h 360"/>
                <a:gd name="T64" fmla="*/ 108 w 339"/>
                <a:gd name="T65" fmla="*/ 28 h 360"/>
                <a:gd name="T66" fmla="*/ 112 w 339"/>
                <a:gd name="T67" fmla="*/ 36 h 360"/>
                <a:gd name="T68" fmla="*/ 78 w 339"/>
                <a:gd name="T69" fmla="*/ 38 h 360"/>
                <a:gd name="T70" fmla="*/ 75 w 339"/>
                <a:gd name="T71" fmla="*/ 34 h 360"/>
                <a:gd name="T72" fmla="*/ 72 w 339"/>
                <a:gd name="T73" fmla="*/ 30 h 360"/>
                <a:gd name="T74" fmla="*/ 67 w 339"/>
                <a:gd name="T75" fmla="*/ 28 h 360"/>
                <a:gd name="T76" fmla="*/ 62 w 339"/>
                <a:gd name="T77" fmla="*/ 27 h 360"/>
                <a:gd name="T78" fmla="*/ 57 w 339"/>
                <a:gd name="T79" fmla="*/ 27 h 360"/>
                <a:gd name="T80" fmla="*/ 52 w 339"/>
                <a:gd name="T81" fmla="*/ 28 h 360"/>
                <a:gd name="T82" fmla="*/ 47 w 339"/>
                <a:gd name="T83" fmla="*/ 31 h 360"/>
                <a:gd name="T84" fmla="*/ 43 w 339"/>
                <a:gd name="T85" fmla="*/ 34 h 360"/>
                <a:gd name="T86" fmla="*/ 40 w 339"/>
                <a:gd name="T87" fmla="*/ 38 h 360"/>
                <a:gd name="T88" fmla="*/ 38 w 339"/>
                <a:gd name="T89" fmla="*/ 43 h 360"/>
                <a:gd name="T90" fmla="*/ 36 w 339"/>
                <a:gd name="T91" fmla="*/ 52 h 360"/>
                <a:gd name="T92" fmla="*/ 36 w 339"/>
                <a:gd name="T93" fmla="*/ 69 h 360"/>
                <a:gd name="T94" fmla="*/ 39 w 339"/>
                <a:gd name="T95" fmla="*/ 79 h 360"/>
                <a:gd name="T96" fmla="*/ 41 w 339"/>
                <a:gd name="T97" fmla="*/ 84 h 360"/>
                <a:gd name="T98" fmla="*/ 43 w 339"/>
                <a:gd name="T99" fmla="*/ 88 h 360"/>
                <a:gd name="T100" fmla="*/ 47 w 339"/>
                <a:gd name="T101" fmla="*/ 91 h 360"/>
                <a:gd name="T102" fmla="*/ 51 w 339"/>
                <a:gd name="T103" fmla="*/ 92 h 360"/>
                <a:gd name="T104" fmla="*/ 56 w 339"/>
                <a:gd name="T105" fmla="*/ 93 h 360"/>
                <a:gd name="T106" fmla="*/ 63 w 339"/>
                <a:gd name="T107" fmla="*/ 93 h 360"/>
                <a:gd name="T108" fmla="*/ 69 w 339"/>
                <a:gd name="T109" fmla="*/ 91 h 360"/>
                <a:gd name="T110" fmla="*/ 73 w 339"/>
                <a:gd name="T111" fmla="*/ 89 h 360"/>
                <a:gd name="T112" fmla="*/ 77 w 339"/>
                <a:gd name="T113" fmla="*/ 84 h 360"/>
                <a:gd name="T114" fmla="*/ 80 w 339"/>
                <a:gd name="T115" fmla="*/ 76 h 3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9"/>
                <a:gd name="T175" fmla="*/ 0 h 360"/>
                <a:gd name="T176" fmla="*/ 339 w 339"/>
                <a:gd name="T177" fmla="*/ 360 h 3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9" h="360">
                  <a:moveTo>
                    <a:pt x="245" y="212"/>
                  </a:moveTo>
                  <a:lnTo>
                    <a:pt x="339" y="241"/>
                  </a:lnTo>
                  <a:lnTo>
                    <a:pt x="334" y="259"/>
                  </a:lnTo>
                  <a:lnTo>
                    <a:pt x="327" y="277"/>
                  </a:lnTo>
                  <a:lnTo>
                    <a:pt x="319" y="293"/>
                  </a:lnTo>
                  <a:lnTo>
                    <a:pt x="309" y="307"/>
                  </a:lnTo>
                  <a:lnTo>
                    <a:pt x="299" y="320"/>
                  </a:lnTo>
                  <a:lnTo>
                    <a:pt x="286" y="331"/>
                  </a:lnTo>
                  <a:lnTo>
                    <a:pt x="273" y="340"/>
                  </a:lnTo>
                  <a:lnTo>
                    <a:pt x="258" y="347"/>
                  </a:lnTo>
                  <a:lnTo>
                    <a:pt x="242" y="354"/>
                  </a:lnTo>
                  <a:lnTo>
                    <a:pt x="225" y="358"/>
                  </a:lnTo>
                  <a:lnTo>
                    <a:pt x="204" y="360"/>
                  </a:lnTo>
                  <a:lnTo>
                    <a:pt x="181" y="360"/>
                  </a:lnTo>
                  <a:lnTo>
                    <a:pt x="155" y="360"/>
                  </a:lnTo>
                  <a:lnTo>
                    <a:pt x="130" y="356"/>
                  </a:lnTo>
                  <a:lnTo>
                    <a:pt x="118" y="355"/>
                  </a:lnTo>
                  <a:lnTo>
                    <a:pt x="107" y="352"/>
                  </a:lnTo>
                  <a:lnTo>
                    <a:pt x="98" y="348"/>
                  </a:lnTo>
                  <a:lnTo>
                    <a:pt x="89" y="344"/>
                  </a:lnTo>
                  <a:lnTo>
                    <a:pt x="79" y="340"/>
                  </a:lnTo>
                  <a:lnTo>
                    <a:pt x="71" y="335"/>
                  </a:lnTo>
                  <a:lnTo>
                    <a:pt x="63" y="328"/>
                  </a:lnTo>
                  <a:lnTo>
                    <a:pt x="55" y="321"/>
                  </a:lnTo>
                  <a:lnTo>
                    <a:pt x="47" y="315"/>
                  </a:lnTo>
                  <a:lnTo>
                    <a:pt x="40" y="305"/>
                  </a:lnTo>
                  <a:lnTo>
                    <a:pt x="33" y="296"/>
                  </a:lnTo>
                  <a:lnTo>
                    <a:pt x="27" y="286"/>
                  </a:lnTo>
                  <a:lnTo>
                    <a:pt x="20" y="276"/>
                  </a:lnTo>
                  <a:lnTo>
                    <a:pt x="15" y="263"/>
                  </a:lnTo>
                  <a:lnTo>
                    <a:pt x="11" y="251"/>
                  </a:lnTo>
                  <a:lnTo>
                    <a:pt x="7" y="239"/>
                  </a:lnTo>
                  <a:lnTo>
                    <a:pt x="4" y="226"/>
                  </a:lnTo>
                  <a:lnTo>
                    <a:pt x="3" y="211"/>
                  </a:lnTo>
                  <a:lnTo>
                    <a:pt x="1" y="196"/>
                  </a:lnTo>
                  <a:lnTo>
                    <a:pt x="0" y="180"/>
                  </a:lnTo>
                  <a:lnTo>
                    <a:pt x="1" y="158"/>
                  </a:lnTo>
                  <a:lnTo>
                    <a:pt x="4" y="138"/>
                  </a:lnTo>
                  <a:lnTo>
                    <a:pt x="7" y="121"/>
                  </a:lnTo>
                  <a:lnTo>
                    <a:pt x="12" y="103"/>
                  </a:lnTo>
                  <a:lnTo>
                    <a:pt x="19" y="87"/>
                  </a:lnTo>
                  <a:lnTo>
                    <a:pt x="27" y="72"/>
                  </a:lnTo>
                  <a:lnTo>
                    <a:pt x="36" y="59"/>
                  </a:lnTo>
                  <a:lnTo>
                    <a:pt x="47" y="47"/>
                  </a:lnTo>
                  <a:lnTo>
                    <a:pt x="59" y="36"/>
                  </a:lnTo>
                  <a:lnTo>
                    <a:pt x="71" y="27"/>
                  </a:lnTo>
                  <a:lnTo>
                    <a:pt x="86" y="18"/>
                  </a:lnTo>
                  <a:lnTo>
                    <a:pt x="102" y="12"/>
                  </a:lnTo>
                  <a:lnTo>
                    <a:pt x="118" y="6"/>
                  </a:lnTo>
                  <a:lnTo>
                    <a:pt x="137" y="2"/>
                  </a:lnTo>
                  <a:lnTo>
                    <a:pt x="156" y="1"/>
                  </a:lnTo>
                  <a:lnTo>
                    <a:pt x="176" y="0"/>
                  </a:lnTo>
                  <a:lnTo>
                    <a:pt x="192" y="1"/>
                  </a:lnTo>
                  <a:lnTo>
                    <a:pt x="208" y="2"/>
                  </a:lnTo>
                  <a:lnTo>
                    <a:pt x="222" y="4"/>
                  </a:lnTo>
                  <a:lnTo>
                    <a:pt x="235" y="6"/>
                  </a:lnTo>
                  <a:lnTo>
                    <a:pt x="247" y="10"/>
                  </a:lnTo>
                  <a:lnTo>
                    <a:pt x="260" y="14"/>
                  </a:lnTo>
                  <a:lnTo>
                    <a:pt x="270" y="20"/>
                  </a:lnTo>
                  <a:lnTo>
                    <a:pt x="280" y="27"/>
                  </a:lnTo>
                  <a:lnTo>
                    <a:pt x="289" y="33"/>
                  </a:lnTo>
                  <a:lnTo>
                    <a:pt x="297" y="41"/>
                  </a:lnTo>
                  <a:lnTo>
                    <a:pt x="305" y="51"/>
                  </a:lnTo>
                  <a:lnTo>
                    <a:pt x="313" y="60"/>
                  </a:lnTo>
                  <a:lnTo>
                    <a:pt x="320" y="71"/>
                  </a:lnTo>
                  <a:lnTo>
                    <a:pt x="325" y="83"/>
                  </a:lnTo>
                  <a:lnTo>
                    <a:pt x="331" y="95"/>
                  </a:lnTo>
                  <a:lnTo>
                    <a:pt x="336" y="109"/>
                  </a:lnTo>
                  <a:lnTo>
                    <a:pt x="241" y="130"/>
                  </a:lnTo>
                  <a:lnTo>
                    <a:pt x="235" y="115"/>
                  </a:lnTo>
                  <a:lnTo>
                    <a:pt x="230" y="106"/>
                  </a:lnTo>
                  <a:lnTo>
                    <a:pt x="226" y="101"/>
                  </a:lnTo>
                  <a:lnTo>
                    <a:pt x="220" y="95"/>
                  </a:lnTo>
                  <a:lnTo>
                    <a:pt x="215" y="91"/>
                  </a:lnTo>
                  <a:lnTo>
                    <a:pt x="208" y="87"/>
                  </a:lnTo>
                  <a:lnTo>
                    <a:pt x="202" y="84"/>
                  </a:lnTo>
                  <a:lnTo>
                    <a:pt x="195" y="82"/>
                  </a:lnTo>
                  <a:lnTo>
                    <a:pt x="187" y="82"/>
                  </a:lnTo>
                  <a:lnTo>
                    <a:pt x="179" y="80"/>
                  </a:lnTo>
                  <a:lnTo>
                    <a:pt x="171" y="82"/>
                  </a:lnTo>
                  <a:lnTo>
                    <a:pt x="161" y="83"/>
                  </a:lnTo>
                  <a:lnTo>
                    <a:pt x="155" y="84"/>
                  </a:lnTo>
                  <a:lnTo>
                    <a:pt x="146" y="88"/>
                  </a:lnTo>
                  <a:lnTo>
                    <a:pt x="140" y="92"/>
                  </a:lnTo>
                  <a:lnTo>
                    <a:pt x="134" y="98"/>
                  </a:lnTo>
                  <a:lnTo>
                    <a:pt x="128" y="103"/>
                  </a:lnTo>
                  <a:lnTo>
                    <a:pt x="124" y="110"/>
                  </a:lnTo>
                  <a:lnTo>
                    <a:pt x="120" y="115"/>
                  </a:lnTo>
                  <a:lnTo>
                    <a:pt x="117" y="122"/>
                  </a:lnTo>
                  <a:lnTo>
                    <a:pt x="114" y="130"/>
                  </a:lnTo>
                  <a:lnTo>
                    <a:pt x="111" y="138"/>
                  </a:lnTo>
                  <a:lnTo>
                    <a:pt x="109" y="157"/>
                  </a:lnTo>
                  <a:lnTo>
                    <a:pt x="109" y="179"/>
                  </a:lnTo>
                  <a:lnTo>
                    <a:pt x="109" y="206"/>
                  </a:lnTo>
                  <a:lnTo>
                    <a:pt x="113" y="228"/>
                  </a:lnTo>
                  <a:lnTo>
                    <a:pt x="116" y="238"/>
                  </a:lnTo>
                  <a:lnTo>
                    <a:pt x="118" y="246"/>
                  </a:lnTo>
                  <a:lnTo>
                    <a:pt x="122" y="253"/>
                  </a:lnTo>
                  <a:lnTo>
                    <a:pt x="126" y="258"/>
                  </a:lnTo>
                  <a:lnTo>
                    <a:pt x="130" y="263"/>
                  </a:lnTo>
                  <a:lnTo>
                    <a:pt x="136" y="268"/>
                  </a:lnTo>
                  <a:lnTo>
                    <a:pt x="141" y="272"/>
                  </a:lnTo>
                  <a:lnTo>
                    <a:pt x="146" y="274"/>
                  </a:lnTo>
                  <a:lnTo>
                    <a:pt x="153" y="277"/>
                  </a:lnTo>
                  <a:lnTo>
                    <a:pt x="160" y="278"/>
                  </a:lnTo>
                  <a:lnTo>
                    <a:pt x="168" y="280"/>
                  </a:lnTo>
                  <a:lnTo>
                    <a:pt x="175" y="280"/>
                  </a:lnTo>
                  <a:lnTo>
                    <a:pt x="190" y="280"/>
                  </a:lnTo>
                  <a:lnTo>
                    <a:pt x="203" y="276"/>
                  </a:lnTo>
                  <a:lnTo>
                    <a:pt x="208" y="273"/>
                  </a:lnTo>
                  <a:lnTo>
                    <a:pt x="214" y="270"/>
                  </a:lnTo>
                  <a:lnTo>
                    <a:pt x="218" y="266"/>
                  </a:lnTo>
                  <a:lnTo>
                    <a:pt x="222" y="262"/>
                  </a:lnTo>
                  <a:lnTo>
                    <a:pt x="230" y="253"/>
                  </a:lnTo>
                  <a:lnTo>
                    <a:pt x="235" y="242"/>
                  </a:lnTo>
                  <a:lnTo>
                    <a:pt x="241" y="228"/>
                  </a:lnTo>
                  <a:lnTo>
                    <a:pt x="245" y="2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7" name="Freeform 53"/>
            <p:cNvSpPr>
              <a:spLocks/>
            </p:cNvSpPr>
            <p:nvPr/>
          </p:nvSpPr>
          <p:spPr bwMode="auto">
            <a:xfrm>
              <a:off x="273" y="4017"/>
              <a:ext cx="113" cy="120"/>
            </a:xfrm>
            <a:custGeom>
              <a:avLst/>
              <a:gdLst>
                <a:gd name="T0" fmla="*/ 113 w 339"/>
                <a:gd name="T1" fmla="*/ 80 h 360"/>
                <a:gd name="T2" fmla="*/ 109 w 339"/>
                <a:gd name="T3" fmla="*/ 92 h 360"/>
                <a:gd name="T4" fmla="*/ 103 w 339"/>
                <a:gd name="T5" fmla="*/ 102 h 360"/>
                <a:gd name="T6" fmla="*/ 95 w 339"/>
                <a:gd name="T7" fmla="*/ 110 h 360"/>
                <a:gd name="T8" fmla="*/ 86 w 339"/>
                <a:gd name="T9" fmla="*/ 116 h 360"/>
                <a:gd name="T10" fmla="*/ 75 w 339"/>
                <a:gd name="T11" fmla="*/ 119 h 360"/>
                <a:gd name="T12" fmla="*/ 60 w 339"/>
                <a:gd name="T13" fmla="*/ 120 h 360"/>
                <a:gd name="T14" fmla="*/ 43 w 339"/>
                <a:gd name="T15" fmla="*/ 119 h 360"/>
                <a:gd name="T16" fmla="*/ 36 w 339"/>
                <a:gd name="T17" fmla="*/ 117 h 360"/>
                <a:gd name="T18" fmla="*/ 30 w 339"/>
                <a:gd name="T19" fmla="*/ 115 h 360"/>
                <a:gd name="T20" fmla="*/ 24 w 339"/>
                <a:gd name="T21" fmla="*/ 112 h 360"/>
                <a:gd name="T22" fmla="*/ 18 w 339"/>
                <a:gd name="T23" fmla="*/ 107 h 360"/>
                <a:gd name="T24" fmla="*/ 13 w 339"/>
                <a:gd name="T25" fmla="*/ 102 h 360"/>
                <a:gd name="T26" fmla="*/ 9 w 339"/>
                <a:gd name="T27" fmla="*/ 95 h 360"/>
                <a:gd name="T28" fmla="*/ 5 w 339"/>
                <a:gd name="T29" fmla="*/ 88 h 360"/>
                <a:gd name="T30" fmla="*/ 2 w 339"/>
                <a:gd name="T31" fmla="*/ 80 h 360"/>
                <a:gd name="T32" fmla="*/ 1 w 339"/>
                <a:gd name="T33" fmla="*/ 70 h 360"/>
                <a:gd name="T34" fmla="*/ 0 w 339"/>
                <a:gd name="T35" fmla="*/ 60 h 360"/>
                <a:gd name="T36" fmla="*/ 1 w 339"/>
                <a:gd name="T37" fmla="*/ 46 h 360"/>
                <a:gd name="T38" fmla="*/ 4 w 339"/>
                <a:gd name="T39" fmla="*/ 34 h 360"/>
                <a:gd name="T40" fmla="*/ 9 w 339"/>
                <a:gd name="T41" fmla="*/ 24 h 360"/>
                <a:gd name="T42" fmla="*/ 16 w 339"/>
                <a:gd name="T43" fmla="*/ 16 h 360"/>
                <a:gd name="T44" fmla="*/ 24 w 339"/>
                <a:gd name="T45" fmla="*/ 9 h 360"/>
                <a:gd name="T46" fmla="*/ 34 w 339"/>
                <a:gd name="T47" fmla="*/ 4 h 360"/>
                <a:gd name="T48" fmla="*/ 46 w 339"/>
                <a:gd name="T49" fmla="*/ 1 h 360"/>
                <a:gd name="T50" fmla="*/ 59 w 339"/>
                <a:gd name="T51" fmla="*/ 0 h 360"/>
                <a:gd name="T52" fmla="*/ 69 w 339"/>
                <a:gd name="T53" fmla="*/ 1 h 360"/>
                <a:gd name="T54" fmla="*/ 78 w 339"/>
                <a:gd name="T55" fmla="*/ 2 h 360"/>
                <a:gd name="T56" fmla="*/ 87 w 339"/>
                <a:gd name="T57" fmla="*/ 5 h 360"/>
                <a:gd name="T58" fmla="*/ 93 w 339"/>
                <a:gd name="T59" fmla="*/ 9 h 360"/>
                <a:gd name="T60" fmla="*/ 99 w 339"/>
                <a:gd name="T61" fmla="*/ 14 h 360"/>
                <a:gd name="T62" fmla="*/ 104 w 339"/>
                <a:gd name="T63" fmla="*/ 20 h 360"/>
                <a:gd name="T64" fmla="*/ 108 w 339"/>
                <a:gd name="T65" fmla="*/ 28 h 360"/>
                <a:gd name="T66" fmla="*/ 112 w 339"/>
                <a:gd name="T67" fmla="*/ 36 h 360"/>
                <a:gd name="T68" fmla="*/ 78 w 339"/>
                <a:gd name="T69" fmla="*/ 38 h 360"/>
                <a:gd name="T70" fmla="*/ 75 w 339"/>
                <a:gd name="T71" fmla="*/ 34 h 360"/>
                <a:gd name="T72" fmla="*/ 72 w 339"/>
                <a:gd name="T73" fmla="*/ 30 h 360"/>
                <a:gd name="T74" fmla="*/ 67 w 339"/>
                <a:gd name="T75" fmla="*/ 28 h 360"/>
                <a:gd name="T76" fmla="*/ 62 w 339"/>
                <a:gd name="T77" fmla="*/ 27 h 360"/>
                <a:gd name="T78" fmla="*/ 57 w 339"/>
                <a:gd name="T79" fmla="*/ 27 h 360"/>
                <a:gd name="T80" fmla="*/ 52 w 339"/>
                <a:gd name="T81" fmla="*/ 28 h 360"/>
                <a:gd name="T82" fmla="*/ 47 w 339"/>
                <a:gd name="T83" fmla="*/ 31 h 360"/>
                <a:gd name="T84" fmla="*/ 43 w 339"/>
                <a:gd name="T85" fmla="*/ 34 h 360"/>
                <a:gd name="T86" fmla="*/ 40 w 339"/>
                <a:gd name="T87" fmla="*/ 38 h 360"/>
                <a:gd name="T88" fmla="*/ 38 w 339"/>
                <a:gd name="T89" fmla="*/ 43 h 360"/>
                <a:gd name="T90" fmla="*/ 36 w 339"/>
                <a:gd name="T91" fmla="*/ 52 h 360"/>
                <a:gd name="T92" fmla="*/ 36 w 339"/>
                <a:gd name="T93" fmla="*/ 69 h 360"/>
                <a:gd name="T94" fmla="*/ 39 w 339"/>
                <a:gd name="T95" fmla="*/ 79 h 360"/>
                <a:gd name="T96" fmla="*/ 41 w 339"/>
                <a:gd name="T97" fmla="*/ 84 h 360"/>
                <a:gd name="T98" fmla="*/ 43 w 339"/>
                <a:gd name="T99" fmla="*/ 88 h 360"/>
                <a:gd name="T100" fmla="*/ 47 w 339"/>
                <a:gd name="T101" fmla="*/ 91 h 360"/>
                <a:gd name="T102" fmla="*/ 51 w 339"/>
                <a:gd name="T103" fmla="*/ 92 h 360"/>
                <a:gd name="T104" fmla="*/ 56 w 339"/>
                <a:gd name="T105" fmla="*/ 93 h 360"/>
                <a:gd name="T106" fmla="*/ 63 w 339"/>
                <a:gd name="T107" fmla="*/ 93 h 360"/>
                <a:gd name="T108" fmla="*/ 69 w 339"/>
                <a:gd name="T109" fmla="*/ 91 h 360"/>
                <a:gd name="T110" fmla="*/ 73 w 339"/>
                <a:gd name="T111" fmla="*/ 89 h 360"/>
                <a:gd name="T112" fmla="*/ 77 w 339"/>
                <a:gd name="T113" fmla="*/ 84 h 360"/>
                <a:gd name="T114" fmla="*/ 80 w 339"/>
                <a:gd name="T115" fmla="*/ 76 h 3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9"/>
                <a:gd name="T175" fmla="*/ 0 h 360"/>
                <a:gd name="T176" fmla="*/ 339 w 339"/>
                <a:gd name="T177" fmla="*/ 360 h 3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9" h="360">
                  <a:moveTo>
                    <a:pt x="245" y="212"/>
                  </a:moveTo>
                  <a:lnTo>
                    <a:pt x="339" y="241"/>
                  </a:lnTo>
                  <a:lnTo>
                    <a:pt x="334" y="259"/>
                  </a:lnTo>
                  <a:lnTo>
                    <a:pt x="327" y="277"/>
                  </a:lnTo>
                  <a:lnTo>
                    <a:pt x="319" y="293"/>
                  </a:lnTo>
                  <a:lnTo>
                    <a:pt x="309" y="307"/>
                  </a:lnTo>
                  <a:lnTo>
                    <a:pt x="299" y="320"/>
                  </a:lnTo>
                  <a:lnTo>
                    <a:pt x="286" y="331"/>
                  </a:lnTo>
                  <a:lnTo>
                    <a:pt x="273" y="340"/>
                  </a:lnTo>
                  <a:lnTo>
                    <a:pt x="258" y="347"/>
                  </a:lnTo>
                  <a:lnTo>
                    <a:pt x="242" y="354"/>
                  </a:lnTo>
                  <a:lnTo>
                    <a:pt x="225" y="358"/>
                  </a:lnTo>
                  <a:lnTo>
                    <a:pt x="204" y="360"/>
                  </a:lnTo>
                  <a:lnTo>
                    <a:pt x="181" y="360"/>
                  </a:lnTo>
                  <a:lnTo>
                    <a:pt x="155" y="360"/>
                  </a:lnTo>
                  <a:lnTo>
                    <a:pt x="130" y="356"/>
                  </a:lnTo>
                  <a:lnTo>
                    <a:pt x="118" y="355"/>
                  </a:lnTo>
                  <a:lnTo>
                    <a:pt x="107" y="352"/>
                  </a:lnTo>
                  <a:lnTo>
                    <a:pt x="98" y="348"/>
                  </a:lnTo>
                  <a:lnTo>
                    <a:pt x="89" y="344"/>
                  </a:lnTo>
                  <a:lnTo>
                    <a:pt x="79" y="340"/>
                  </a:lnTo>
                  <a:lnTo>
                    <a:pt x="71" y="335"/>
                  </a:lnTo>
                  <a:lnTo>
                    <a:pt x="63" y="328"/>
                  </a:lnTo>
                  <a:lnTo>
                    <a:pt x="55" y="321"/>
                  </a:lnTo>
                  <a:lnTo>
                    <a:pt x="47" y="315"/>
                  </a:lnTo>
                  <a:lnTo>
                    <a:pt x="40" y="305"/>
                  </a:lnTo>
                  <a:lnTo>
                    <a:pt x="33" y="296"/>
                  </a:lnTo>
                  <a:lnTo>
                    <a:pt x="27" y="286"/>
                  </a:lnTo>
                  <a:lnTo>
                    <a:pt x="20" y="276"/>
                  </a:lnTo>
                  <a:lnTo>
                    <a:pt x="15" y="263"/>
                  </a:lnTo>
                  <a:lnTo>
                    <a:pt x="11" y="251"/>
                  </a:lnTo>
                  <a:lnTo>
                    <a:pt x="7" y="239"/>
                  </a:lnTo>
                  <a:lnTo>
                    <a:pt x="4" y="226"/>
                  </a:lnTo>
                  <a:lnTo>
                    <a:pt x="3" y="211"/>
                  </a:lnTo>
                  <a:lnTo>
                    <a:pt x="1" y="196"/>
                  </a:lnTo>
                  <a:lnTo>
                    <a:pt x="0" y="180"/>
                  </a:lnTo>
                  <a:lnTo>
                    <a:pt x="1" y="158"/>
                  </a:lnTo>
                  <a:lnTo>
                    <a:pt x="4" y="138"/>
                  </a:lnTo>
                  <a:lnTo>
                    <a:pt x="7" y="121"/>
                  </a:lnTo>
                  <a:lnTo>
                    <a:pt x="12" y="103"/>
                  </a:lnTo>
                  <a:lnTo>
                    <a:pt x="19" y="87"/>
                  </a:lnTo>
                  <a:lnTo>
                    <a:pt x="27" y="72"/>
                  </a:lnTo>
                  <a:lnTo>
                    <a:pt x="36" y="59"/>
                  </a:lnTo>
                  <a:lnTo>
                    <a:pt x="47" y="47"/>
                  </a:lnTo>
                  <a:lnTo>
                    <a:pt x="59" y="36"/>
                  </a:lnTo>
                  <a:lnTo>
                    <a:pt x="71" y="27"/>
                  </a:lnTo>
                  <a:lnTo>
                    <a:pt x="86" y="18"/>
                  </a:lnTo>
                  <a:lnTo>
                    <a:pt x="102" y="12"/>
                  </a:lnTo>
                  <a:lnTo>
                    <a:pt x="118" y="6"/>
                  </a:lnTo>
                  <a:lnTo>
                    <a:pt x="137" y="2"/>
                  </a:lnTo>
                  <a:lnTo>
                    <a:pt x="156" y="1"/>
                  </a:lnTo>
                  <a:lnTo>
                    <a:pt x="176" y="0"/>
                  </a:lnTo>
                  <a:lnTo>
                    <a:pt x="192" y="1"/>
                  </a:lnTo>
                  <a:lnTo>
                    <a:pt x="208" y="2"/>
                  </a:lnTo>
                  <a:lnTo>
                    <a:pt x="222" y="4"/>
                  </a:lnTo>
                  <a:lnTo>
                    <a:pt x="235" y="6"/>
                  </a:lnTo>
                  <a:lnTo>
                    <a:pt x="247" y="10"/>
                  </a:lnTo>
                  <a:lnTo>
                    <a:pt x="260" y="14"/>
                  </a:lnTo>
                  <a:lnTo>
                    <a:pt x="270" y="20"/>
                  </a:lnTo>
                  <a:lnTo>
                    <a:pt x="280" y="27"/>
                  </a:lnTo>
                  <a:lnTo>
                    <a:pt x="289" y="33"/>
                  </a:lnTo>
                  <a:lnTo>
                    <a:pt x="297" y="41"/>
                  </a:lnTo>
                  <a:lnTo>
                    <a:pt x="305" y="51"/>
                  </a:lnTo>
                  <a:lnTo>
                    <a:pt x="313" y="60"/>
                  </a:lnTo>
                  <a:lnTo>
                    <a:pt x="320" y="71"/>
                  </a:lnTo>
                  <a:lnTo>
                    <a:pt x="325" y="83"/>
                  </a:lnTo>
                  <a:lnTo>
                    <a:pt x="331" y="95"/>
                  </a:lnTo>
                  <a:lnTo>
                    <a:pt x="336" y="109"/>
                  </a:lnTo>
                  <a:lnTo>
                    <a:pt x="241" y="130"/>
                  </a:lnTo>
                  <a:lnTo>
                    <a:pt x="235" y="115"/>
                  </a:lnTo>
                  <a:lnTo>
                    <a:pt x="230" y="106"/>
                  </a:lnTo>
                  <a:lnTo>
                    <a:pt x="226" y="101"/>
                  </a:lnTo>
                  <a:lnTo>
                    <a:pt x="220" y="95"/>
                  </a:lnTo>
                  <a:lnTo>
                    <a:pt x="215" y="91"/>
                  </a:lnTo>
                  <a:lnTo>
                    <a:pt x="208" y="87"/>
                  </a:lnTo>
                  <a:lnTo>
                    <a:pt x="202" y="84"/>
                  </a:lnTo>
                  <a:lnTo>
                    <a:pt x="195" y="82"/>
                  </a:lnTo>
                  <a:lnTo>
                    <a:pt x="187" y="82"/>
                  </a:lnTo>
                  <a:lnTo>
                    <a:pt x="179" y="80"/>
                  </a:lnTo>
                  <a:lnTo>
                    <a:pt x="171" y="82"/>
                  </a:lnTo>
                  <a:lnTo>
                    <a:pt x="161" y="83"/>
                  </a:lnTo>
                  <a:lnTo>
                    <a:pt x="155" y="84"/>
                  </a:lnTo>
                  <a:lnTo>
                    <a:pt x="146" y="88"/>
                  </a:lnTo>
                  <a:lnTo>
                    <a:pt x="140" y="92"/>
                  </a:lnTo>
                  <a:lnTo>
                    <a:pt x="134" y="98"/>
                  </a:lnTo>
                  <a:lnTo>
                    <a:pt x="128" y="103"/>
                  </a:lnTo>
                  <a:lnTo>
                    <a:pt x="124" y="110"/>
                  </a:lnTo>
                  <a:lnTo>
                    <a:pt x="120" y="115"/>
                  </a:lnTo>
                  <a:lnTo>
                    <a:pt x="117" y="122"/>
                  </a:lnTo>
                  <a:lnTo>
                    <a:pt x="114" y="130"/>
                  </a:lnTo>
                  <a:lnTo>
                    <a:pt x="111" y="138"/>
                  </a:lnTo>
                  <a:lnTo>
                    <a:pt x="109" y="157"/>
                  </a:lnTo>
                  <a:lnTo>
                    <a:pt x="109" y="179"/>
                  </a:lnTo>
                  <a:lnTo>
                    <a:pt x="109" y="206"/>
                  </a:lnTo>
                  <a:lnTo>
                    <a:pt x="113" y="228"/>
                  </a:lnTo>
                  <a:lnTo>
                    <a:pt x="116" y="238"/>
                  </a:lnTo>
                  <a:lnTo>
                    <a:pt x="118" y="246"/>
                  </a:lnTo>
                  <a:lnTo>
                    <a:pt x="122" y="253"/>
                  </a:lnTo>
                  <a:lnTo>
                    <a:pt x="126" y="258"/>
                  </a:lnTo>
                  <a:lnTo>
                    <a:pt x="130" y="263"/>
                  </a:lnTo>
                  <a:lnTo>
                    <a:pt x="136" y="268"/>
                  </a:lnTo>
                  <a:lnTo>
                    <a:pt x="141" y="272"/>
                  </a:lnTo>
                  <a:lnTo>
                    <a:pt x="146" y="274"/>
                  </a:lnTo>
                  <a:lnTo>
                    <a:pt x="153" y="277"/>
                  </a:lnTo>
                  <a:lnTo>
                    <a:pt x="160" y="278"/>
                  </a:lnTo>
                  <a:lnTo>
                    <a:pt x="168" y="280"/>
                  </a:lnTo>
                  <a:lnTo>
                    <a:pt x="175" y="280"/>
                  </a:lnTo>
                  <a:lnTo>
                    <a:pt x="190" y="280"/>
                  </a:lnTo>
                  <a:lnTo>
                    <a:pt x="203" y="276"/>
                  </a:lnTo>
                  <a:lnTo>
                    <a:pt x="208" y="273"/>
                  </a:lnTo>
                  <a:lnTo>
                    <a:pt x="214" y="270"/>
                  </a:lnTo>
                  <a:lnTo>
                    <a:pt x="218" y="266"/>
                  </a:lnTo>
                  <a:lnTo>
                    <a:pt x="222" y="262"/>
                  </a:lnTo>
                  <a:lnTo>
                    <a:pt x="230" y="253"/>
                  </a:lnTo>
                  <a:lnTo>
                    <a:pt x="235" y="242"/>
                  </a:lnTo>
                  <a:lnTo>
                    <a:pt x="241" y="228"/>
                  </a:lnTo>
                  <a:lnTo>
                    <a:pt x="245" y="212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8" name="Freeform 54"/>
            <p:cNvSpPr>
              <a:spLocks/>
            </p:cNvSpPr>
            <p:nvPr/>
          </p:nvSpPr>
          <p:spPr bwMode="auto">
            <a:xfrm>
              <a:off x="485" y="4104"/>
              <a:ext cx="103" cy="33"/>
            </a:xfrm>
            <a:custGeom>
              <a:avLst/>
              <a:gdLst>
                <a:gd name="T0" fmla="*/ 102 w 310"/>
                <a:gd name="T1" fmla="*/ 3 h 101"/>
                <a:gd name="T2" fmla="*/ 101 w 310"/>
                <a:gd name="T3" fmla="*/ 6 h 101"/>
                <a:gd name="T4" fmla="*/ 101 w 310"/>
                <a:gd name="T5" fmla="*/ 7 h 101"/>
                <a:gd name="T6" fmla="*/ 100 w 310"/>
                <a:gd name="T7" fmla="*/ 8 h 101"/>
                <a:gd name="T8" fmla="*/ 99 w 310"/>
                <a:gd name="T9" fmla="*/ 10 h 101"/>
                <a:gd name="T10" fmla="*/ 98 w 310"/>
                <a:gd name="T11" fmla="*/ 12 h 101"/>
                <a:gd name="T12" fmla="*/ 97 w 310"/>
                <a:gd name="T13" fmla="*/ 13 h 101"/>
                <a:gd name="T14" fmla="*/ 96 w 310"/>
                <a:gd name="T15" fmla="*/ 15 h 101"/>
                <a:gd name="T16" fmla="*/ 95 w 310"/>
                <a:gd name="T17" fmla="*/ 16 h 101"/>
                <a:gd name="T18" fmla="*/ 94 w 310"/>
                <a:gd name="T19" fmla="*/ 18 h 101"/>
                <a:gd name="T20" fmla="*/ 93 w 310"/>
                <a:gd name="T21" fmla="*/ 19 h 101"/>
                <a:gd name="T22" fmla="*/ 91 w 310"/>
                <a:gd name="T23" fmla="*/ 20 h 101"/>
                <a:gd name="T24" fmla="*/ 90 w 310"/>
                <a:gd name="T25" fmla="*/ 22 h 101"/>
                <a:gd name="T26" fmla="*/ 87 w 310"/>
                <a:gd name="T27" fmla="*/ 24 h 101"/>
                <a:gd name="T28" fmla="*/ 85 w 310"/>
                <a:gd name="T29" fmla="*/ 26 h 101"/>
                <a:gd name="T30" fmla="*/ 82 w 310"/>
                <a:gd name="T31" fmla="*/ 27 h 101"/>
                <a:gd name="T32" fmla="*/ 79 w 310"/>
                <a:gd name="T33" fmla="*/ 29 h 101"/>
                <a:gd name="T34" fmla="*/ 76 w 310"/>
                <a:gd name="T35" fmla="*/ 30 h 101"/>
                <a:gd name="T36" fmla="*/ 74 w 310"/>
                <a:gd name="T37" fmla="*/ 30 h 101"/>
                <a:gd name="T38" fmla="*/ 72 w 310"/>
                <a:gd name="T39" fmla="*/ 31 h 101"/>
                <a:gd name="T40" fmla="*/ 69 w 310"/>
                <a:gd name="T41" fmla="*/ 31 h 101"/>
                <a:gd name="T42" fmla="*/ 68 w 310"/>
                <a:gd name="T43" fmla="*/ 32 h 101"/>
                <a:gd name="T44" fmla="*/ 66 w 310"/>
                <a:gd name="T45" fmla="*/ 32 h 101"/>
                <a:gd name="T46" fmla="*/ 64 w 310"/>
                <a:gd name="T47" fmla="*/ 33 h 101"/>
                <a:gd name="T48" fmla="*/ 62 w 310"/>
                <a:gd name="T49" fmla="*/ 33 h 101"/>
                <a:gd name="T50" fmla="*/ 60 w 310"/>
                <a:gd name="T51" fmla="*/ 33 h 101"/>
                <a:gd name="T52" fmla="*/ 58 w 310"/>
                <a:gd name="T53" fmla="*/ 33 h 101"/>
                <a:gd name="T54" fmla="*/ 56 w 310"/>
                <a:gd name="T55" fmla="*/ 33 h 101"/>
                <a:gd name="T56" fmla="*/ 55 w 310"/>
                <a:gd name="T57" fmla="*/ 33 h 101"/>
                <a:gd name="T58" fmla="*/ 53 w 310"/>
                <a:gd name="T59" fmla="*/ 32 h 101"/>
                <a:gd name="T60" fmla="*/ 55 w 310"/>
                <a:gd name="T61" fmla="*/ 32 h 101"/>
                <a:gd name="T62" fmla="*/ 56 w 310"/>
                <a:gd name="T63" fmla="*/ 32 h 101"/>
                <a:gd name="T64" fmla="*/ 58 w 310"/>
                <a:gd name="T65" fmla="*/ 32 h 101"/>
                <a:gd name="T66" fmla="*/ 60 w 310"/>
                <a:gd name="T67" fmla="*/ 32 h 101"/>
                <a:gd name="T68" fmla="*/ 62 w 310"/>
                <a:gd name="T69" fmla="*/ 32 h 101"/>
                <a:gd name="T70" fmla="*/ 64 w 310"/>
                <a:gd name="T71" fmla="*/ 31 h 101"/>
                <a:gd name="T72" fmla="*/ 66 w 310"/>
                <a:gd name="T73" fmla="*/ 31 h 101"/>
                <a:gd name="T74" fmla="*/ 68 w 310"/>
                <a:gd name="T75" fmla="*/ 30 h 101"/>
                <a:gd name="T76" fmla="*/ 70 w 310"/>
                <a:gd name="T77" fmla="*/ 30 h 101"/>
                <a:gd name="T78" fmla="*/ 73 w 310"/>
                <a:gd name="T79" fmla="*/ 30 h 101"/>
                <a:gd name="T80" fmla="*/ 75 w 310"/>
                <a:gd name="T81" fmla="*/ 29 h 101"/>
                <a:gd name="T82" fmla="*/ 78 w 310"/>
                <a:gd name="T83" fmla="*/ 28 h 101"/>
                <a:gd name="T84" fmla="*/ 82 w 310"/>
                <a:gd name="T85" fmla="*/ 26 h 101"/>
                <a:gd name="T86" fmla="*/ 84 w 310"/>
                <a:gd name="T87" fmla="*/ 25 h 101"/>
                <a:gd name="T88" fmla="*/ 87 w 310"/>
                <a:gd name="T89" fmla="*/ 23 h 101"/>
                <a:gd name="T90" fmla="*/ 90 w 310"/>
                <a:gd name="T91" fmla="*/ 20 h 101"/>
                <a:gd name="T92" fmla="*/ 91 w 310"/>
                <a:gd name="T93" fmla="*/ 19 h 101"/>
                <a:gd name="T94" fmla="*/ 93 w 310"/>
                <a:gd name="T95" fmla="*/ 18 h 101"/>
                <a:gd name="T96" fmla="*/ 94 w 310"/>
                <a:gd name="T97" fmla="*/ 16 h 101"/>
                <a:gd name="T98" fmla="*/ 96 w 310"/>
                <a:gd name="T99" fmla="*/ 15 h 101"/>
                <a:gd name="T100" fmla="*/ 97 w 310"/>
                <a:gd name="T101" fmla="*/ 13 h 101"/>
                <a:gd name="T102" fmla="*/ 98 w 310"/>
                <a:gd name="T103" fmla="*/ 11 h 101"/>
                <a:gd name="T104" fmla="*/ 99 w 310"/>
                <a:gd name="T105" fmla="*/ 10 h 101"/>
                <a:gd name="T106" fmla="*/ 100 w 310"/>
                <a:gd name="T107" fmla="*/ 8 h 101"/>
                <a:gd name="T108" fmla="*/ 100 w 310"/>
                <a:gd name="T109" fmla="*/ 6 h 101"/>
                <a:gd name="T110" fmla="*/ 101 w 310"/>
                <a:gd name="T111" fmla="*/ 5 h 101"/>
                <a:gd name="T112" fmla="*/ 102 w 310"/>
                <a:gd name="T113" fmla="*/ 3 h 101"/>
                <a:gd name="T114" fmla="*/ 103 w 310"/>
                <a:gd name="T115" fmla="*/ 1 h 1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101"/>
                <a:gd name="T176" fmla="*/ 310 w 310"/>
                <a:gd name="T177" fmla="*/ 101 h 1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101">
                  <a:moveTo>
                    <a:pt x="310" y="0"/>
                  </a:moveTo>
                  <a:lnTo>
                    <a:pt x="308" y="9"/>
                  </a:lnTo>
                  <a:lnTo>
                    <a:pt x="308" y="10"/>
                  </a:lnTo>
                  <a:lnTo>
                    <a:pt x="306" y="13"/>
                  </a:lnTo>
                  <a:lnTo>
                    <a:pt x="306" y="14"/>
                  </a:lnTo>
                  <a:lnTo>
                    <a:pt x="305" y="17"/>
                  </a:lnTo>
                  <a:lnTo>
                    <a:pt x="305" y="18"/>
                  </a:lnTo>
                  <a:lnTo>
                    <a:pt x="304" y="19"/>
                  </a:lnTo>
                  <a:lnTo>
                    <a:pt x="304" y="22"/>
                  </a:lnTo>
                  <a:lnTo>
                    <a:pt x="302" y="23"/>
                  </a:lnTo>
                  <a:lnTo>
                    <a:pt x="302" y="25"/>
                  </a:lnTo>
                  <a:lnTo>
                    <a:pt x="301" y="26"/>
                  </a:lnTo>
                  <a:lnTo>
                    <a:pt x="300" y="29"/>
                  </a:lnTo>
                  <a:lnTo>
                    <a:pt x="300" y="30"/>
                  </a:lnTo>
                  <a:lnTo>
                    <a:pt x="298" y="31"/>
                  </a:lnTo>
                  <a:lnTo>
                    <a:pt x="297" y="33"/>
                  </a:lnTo>
                  <a:lnTo>
                    <a:pt x="297" y="35"/>
                  </a:lnTo>
                  <a:lnTo>
                    <a:pt x="296" y="37"/>
                  </a:lnTo>
                  <a:lnTo>
                    <a:pt x="294" y="38"/>
                  </a:lnTo>
                  <a:lnTo>
                    <a:pt x="294" y="39"/>
                  </a:lnTo>
                  <a:lnTo>
                    <a:pt x="293" y="41"/>
                  </a:lnTo>
                  <a:lnTo>
                    <a:pt x="292" y="44"/>
                  </a:lnTo>
                  <a:lnTo>
                    <a:pt x="290" y="45"/>
                  </a:lnTo>
                  <a:lnTo>
                    <a:pt x="290" y="46"/>
                  </a:lnTo>
                  <a:lnTo>
                    <a:pt x="289" y="48"/>
                  </a:lnTo>
                  <a:lnTo>
                    <a:pt x="288" y="49"/>
                  </a:lnTo>
                  <a:lnTo>
                    <a:pt x="286" y="50"/>
                  </a:lnTo>
                  <a:lnTo>
                    <a:pt x="285" y="52"/>
                  </a:lnTo>
                  <a:lnTo>
                    <a:pt x="283" y="53"/>
                  </a:lnTo>
                  <a:lnTo>
                    <a:pt x="283" y="54"/>
                  </a:lnTo>
                  <a:lnTo>
                    <a:pt x="282" y="56"/>
                  </a:lnTo>
                  <a:lnTo>
                    <a:pt x="281" y="57"/>
                  </a:lnTo>
                  <a:lnTo>
                    <a:pt x="279" y="58"/>
                  </a:lnTo>
                  <a:lnTo>
                    <a:pt x="278" y="60"/>
                  </a:lnTo>
                  <a:lnTo>
                    <a:pt x="277" y="61"/>
                  </a:lnTo>
                  <a:lnTo>
                    <a:pt x="275" y="62"/>
                  </a:lnTo>
                  <a:lnTo>
                    <a:pt x="274" y="64"/>
                  </a:lnTo>
                  <a:lnTo>
                    <a:pt x="273" y="65"/>
                  </a:lnTo>
                  <a:lnTo>
                    <a:pt x="271" y="66"/>
                  </a:lnTo>
                  <a:lnTo>
                    <a:pt x="269" y="69"/>
                  </a:lnTo>
                  <a:lnTo>
                    <a:pt x="266" y="70"/>
                  </a:lnTo>
                  <a:lnTo>
                    <a:pt x="263" y="73"/>
                  </a:lnTo>
                  <a:lnTo>
                    <a:pt x="261" y="76"/>
                  </a:lnTo>
                  <a:lnTo>
                    <a:pt x="258" y="77"/>
                  </a:lnTo>
                  <a:lnTo>
                    <a:pt x="255" y="79"/>
                  </a:lnTo>
                  <a:lnTo>
                    <a:pt x="253" y="81"/>
                  </a:lnTo>
                  <a:lnTo>
                    <a:pt x="250" y="83"/>
                  </a:lnTo>
                  <a:lnTo>
                    <a:pt x="247" y="84"/>
                  </a:lnTo>
                  <a:lnTo>
                    <a:pt x="244" y="85"/>
                  </a:lnTo>
                  <a:lnTo>
                    <a:pt x="240" y="87"/>
                  </a:lnTo>
                  <a:lnTo>
                    <a:pt x="238" y="88"/>
                  </a:lnTo>
                  <a:lnTo>
                    <a:pt x="235" y="89"/>
                  </a:lnTo>
                  <a:lnTo>
                    <a:pt x="232" y="91"/>
                  </a:lnTo>
                  <a:lnTo>
                    <a:pt x="230" y="92"/>
                  </a:lnTo>
                  <a:lnTo>
                    <a:pt x="226" y="92"/>
                  </a:lnTo>
                  <a:lnTo>
                    <a:pt x="224" y="93"/>
                  </a:lnTo>
                  <a:lnTo>
                    <a:pt x="222" y="93"/>
                  </a:lnTo>
                  <a:lnTo>
                    <a:pt x="220" y="95"/>
                  </a:lnTo>
                  <a:lnTo>
                    <a:pt x="218" y="95"/>
                  </a:lnTo>
                  <a:lnTo>
                    <a:pt x="216" y="95"/>
                  </a:lnTo>
                  <a:lnTo>
                    <a:pt x="214" y="96"/>
                  </a:lnTo>
                  <a:lnTo>
                    <a:pt x="212" y="96"/>
                  </a:lnTo>
                  <a:lnTo>
                    <a:pt x="209" y="96"/>
                  </a:lnTo>
                  <a:lnTo>
                    <a:pt x="208" y="97"/>
                  </a:lnTo>
                  <a:lnTo>
                    <a:pt x="205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200" y="99"/>
                  </a:lnTo>
                  <a:lnTo>
                    <a:pt x="199" y="99"/>
                  </a:lnTo>
                  <a:lnTo>
                    <a:pt x="196" y="99"/>
                  </a:lnTo>
                  <a:lnTo>
                    <a:pt x="195" y="99"/>
                  </a:lnTo>
                  <a:lnTo>
                    <a:pt x="192" y="100"/>
                  </a:lnTo>
                  <a:lnTo>
                    <a:pt x="191" y="100"/>
                  </a:lnTo>
                  <a:lnTo>
                    <a:pt x="189" y="100"/>
                  </a:lnTo>
                  <a:lnTo>
                    <a:pt x="187" y="100"/>
                  </a:lnTo>
                  <a:lnTo>
                    <a:pt x="185" y="100"/>
                  </a:lnTo>
                  <a:lnTo>
                    <a:pt x="184" y="100"/>
                  </a:lnTo>
                  <a:lnTo>
                    <a:pt x="181" y="100"/>
                  </a:lnTo>
                  <a:lnTo>
                    <a:pt x="180" y="101"/>
                  </a:lnTo>
                  <a:lnTo>
                    <a:pt x="179" y="101"/>
                  </a:lnTo>
                  <a:lnTo>
                    <a:pt x="176" y="101"/>
                  </a:lnTo>
                  <a:lnTo>
                    <a:pt x="174" y="101"/>
                  </a:lnTo>
                  <a:lnTo>
                    <a:pt x="173" y="101"/>
                  </a:lnTo>
                  <a:lnTo>
                    <a:pt x="170" y="101"/>
                  </a:lnTo>
                  <a:lnTo>
                    <a:pt x="169" y="101"/>
                  </a:lnTo>
                  <a:lnTo>
                    <a:pt x="168" y="101"/>
                  </a:lnTo>
                  <a:lnTo>
                    <a:pt x="165" y="101"/>
                  </a:lnTo>
                  <a:lnTo>
                    <a:pt x="16" y="101"/>
                  </a:lnTo>
                  <a:lnTo>
                    <a:pt x="0" y="99"/>
                  </a:lnTo>
                  <a:lnTo>
                    <a:pt x="160" y="99"/>
                  </a:lnTo>
                  <a:lnTo>
                    <a:pt x="161" y="99"/>
                  </a:lnTo>
                  <a:lnTo>
                    <a:pt x="162" y="99"/>
                  </a:lnTo>
                  <a:lnTo>
                    <a:pt x="165" y="99"/>
                  </a:lnTo>
                  <a:lnTo>
                    <a:pt x="166" y="99"/>
                  </a:lnTo>
                  <a:lnTo>
                    <a:pt x="168" y="99"/>
                  </a:lnTo>
                  <a:lnTo>
                    <a:pt x="170" y="99"/>
                  </a:lnTo>
                  <a:lnTo>
                    <a:pt x="172" y="99"/>
                  </a:lnTo>
                  <a:lnTo>
                    <a:pt x="174" y="99"/>
                  </a:lnTo>
                  <a:lnTo>
                    <a:pt x="176" y="99"/>
                  </a:lnTo>
                  <a:lnTo>
                    <a:pt x="177" y="99"/>
                  </a:lnTo>
                  <a:lnTo>
                    <a:pt x="180" y="97"/>
                  </a:lnTo>
                  <a:lnTo>
                    <a:pt x="181" y="97"/>
                  </a:lnTo>
                  <a:lnTo>
                    <a:pt x="184" y="97"/>
                  </a:lnTo>
                  <a:lnTo>
                    <a:pt x="185" y="97"/>
                  </a:lnTo>
                  <a:lnTo>
                    <a:pt x="188" y="97"/>
                  </a:lnTo>
                  <a:lnTo>
                    <a:pt x="189" y="97"/>
                  </a:lnTo>
                  <a:lnTo>
                    <a:pt x="192" y="96"/>
                  </a:lnTo>
                  <a:lnTo>
                    <a:pt x="193" y="96"/>
                  </a:lnTo>
                  <a:lnTo>
                    <a:pt x="196" y="96"/>
                  </a:lnTo>
                  <a:lnTo>
                    <a:pt x="197" y="96"/>
                  </a:lnTo>
                  <a:lnTo>
                    <a:pt x="200" y="95"/>
                  </a:lnTo>
                  <a:lnTo>
                    <a:pt x="201" y="95"/>
                  </a:lnTo>
                  <a:lnTo>
                    <a:pt x="204" y="95"/>
                  </a:lnTo>
                  <a:lnTo>
                    <a:pt x="205" y="93"/>
                  </a:lnTo>
                  <a:lnTo>
                    <a:pt x="208" y="93"/>
                  </a:lnTo>
                  <a:lnTo>
                    <a:pt x="211" y="93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6" y="92"/>
                  </a:lnTo>
                  <a:lnTo>
                    <a:pt x="219" y="91"/>
                  </a:lnTo>
                  <a:lnTo>
                    <a:pt x="222" y="91"/>
                  </a:lnTo>
                  <a:lnTo>
                    <a:pt x="223" y="89"/>
                  </a:lnTo>
                  <a:lnTo>
                    <a:pt x="227" y="89"/>
                  </a:lnTo>
                  <a:lnTo>
                    <a:pt x="230" y="88"/>
                  </a:lnTo>
                  <a:lnTo>
                    <a:pt x="232" y="87"/>
                  </a:lnTo>
                  <a:lnTo>
                    <a:pt x="236" y="85"/>
                  </a:lnTo>
                  <a:lnTo>
                    <a:pt x="239" y="84"/>
                  </a:lnTo>
                  <a:lnTo>
                    <a:pt x="242" y="83"/>
                  </a:lnTo>
                  <a:lnTo>
                    <a:pt x="246" y="81"/>
                  </a:lnTo>
                  <a:lnTo>
                    <a:pt x="249" y="80"/>
                  </a:lnTo>
                  <a:lnTo>
                    <a:pt x="251" y="77"/>
                  </a:lnTo>
                  <a:lnTo>
                    <a:pt x="254" y="76"/>
                  </a:lnTo>
                  <a:lnTo>
                    <a:pt x="258" y="73"/>
                  </a:lnTo>
                  <a:lnTo>
                    <a:pt x="261" y="72"/>
                  </a:lnTo>
                  <a:lnTo>
                    <a:pt x="263" y="69"/>
                  </a:lnTo>
                  <a:lnTo>
                    <a:pt x="266" y="66"/>
                  </a:lnTo>
                  <a:lnTo>
                    <a:pt x="269" y="65"/>
                  </a:lnTo>
                  <a:lnTo>
                    <a:pt x="271" y="62"/>
                  </a:lnTo>
                  <a:lnTo>
                    <a:pt x="273" y="61"/>
                  </a:lnTo>
                  <a:lnTo>
                    <a:pt x="274" y="60"/>
                  </a:lnTo>
                  <a:lnTo>
                    <a:pt x="275" y="58"/>
                  </a:lnTo>
                  <a:lnTo>
                    <a:pt x="277" y="57"/>
                  </a:lnTo>
                  <a:lnTo>
                    <a:pt x="278" y="56"/>
                  </a:lnTo>
                  <a:lnTo>
                    <a:pt x="279" y="54"/>
                  </a:lnTo>
                  <a:lnTo>
                    <a:pt x="281" y="53"/>
                  </a:lnTo>
                  <a:lnTo>
                    <a:pt x="282" y="50"/>
                  </a:lnTo>
                  <a:lnTo>
                    <a:pt x="283" y="49"/>
                  </a:lnTo>
                  <a:lnTo>
                    <a:pt x="285" y="48"/>
                  </a:lnTo>
                  <a:lnTo>
                    <a:pt x="286" y="46"/>
                  </a:lnTo>
                  <a:lnTo>
                    <a:pt x="288" y="45"/>
                  </a:lnTo>
                  <a:lnTo>
                    <a:pt x="289" y="44"/>
                  </a:lnTo>
                  <a:lnTo>
                    <a:pt x="290" y="42"/>
                  </a:lnTo>
                  <a:lnTo>
                    <a:pt x="292" y="41"/>
                  </a:lnTo>
                  <a:lnTo>
                    <a:pt x="292" y="38"/>
                  </a:lnTo>
                  <a:lnTo>
                    <a:pt x="293" y="37"/>
                  </a:lnTo>
                  <a:lnTo>
                    <a:pt x="294" y="35"/>
                  </a:lnTo>
                  <a:lnTo>
                    <a:pt x="296" y="34"/>
                  </a:lnTo>
                  <a:lnTo>
                    <a:pt x="297" y="31"/>
                  </a:lnTo>
                  <a:lnTo>
                    <a:pt x="297" y="30"/>
                  </a:lnTo>
                  <a:lnTo>
                    <a:pt x="298" y="29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1" y="23"/>
                  </a:lnTo>
                  <a:lnTo>
                    <a:pt x="302" y="22"/>
                  </a:lnTo>
                  <a:lnTo>
                    <a:pt x="302" y="19"/>
                  </a:lnTo>
                  <a:lnTo>
                    <a:pt x="304" y="18"/>
                  </a:lnTo>
                  <a:lnTo>
                    <a:pt x="305" y="17"/>
                  </a:lnTo>
                  <a:lnTo>
                    <a:pt x="305" y="14"/>
                  </a:lnTo>
                  <a:lnTo>
                    <a:pt x="306" y="13"/>
                  </a:lnTo>
                  <a:lnTo>
                    <a:pt x="308" y="10"/>
                  </a:lnTo>
                  <a:lnTo>
                    <a:pt x="308" y="9"/>
                  </a:lnTo>
                  <a:lnTo>
                    <a:pt x="309" y="6"/>
                  </a:lnTo>
                  <a:lnTo>
                    <a:pt x="309" y="4"/>
                  </a:lnTo>
                  <a:lnTo>
                    <a:pt x="310" y="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9" name="Freeform 55"/>
            <p:cNvSpPr>
              <a:spLocks/>
            </p:cNvSpPr>
            <p:nvPr/>
          </p:nvSpPr>
          <p:spPr bwMode="auto">
            <a:xfrm>
              <a:off x="485" y="4104"/>
              <a:ext cx="103" cy="33"/>
            </a:xfrm>
            <a:custGeom>
              <a:avLst/>
              <a:gdLst>
                <a:gd name="T0" fmla="*/ 102 w 310"/>
                <a:gd name="T1" fmla="*/ 3 h 101"/>
                <a:gd name="T2" fmla="*/ 101 w 310"/>
                <a:gd name="T3" fmla="*/ 6 h 101"/>
                <a:gd name="T4" fmla="*/ 101 w 310"/>
                <a:gd name="T5" fmla="*/ 7 h 101"/>
                <a:gd name="T6" fmla="*/ 100 w 310"/>
                <a:gd name="T7" fmla="*/ 8 h 101"/>
                <a:gd name="T8" fmla="*/ 99 w 310"/>
                <a:gd name="T9" fmla="*/ 10 h 101"/>
                <a:gd name="T10" fmla="*/ 98 w 310"/>
                <a:gd name="T11" fmla="*/ 12 h 101"/>
                <a:gd name="T12" fmla="*/ 97 w 310"/>
                <a:gd name="T13" fmla="*/ 13 h 101"/>
                <a:gd name="T14" fmla="*/ 96 w 310"/>
                <a:gd name="T15" fmla="*/ 15 h 101"/>
                <a:gd name="T16" fmla="*/ 95 w 310"/>
                <a:gd name="T17" fmla="*/ 16 h 101"/>
                <a:gd name="T18" fmla="*/ 94 w 310"/>
                <a:gd name="T19" fmla="*/ 18 h 101"/>
                <a:gd name="T20" fmla="*/ 93 w 310"/>
                <a:gd name="T21" fmla="*/ 19 h 101"/>
                <a:gd name="T22" fmla="*/ 91 w 310"/>
                <a:gd name="T23" fmla="*/ 20 h 101"/>
                <a:gd name="T24" fmla="*/ 90 w 310"/>
                <a:gd name="T25" fmla="*/ 22 h 101"/>
                <a:gd name="T26" fmla="*/ 87 w 310"/>
                <a:gd name="T27" fmla="*/ 24 h 101"/>
                <a:gd name="T28" fmla="*/ 85 w 310"/>
                <a:gd name="T29" fmla="*/ 26 h 101"/>
                <a:gd name="T30" fmla="*/ 82 w 310"/>
                <a:gd name="T31" fmla="*/ 27 h 101"/>
                <a:gd name="T32" fmla="*/ 79 w 310"/>
                <a:gd name="T33" fmla="*/ 29 h 101"/>
                <a:gd name="T34" fmla="*/ 76 w 310"/>
                <a:gd name="T35" fmla="*/ 30 h 101"/>
                <a:gd name="T36" fmla="*/ 74 w 310"/>
                <a:gd name="T37" fmla="*/ 30 h 101"/>
                <a:gd name="T38" fmla="*/ 72 w 310"/>
                <a:gd name="T39" fmla="*/ 31 h 101"/>
                <a:gd name="T40" fmla="*/ 69 w 310"/>
                <a:gd name="T41" fmla="*/ 31 h 101"/>
                <a:gd name="T42" fmla="*/ 68 w 310"/>
                <a:gd name="T43" fmla="*/ 32 h 101"/>
                <a:gd name="T44" fmla="*/ 66 w 310"/>
                <a:gd name="T45" fmla="*/ 32 h 101"/>
                <a:gd name="T46" fmla="*/ 64 w 310"/>
                <a:gd name="T47" fmla="*/ 33 h 101"/>
                <a:gd name="T48" fmla="*/ 62 w 310"/>
                <a:gd name="T49" fmla="*/ 33 h 101"/>
                <a:gd name="T50" fmla="*/ 60 w 310"/>
                <a:gd name="T51" fmla="*/ 33 h 101"/>
                <a:gd name="T52" fmla="*/ 58 w 310"/>
                <a:gd name="T53" fmla="*/ 33 h 101"/>
                <a:gd name="T54" fmla="*/ 56 w 310"/>
                <a:gd name="T55" fmla="*/ 33 h 101"/>
                <a:gd name="T56" fmla="*/ 55 w 310"/>
                <a:gd name="T57" fmla="*/ 33 h 101"/>
                <a:gd name="T58" fmla="*/ 53 w 310"/>
                <a:gd name="T59" fmla="*/ 32 h 101"/>
                <a:gd name="T60" fmla="*/ 55 w 310"/>
                <a:gd name="T61" fmla="*/ 32 h 101"/>
                <a:gd name="T62" fmla="*/ 56 w 310"/>
                <a:gd name="T63" fmla="*/ 32 h 101"/>
                <a:gd name="T64" fmla="*/ 58 w 310"/>
                <a:gd name="T65" fmla="*/ 32 h 101"/>
                <a:gd name="T66" fmla="*/ 60 w 310"/>
                <a:gd name="T67" fmla="*/ 32 h 101"/>
                <a:gd name="T68" fmla="*/ 62 w 310"/>
                <a:gd name="T69" fmla="*/ 32 h 101"/>
                <a:gd name="T70" fmla="*/ 64 w 310"/>
                <a:gd name="T71" fmla="*/ 31 h 101"/>
                <a:gd name="T72" fmla="*/ 66 w 310"/>
                <a:gd name="T73" fmla="*/ 31 h 101"/>
                <a:gd name="T74" fmla="*/ 68 w 310"/>
                <a:gd name="T75" fmla="*/ 30 h 101"/>
                <a:gd name="T76" fmla="*/ 70 w 310"/>
                <a:gd name="T77" fmla="*/ 30 h 101"/>
                <a:gd name="T78" fmla="*/ 73 w 310"/>
                <a:gd name="T79" fmla="*/ 30 h 101"/>
                <a:gd name="T80" fmla="*/ 75 w 310"/>
                <a:gd name="T81" fmla="*/ 29 h 101"/>
                <a:gd name="T82" fmla="*/ 78 w 310"/>
                <a:gd name="T83" fmla="*/ 28 h 101"/>
                <a:gd name="T84" fmla="*/ 82 w 310"/>
                <a:gd name="T85" fmla="*/ 26 h 101"/>
                <a:gd name="T86" fmla="*/ 84 w 310"/>
                <a:gd name="T87" fmla="*/ 25 h 101"/>
                <a:gd name="T88" fmla="*/ 87 w 310"/>
                <a:gd name="T89" fmla="*/ 23 h 101"/>
                <a:gd name="T90" fmla="*/ 90 w 310"/>
                <a:gd name="T91" fmla="*/ 20 h 101"/>
                <a:gd name="T92" fmla="*/ 91 w 310"/>
                <a:gd name="T93" fmla="*/ 19 h 101"/>
                <a:gd name="T94" fmla="*/ 93 w 310"/>
                <a:gd name="T95" fmla="*/ 18 h 101"/>
                <a:gd name="T96" fmla="*/ 94 w 310"/>
                <a:gd name="T97" fmla="*/ 16 h 101"/>
                <a:gd name="T98" fmla="*/ 96 w 310"/>
                <a:gd name="T99" fmla="*/ 15 h 101"/>
                <a:gd name="T100" fmla="*/ 97 w 310"/>
                <a:gd name="T101" fmla="*/ 13 h 101"/>
                <a:gd name="T102" fmla="*/ 98 w 310"/>
                <a:gd name="T103" fmla="*/ 11 h 101"/>
                <a:gd name="T104" fmla="*/ 99 w 310"/>
                <a:gd name="T105" fmla="*/ 10 h 101"/>
                <a:gd name="T106" fmla="*/ 100 w 310"/>
                <a:gd name="T107" fmla="*/ 8 h 101"/>
                <a:gd name="T108" fmla="*/ 100 w 310"/>
                <a:gd name="T109" fmla="*/ 6 h 101"/>
                <a:gd name="T110" fmla="*/ 101 w 310"/>
                <a:gd name="T111" fmla="*/ 5 h 101"/>
                <a:gd name="T112" fmla="*/ 102 w 310"/>
                <a:gd name="T113" fmla="*/ 3 h 101"/>
                <a:gd name="T114" fmla="*/ 103 w 310"/>
                <a:gd name="T115" fmla="*/ 1 h 1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101"/>
                <a:gd name="T176" fmla="*/ 310 w 310"/>
                <a:gd name="T177" fmla="*/ 101 h 1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101">
                  <a:moveTo>
                    <a:pt x="310" y="0"/>
                  </a:moveTo>
                  <a:lnTo>
                    <a:pt x="308" y="9"/>
                  </a:lnTo>
                  <a:lnTo>
                    <a:pt x="308" y="10"/>
                  </a:lnTo>
                  <a:lnTo>
                    <a:pt x="306" y="13"/>
                  </a:lnTo>
                  <a:lnTo>
                    <a:pt x="306" y="14"/>
                  </a:lnTo>
                  <a:lnTo>
                    <a:pt x="305" y="17"/>
                  </a:lnTo>
                  <a:lnTo>
                    <a:pt x="305" y="18"/>
                  </a:lnTo>
                  <a:lnTo>
                    <a:pt x="304" y="19"/>
                  </a:lnTo>
                  <a:lnTo>
                    <a:pt x="304" y="22"/>
                  </a:lnTo>
                  <a:lnTo>
                    <a:pt x="302" y="23"/>
                  </a:lnTo>
                  <a:lnTo>
                    <a:pt x="302" y="25"/>
                  </a:lnTo>
                  <a:lnTo>
                    <a:pt x="301" y="26"/>
                  </a:lnTo>
                  <a:lnTo>
                    <a:pt x="300" y="29"/>
                  </a:lnTo>
                  <a:lnTo>
                    <a:pt x="300" y="30"/>
                  </a:lnTo>
                  <a:lnTo>
                    <a:pt x="298" y="31"/>
                  </a:lnTo>
                  <a:lnTo>
                    <a:pt x="297" y="33"/>
                  </a:lnTo>
                  <a:lnTo>
                    <a:pt x="297" y="35"/>
                  </a:lnTo>
                  <a:lnTo>
                    <a:pt x="296" y="37"/>
                  </a:lnTo>
                  <a:lnTo>
                    <a:pt x="294" y="38"/>
                  </a:lnTo>
                  <a:lnTo>
                    <a:pt x="294" y="39"/>
                  </a:lnTo>
                  <a:lnTo>
                    <a:pt x="293" y="41"/>
                  </a:lnTo>
                  <a:lnTo>
                    <a:pt x="292" y="44"/>
                  </a:lnTo>
                  <a:lnTo>
                    <a:pt x="290" y="45"/>
                  </a:lnTo>
                  <a:lnTo>
                    <a:pt x="290" y="46"/>
                  </a:lnTo>
                  <a:lnTo>
                    <a:pt x="289" y="48"/>
                  </a:lnTo>
                  <a:lnTo>
                    <a:pt x="288" y="49"/>
                  </a:lnTo>
                  <a:lnTo>
                    <a:pt x="286" y="50"/>
                  </a:lnTo>
                  <a:lnTo>
                    <a:pt x="285" y="52"/>
                  </a:lnTo>
                  <a:lnTo>
                    <a:pt x="283" y="53"/>
                  </a:lnTo>
                  <a:lnTo>
                    <a:pt x="283" y="54"/>
                  </a:lnTo>
                  <a:lnTo>
                    <a:pt x="282" y="56"/>
                  </a:lnTo>
                  <a:lnTo>
                    <a:pt x="281" y="57"/>
                  </a:lnTo>
                  <a:lnTo>
                    <a:pt x="279" y="58"/>
                  </a:lnTo>
                  <a:lnTo>
                    <a:pt x="278" y="60"/>
                  </a:lnTo>
                  <a:lnTo>
                    <a:pt x="277" y="61"/>
                  </a:lnTo>
                  <a:lnTo>
                    <a:pt x="275" y="62"/>
                  </a:lnTo>
                  <a:lnTo>
                    <a:pt x="274" y="64"/>
                  </a:lnTo>
                  <a:lnTo>
                    <a:pt x="273" y="65"/>
                  </a:lnTo>
                  <a:lnTo>
                    <a:pt x="271" y="66"/>
                  </a:lnTo>
                  <a:lnTo>
                    <a:pt x="269" y="69"/>
                  </a:lnTo>
                  <a:lnTo>
                    <a:pt x="266" y="70"/>
                  </a:lnTo>
                  <a:lnTo>
                    <a:pt x="263" y="73"/>
                  </a:lnTo>
                  <a:lnTo>
                    <a:pt x="261" y="76"/>
                  </a:lnTo>
                  <a:lnTo>
                    <a:pt x="258" y="77"/>
                  </a:lnTo>
                  <a:lnTo>
                    <a:pt x="255" y="79"/>
                  </a:lnTo>
                  <a:lnTo>
                    <a:pt x="253" y="81"/>
                  </a:lnTo>
                  <a:lnTo>
                    <a:pt x="250" y="83"/>
                  </a:lnTo>
                  <a:lnTo>
                    <a:pt x="247" y="84"/>
                  </a:lnTo>
                  <a:lnTo>
                    <a:pt x="244" y="85"/>
                  </a:lnTo>
                  <a:lnTo>
                    <a:pt x="240" y="87"/>
                  </a:lnTo>
                  <a:lnTo>
                    <a:pt x="238" y="88"/>
                  </a:lnTo>
                  <a:lnTo>
                    <a:pt x="235" y="89"/>
                  </a:lnTo>
                  <a:lnTo>
                    <a:pt x="232" y="91"/>
                  </a:lnTo>
                  <a:lnTo>
                    <a:pt x="230" y="92"/>
                  </a:lnTo>
                  <a:lnTo>
                    <a:pt x="226" y="92"/>
                  </a:lnTo>
                  <a:lnTo>
                    <a:pt x="224" y="93"/>
                  </a:lnTo>
                  <a:lnTo>
                    <a:pt x="222" y="93"/>
                  </a:lnTo>
                  <a:lnTo>
                    <a:pt x="220" y="95"/>
                  </a:lnTo>
                  <a:lnTo>
                    <a:pt x="218" y="95"/>
                  </a:lnTo>
                  <a:lnTo>
                    <a:pt x="216" y="95"/>
                  </a:lnTo>
                  <a:lnTo>
                    <a:pt x="214" y="96"/>
                  </a:lnTo>
                  <a:lnTo>
                    <a:pt x="212" y="96"/>
                  </a:lnTo>
                  <a:lnTo>
                    <a:pt x="209" y="96"/>
                  </a:lnTo>
                  <a:lnTo>
                    <a:pt x="208" y="97"/>
                  </a:lnTo>
                  <a:lnTo>
                    <a:pt x="205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200" y="99"/>
                  </a:lnTo>
                  <a:lnTo>
                    <a:pt x="199" y="99"/>
                  </a:lnTo>
                  <a:lnTo>
                    <a:pt x="196" y="99"/>
                  </a:lnTo>
                  <a:lnTo>
                    <a:pt x="195" y="99"/>
                  </a:lnTo>
                  <a:lnTo>
                    <a:pt x="192" y="100"/>
                  </a:lnTo>
                  <a:lnTo>
                    <a:pt x="191" y="100"/>
                  </a:lnTo>
                  <a:lnTo>
                    <a:pt x="189" y="100"/>
                  </a:lnTo>
                  <a:lnTo>
                    <a:pt x="187" y="100"/>
                  </a:lnTo>
                  <a:lnTo>
                    <a:pt x="185" y="100"/>
                  </a:lnTo>
                  <a:lnTo>
                    <a:pt x="184" y="100"/>
                  </a:lnTo>
                  <a:lnTo>
                    <a:pt x="181" y="100"/>
                  </a:lnTo>
                  <a:lnTo>
                    <a:pt x="180" y="101"/>
                  </a:lnTo>
                  <a:lnTo>
                    <a:pt x="179" y="101"/>
                  </a:lnTo>
                  <a:lnTo>
                    <a:pt x="176" y="101"/>
                  </a:lnTo>
                  <a:lnTo>
                    <a:pt x="174" y="101"/>
                  </a:lnTo>
                  <a:lnTo>
                    <a:pt x="173" y="101"/>
                  </a:lnTo>
                  <a:lnTo>
                    <a:pt x="170" y="101"/>
                  </a:lnTo>
                  <a:lnTo>
                    <a:pt x="169" y="101"/>
                  </a:lnTo>
                  <a:lnTo>
                    <a:pt x="168" y="101"/>
                  </a:lnTo>
                  <a:lnTo>
                    <a:pt x="165" y="101"/>
                  </a:lnTo>
                  <a:lnTo>
                    <a:pt x="16" y="101"/>
                  </a:lnTo>
                  <a:lnTo>
                    <a:pt x="0" y="99"/>
                  </a:lnTo>
                  <a:lnTo>
                    <a:pt x="160" y="99"/>
                  </a:lnTo>
                  <a:lnTo>
                    <a:pt x="161" y="99"/>
                  </a:lnTo>
                  <a:lnTo>
                    <a:pt x="162" y="99"/>
                  </a:lnTo>
                  <a:lnTo>
                    <a:pt x="165" y="99"/>
                  </a:lnTo>
                  <a:lnTo>
                    <a:pt x="166" y="99"/>
                  </a:lnTo>
                  <a:lnTo>
                    <a:pt x="168" y="99"/>
                  </a:lnTo>
                  <a:lnTo>
                    <a:pt x="170" y="99"/>
                  </a:lnTo>
                  <a:lnTo>
                    <a:pt x="172" y="99"/>
                  </a:lnTo>
                  <a:lnTo>
                    <a:pt x="174" y="99"/>
                  </a:lnTo>
                  <a:lnTo>
                    <a:pt x="176" y="99"/>
                  </a:lnTo>
                  <a:lnTo>
                    <a:pt x="177" y="99"/>
                  </a:lnTo>
                  <a:lnTo>
                    <a:pt x="180" y="97"/>
                  </a:lnTo>
                  <a:lnTo>
                    <a:pt x="181" y="97"/>
                  </a:lnTo>
                  <a:lnTo>
                    <a:pt x="184" y="97"/>
                  </a:lnTo>
                  <a:lnTo>
                    <a:pt x="185" y="97"/>
                  </a:lnTo>
                  <a:lnTo>
                    <a:pt x="188" y="97"/>
                  </a:lnTo>
                  <a:lnTo>
                    <a:pt x="189" y="97"/>
                  </a:lnTo>
                  <a:lnTo>
                    <a:pt x="192" y="96"/>
                  </a:lnTo>
                  <a:lnTo>
                    <a:pt x="193" y="96"/>
                  </a:lnTo>
                  <a:lnTo>
                    <a:pt x="196" y="96"/>
                  </a:lnTo>
                  <a:lnTo>
                    <a:pt x="197" y="96"/>
                  </a:lnTo>
                  <a:lnTo>
                    <a:pt x="200" y="95"/>
                  </a:lnTo>
                  <a:lnTo>
                    <a:pt x="201" y="95"/>
                  </a:lnTo>
                  <a:lnTo>
                    <a:pt x="204" y="95"/>
                  </a:lnTo>
                  <a:lnTo>
                    <a:pt x="205" y="93"/>
                  </a:lnTo>
                  <a:lnTo>
                    <a:pt x="208" y="93"/>
                  </a:lnTo>
                  <a:lnTo>
                    <a:pt x="211" y="93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6" y="92"/>
                  </a:lnTo>
                  <a:lnTo>
                    <a:pt x="219" y="91"/>
                  </a:lnTo>
                  <a:lnTo>
                    <a:pt x="222" y="91"/>
                  </a:lnTo>
                  <a:lnTo>
                    <a:pt x="223" y="89"/>
                  </a:lnTo>
                  <a:lnTo>
                    <a:pt x="227" y="89"/>
                  </a:lnTo>
                  <a:lnTo>
                    <a:pt x="230" y="88"/>
                  </a:lnTo>
                  <a:lnTo>
                    <a:pt x="232" y="87"/>
                  </a:lnTo>
                  <a:lnTo>
                    <a:pt x="236" y="85"/>
                  </a:lnTo>
                  <a:lnTo>
                    <a:pt x="239" y="84"/>
                  </a:lnTo>
                  <a:lnTo>
                    <a:pt x="242" y="83"/>
                  </a:lnTo>
                  <a:lnTo>
                    <a:pt x="246" y="81"/>
                  </a:lnTo>
                  <a:lnTo>
                    <a:pt x="249" y="80"/>
                  </a:lnTo>
                  <a:lnTo>
                    <a:pt x="251" y="77"/>
                  </a:lnTo>
                  <a:lnTo>
                    <a:pt x="254" y="76"/>
                  </a:lnTo>
                  <a:lnTo>
                    <a:pt x="258" y="73"/>
                  </a:lnTo>
                  <a:lnTo>
                    <a:pt x="261" y="72"/>
                  </a:lnTo>
                  <a:lnTo>
                    <a:pt x="263" y="69"/>
                  </a:lnTo>
                  <a:lnTo>
                    <a:pt x="266" y="66"/>
                  </a:lnTo>
                  <a:lnTo>
                    <a:pt x="269" y="65"/>
                  </a:lnTo>
                  <a:lnTo>
                    <a:pt x="271" y="62"/>
                  </a:lnTo>
                  <a:lnTo>
                    <a:pt x="273" y="61"/>
                  </a:lnTo>
                  <a:lnTo>
                    <a:pt x="274" y="60"/>
                  </a:lnTo>
                  <a:lnTo>
                    <a:pt x="275" y="58"/>
                  </a:lnTo>
                  <a:lnTo>
                    <a:pt x="277" y="57"/>
                  </a:lnTo>
                  <a:lnTo>
                    <a:pt x="278" y="56"/>
                  </a:lnTo>
                  <a:lnTo>
                    <a:pt x="279" y="54"/>
                  </a:lnTo>
                  <a:lnTo>
                    <a:pt x="281" y="53"/>
                  </a:lnTo>
                  <a:lnTo>
                    <a:pt x="282" y="50"/>
                  </a:lnTo>
                  <a:lnTo>
                    <a:pt x="283" y="49"/>
                  </a:lnTo>
                  <a:lnTo>
                    <a:pt x="285" y="48"/>
                  </a:lnTo>
                  <a:lnTo>
                    <a:pt x="286" y="46"/>
                  </a:lnTo>
                  <a:lnTo>
                    <a:pt x="288" y="45"/>
                  </a:lnTo>
                  <a:lnTo>
                    <a:pt x="289" y="44"/>
                  </a:lnTo>
                  <a:lnTo>
                    <a:pt x="290" y="42"/>
                  </a:lnTo>
                  <a:lnTo>
                    <a:pt x="292" y="41"/>
                  </a:lnTo>
                  <a:lnTo>
                    <a:pt x="292" y="38"/>
                  </a:lnTo>
                  <a:lnTo>
                    <a:pt x="293" y="37"/>
                  </a:lnTo>
                  <a:lnTo>
                    <a:pt x="294" y="35"/>
                  </a:lnTo>
                  <a:lnTo>
                    <a:pt x="296" y="34"/>
                  </a:lnTo>
                  <a:lnTo>
                    <a:pt x="297" y="31"/>
                  </a:lnTo>
                  <a:lnTo>
                    <a:pt x="297" y="30"/>
                  </a:lnTo>
                  <a:lnTo>
                    <a:pt x="298" y="29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1" y="23"/>
                  </a:lnTo>
                  <a:lnTo>
                    <a:pt x="302" y="22"/>
                  </a:lnTo>
                  <a:lnTo>
                    <a:pt x="302" y="19"/>
                  </a:lnTo>
                  <a:lnTo>
                    <a:pt x="304" y="18"/>
                  </a:lnTo>
                  <a:lnTo>
                    <a:pt x="305" y="17"/>
                  </a:lnTo>
                  <a:lnTo>
                    <a:pt x="305" y="14"/>
                  </a:lnTo>
                  <a:lnTo>
                    <a:pt x="306" y="13"/>
                  </a:lnTo>
                  <a:lnTo>
                    <a:pt x="308" y="10"/>
                  </a:lnTo>
                  <a:lnTo>
                    <a:pt x="308" y="9"/>
                  </a:lnTo>
                  <a:lnTo>
                    <a:pt x="309" y="6"/>
                  </a:lnTo>
                  <a:lnTo>
                    <a:pt x="309" y="4"/>
                  </a:lnTo>
                  <a:lnTo>
                    <a:pt x="310" y="2"/>
                  </a:lnTo>
                  <a:lnTo>
                    <a:pt x="31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10" name="Freeform 56"/>
            <p:cNvSpPr>
              <a:spLocks/>
            </p:cNvSpPr>
            <p:nvPr/>
          </p:nvSpPr>
          <p:spPr bwMode="auto">
            <a:xfrm>
              <a:off x="520" y="4047"/>
              <a:ext cx="4" cy="66"/>
            </a:xfrm>
            <a:custGeom>
              <a:avLst/>
              <a:gdLst>
                <a:gd name="T0" fmla="*/ 0 w 10"/>
                <a:gd name="T1" fmla="*/ 0 h 198"/>
                <a:gd name="T2" fmla="*/ 4 w 10"/>
                <a:gd name="T3" fmla="*/ 6 h 198"/>
                <a:gd name="T4" fmla="*/ 4 w 10"/>
                <a:gd name="T5" fmla="*/ 66 h 198"/>
                <a:gd name="T6" fmla="*/ 0 w 10"/>
                <a:gd name="T7" fmla="*/ 63 h 198"/>
                <a:gd name="T8" fmla="*/ 0 w 10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98"/>
                <a:gd name="T17" fmla="*/ 10 w 10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98">
                  <a:moveTo>
                    <a:pt x="0" y="0"/>
                  </a:moveTo>
                  <a:lnTo>
                    <a:pt x="10" y="19"/>
                  </a:lnTo>
                  <a:lnTo>
                    <a:pt x="10" y="198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11" name="Freeform 57"/>
            <p:cNvSpPr>
              <a:spLocks/>
            </p:cNvSpPr>
            <p:nvPr/>
          </p:nvSpPr>
          <p:spPr bwMode="auto">
            <a:xfrm>
              <a:off x="520" y="4047"/>
              <a:ext cx="4" cy="66"/>
            </a:xfrm>
            <a:custGeom>
              <a:avLst/>
              <a:gdLst>
                <a:gd name="T0" fmla="*/ 0 w 10"/>
                <a:gd name="T1" fmla="*/ 0 h 198"/>
                <a:gd name="T2" fmla="*/ 4 w 10"/>
                <a:gd name="T3" fmla="*/ 6 h 198"/>
                <a:gd name="T4" fmla="*/ 4 w 10"/>
                <a:gd name="T5" fmla="*/ 66 h 198"/>
                <a:gd name="T6" fmla="*/ 0 w 10"/>
                <a:gd name="T7" fmla="*/ 63 h 198"/>
                <a:gd name="T8" fmla="*/ 0 w 10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98"/>
                <a:gd name="T17" fmla="*/ 10 w 10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98">
                  <a:moveTo>
                    <a:pt x="0" y="0"/>
                  </a:moveTo>
                  <a:lnTo>
                    <a:pt x="10" y="19"/>
                  </a:lnTo>
                  <a:lnTo>
                    <a:pt x="10" y="198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12" name="Freeform 58"/>
            <p:cNvSpPr>
              <a:spLocks/>
            </p:cNvSpPr>
            <p:nvPr/>
          </p:nvSpPr>
          <p:spPr bwMode="auto">
            <a:xfrm>
              <a:off x="520" y="4047"/>
              <a:ext cx="35" cy="21"/>
            </a:xfrm>
            <a:custGeom>
              <a:avLst/>
              <a:gdLst>
                <a:gd name="T0" fmla="*/ 35 w 104"/>
                <a:gd name="T1" fmla="*/ 21 h 65"/>
                <a:gd name="T2" fmla="*/ 34 w 104"/>
                <a:gd name="T3" fmla="*/ 20 h 65"/>
                <a:gd name="T4" fmla="*/ 34 w 104"/>
                <a:gd name="T5" fmla="*/ 18 h 65"/>
                <a:gd name="T6" fmla="*/ 34 w 104"/>
                <a:gd name="T7" fmla="*/ 17 h 65"/>
                <a:gd name="T8" fmla="*/ 33 w 104"/>
                <a:gd name="T9" fmla="*/ 16 h 65"/>
                <a:gd name="T10" fmla="*/ 33 w 104"/>
                <a:gd name="T11" fmla="*/ 15 h 65"/>
                <a:gd name="T12" fmla="*/ 32 w 104"/>
                <a:gd name="T13" fmla="*/ 14 h 65"/>
                <a:gd name="T14" fmla="*/ 31 w 104"/>
                <a:gd name="T15" fmla="*/ 13 h 65"/>
                <a:gd name="T16" fmla="*/ 31 w 104"/>
                <a:gd name="T17" fmla="*/ 12 h 65"/>
                <a:gd name="T18" fmla="*/ 30 w 104"/>
                <a:gd name="T19" fmla="*/ 11 h 65"/>
                <a:gd name="T20" fmla="*/ 29 w 104"/>
                <a:gd name="T21" fmla="*/ 11 h 65"/>
                <a:gd name="T22" fmla="*/ 28 w 104"/>
                <a:gd name="T23" fmla="*/ 10 h 65"/>
                <a:gd name="T24" fmla="*/ 27 w 104"/>
                <a:gd name="T25" fmla="*/ 10 h 65"/>
                <a:gd name="T26" fmla="*/ 26 w 104"/>
                <a:gd name="T27" fmla="*/ 9 h 65"/>
                <a:gd name="T28" fmla="*/ 26 w 104"/>
                <a:gd name="T29" fmla="*/ 8 h 65"/>
                <a:gd name="T30" fmla="*/ 24 w 104"/>
                <a:gd name="T31" fmla="*/ 8 h 65"/>
                <a:gd name="T32" fmla="*/ 23 w 104"/>
                <a:gd name="T33" fmla="*/ 7 h 65"/>
                <a:gd name="T34" fmla="*/ 22 w 104"/>
                <a:gd name="T35" fmla="*/ 7 h 65"/>
                <a:gd name="T36" fmla="*/ 21 w 104"/>
                <a:gd name="T37" fmla="*/ 7 h 65"/>
                <a:gd name="T38" fmla="*/ 19 w 104"/>
                <a:gd name="T39" fmla="*/ 7 h 65"/>
                <a:gd name="T40" fmla="*/ 18 w 104"/>
                <a:gd name="T41" fmla="*/ 6 h 65"/>
                <a:gd name="T42" fmla="*/ 16 w 104"/>
                <a:gd name="T43" fmla="*/ 6 h 65"/>
                <a:gd name="T44" fmla="*/ 15 w 104"/>
                <a:gd name="T45" fmla="*/ 6 h 65"/>
                <a:gd name="T46" fmla="*/ 13 w 104"/>
                <a:gd name="T47" fmla="*/ 6 h 65"/>
                <a:gd name="T48" fmla="*/ 12 w 104"/>
                <a:gd name="T49" fmla="*/ 6 h 65"/>
                <a:gd name="T50" fmla="*/ 0 w 104"/>
                <a:gd name="T51" fmla="*/ 0 h 65"/>
                <a:gd name="T52" fmla="*/ 10 w 104"/>
                <a:gd name="T53" fmla="*/ 0 h 65"/>
                <a:gd name="T54" fmla="*/ 11 w 104"/>
                <a:gd name="T55" fmla="*/ 0 h 65"/>
                <a:gd name="T56" fmla="*/ 13 w 104"/>
                <a:gd name="T57" fmla="*/ 0 h 65"/>
                <a:gd name="T58" fmla="*/ 14 w 104"/>
                <a:gd name="T59" fmla="*/ 1 h 65"/>
                <a:gd name="T60" fmla="*/ 16 w 104"/>
                <a:gd name="T61" fmla="*/ 1 h 65"/>
                <a:gd name="T62" fmla="*/ 18 w 104"/>
                <a:gd name="T63" fmla="*/ 1 h 65"/>
                <a:gd name="T64" fmla="*/ 19 w 104"/>
                <a:gd name="T65" fmla="*/ 1 h 65"/>
                <a:gd name="T66" fmla="*/ 21 w 104"/>
                <a:gd name="T67" fmla="*/ 1 h 65"/>
                <a:gd name="T68" fmla="*/ 22 w 104"/>
                <a:gd name="T69" fmla="*/ 2 h 65"/>
                <a:gd name="T70" fmla="*/ 23 w 104"/>
                <a:gd name="T71" fmla="*/ 2 h 65"/>
                <a:gd name="T72" fmla="*/ 24 w 104"/>
                <a:gd name="T73" fmla="*/ 3 h 65"/>
                <a:gd name="T74" fmla="*/ 25 w 104"/>
                <a:gd name="T75" fmla="*/ 4 h 65"/>
                <a:gd name="T76" fmla="*/ 26 w 104"/>
                <a:gd name="T77" fmla="*/ 4 h 65"/>
                <a:gd name="T78" fmla="*/ 27 w 104"/>
                <a:gd name="T79" fmla="*/ 5 h 65"/>
                <a:gd name="T80" fmla="*/ 28 w 104"/>
                <a:gd name="T81" fmla="*/ 5 h 65"/>
                <a:gd name="T82" fmla="*/ 29 w 104"/>
                <a:gd name="T83" fmla="*/ 6 h 65"/>
                <a:gd name="T84" fmla="*/ 30 w 104"/>
                <a:gd name="T85" fmla="*/ 7 h 65"/>
                <a:gd name="T86" fmla="*/ 30 w 104"/>
                <a:gd name="T87" fmla="*/ 8 h 65"/>
                <a:gd name="T88" fmla="*/ 31 w 104"/>
                <a:gd name="T89" fmla="*/ 9 h 65"/>
                <a:gd name="T90" fmla="*/ 31 w 104"/>
                <a:gd name="T91" fmla="*/ 10 h 65"/>
                <a:gd name="T92" fmla="*/ 32 w 104"/>
                <a:gd name="T93" fmla="*/ 11 h 65"/>
                <a:gd name="T94" fmla="*/ 33 w 104"/>
                <a:gd name="T95" fmla="*/ 13 h 65"/>
                <a:gd name="T96" fmla="*/ 33 w 104"/>
                <a:gd name="T97" fmla="*/ 14 h 65"/>
                <a:gd name="T98" fmla="*/ 34 w 104"/>
                <a:gd name="T99" fmla="*/ 16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4"/>
                <a:gd name="T151" fmla="*/ 0 h 65"/>
                <a:gd name="T152" fmla="*/ 104 w 104"/>
                <a:gd name="T153" fmla="*/ 65 h 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4" h="65">
                  <a:moveTo>
                    <a:pt x="100" y="50"/>
                  </a:moveTo>
                  <a:lnTo>
                    <a:pt x="104" y="65"/>
                  </a:lnTo>
                  <a:lnTo>
                    <a:pt x="104" y="64"/>
                  </a:lnTo>
                  <a:lnTo>
                    <a:pt x="102" y="61"/>
                  </a:lnTo>
                  <a:lnTo>
                    <a:pt x="102" y="58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0" y="53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97" y="48"/>
                  </a:lnTo>
                  <a:lnTo>
                    <a:pt x="97" y="46"/>
                  </a:lnTo>
                  <a:lnTo>
                    <a:pt x="96" y="45"/>
                  </a:lnTo>
                  <a:lnTo>
                    <a:pt x="96" y="44"/>
                  </a:lnTo>
                  <a:lnTo>
                    <a:pt x="94" y="42"/>
                  </a:lnTo>
                  <a:lnTo>
                    <a:pt x="93" y="41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2" y="30"/>
                  </a:lnTo>
                  <a:lnTo>
                    <a:pt x="81" y="30"/>
                  </a:lnTo>
                  <a:lnTo>
                    <a:pt x="80" y="29"/>
                  </a:lnTo>
                  <a:lnTo>
                    <a:pt x="78" y="27"/>
                  </a:lnTo>
                  <a:lnTo>
                    <a:pt x="77" y="27"/>
                  </a:lnTo>
                  <a:lnTo>
                    <a:pt x="76" y="26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0" y="25"/>
                  </a:lnTo>
                  <a:lnTo>
                    <a:pt x="69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5" y="21"/>
                  </a:lnTo>
                  <a:lnTo>
                    <a:pt x="53" y="19"/>
                  </a:lnTo>
                  <a:lnTo>
                    <a:pt x="51" y="19"/>
                  </a:lnTo>
                  <a:lnTo>
                    <a:pt x="49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10" y="19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2" y="6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7" y="7"/>
                  </a:lnTo>
                  <a:lnTo>
                    <a:pt x="70" y="9"/>
                  </a:lnTo>
                  <a:lnTo>
                    <a:pt x="72" y="9"/>
                  </a:lnTo>
                  <a:lnTo>
                    <a:pt x="73" y="10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78" y="13"/>
                  </a:lnTo>
                  <a:lnTo>
                    <a:pt x="80" y="14"/>
                  </a:lnTo>
                  <a:lnTo>
                    <a:pt x="81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5" y="19"/>
                  </a:lnTo>
                  <a:lnTo>
                    <a:pt x="86" y="21"/>
                  </a:lnTo>
                  <a:lnTo>
                    <a:pt x="88" y="22"/>
                  </a:lnTo>
                  <a:lnTo>
                    <a:pt x="89" y="23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92" y="27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3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100" y="48"/>
                  </a:lnTo>
                  <a:lnTo>
                    <a:pt x="100" y="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13" name="Freeform 59"/>
            <p:cNvSpPr>
              <a:spLocks/>
            </p:cNvSpPr>
            <p:nvPr/>
          </p:nvSpPr>
          <p:spPr bwMode="auto">
            <a:xfrm>
              <a:off x="520" y="4047"/>
              <a:ext cx="35" cy="21"/>
            </a:xfrm>
            <a:custGeom>
              <a:avLst/>
              <a:gdLst>
                <a:gd name="T0" fmla="*/ 35 w 104"/>
                <a:gd name="T1" fmla="*/ 21 h 65"/>
                <a:gd name="T2" fmla="*/ 34 w 104"/>
                <a:gd name="T3" fmla="*/ 20 h 65"/>
                <a:gd name="T4" fmla="*/ 34 w 104"/>
                <a:gd name="T5" fmla="*/ 18 h 65"/>
                <a:gd name="T6" fmla="*/ 34 w 104"/>
                <a:gd name="T7" fmla="*/ 17 h 65"/>
                <a:gd name="T8" fmla="*/ 33 w 104"/>
                <a:gd name="T9" fmla="*/ 16 h 65"/>
                <a:gd name="T10" fmla="*/ 33 w 104"/>
                <a:gd name="T11" fmla="*/ 15 h 65"/>
                <a:gd name="T12" fmla="*/ 32 w 104"/>
                <a:gd name="T13" fmla="*/ 14 h 65"/>
                <a:gd name="T14" fmla="*/ 31 w 104"/>
                <a:gd name="T15" fmla="*/ 13 h 65"/>
                <a:gd name="T16" fmla="*/ 31 w 104"/>
                <a:gd name="T17" fmla="*/ 12 h 65"/>
                <a:gd name="T18" fmla="*/ 30 w 104"/>
                <a:gd name="T19" fmla="*/ 11 h 65"/>
                <a:gd name="T20" fmla="*/ 29 w 104"/>
                <a:gd name="T21" fmla="*/ 11 h 65"/>
                <a:gd name="T22" fmla="*/ 28 w 104"/>
                <a:gd name="T23" fmla="*/ 10 h 65"/>
                <a:gd name="T24" fmla="*/ 27 w 104"/>
                <a:gd name="T25" fmla="*/ 10 h 65"/>
                <a:gd name="T26" fmla="*/ 26 w 104"/>
                <a:gd name="T27" fmla="*/ 9 h 65"/>
                <a:gd name="T28" fmla="*/ 26 w 104"/>
                <a:gd name="T29" fmla="*/ 8 h 65"/>
                <a:gd name="T30" fmla="*/ 24 w 104"/>
                <a:gd name="T31" fmla="*/ 8 h 65"/>
                <a:gd name="T32" fmla="*/ 23 w 104"/>
                <a:gd name="T33" fmla="*/ 7 h 65"/>
                <a:gd name="T34" fmla="*/ 22 w 104"/>
                <a:gd name="T35" fmla="*/ 7 h 65"/>
                <a:gd name="T36" fmla="*/ 21 w 104"/>
                <a:gd name="T37" fmla="*/ 7 h 65"/>
                <a:gd name="T38" fmla="*/ 19 w 104"/>
                <a:gd name="T39" fmla="*/ 7 h 65"/>
                <a:gd name="T40" fmla="*/ 18 w 104"/>
                <a:gd name="T41" fmla="*/ 6 h 65"/>
                <a:gd name="T42" fmla="*/ 16 w 104"/>
                <a:gd name="T43" fmla="*/ 6 h 65"/>
                <a:gd name="T44" fmla="*/ 15 w 104"/>
                <a:gd name="T45" fmla="*/ 6 h 65"/>
                <a:gd name="T46" fmla="*/ 13 w 104"/>
                <a:gd name="T47" fmla="*/ 6 h 65"/>
                <a:gd name="T48" fmla="*/ 12 w 104"/>
                <a:gd name="T49" fmla="*/ 6 h 65"/>
                <a:gd name="T50" fmla="*/ 0 w 104"/>
                <a:gd name="T51" fmla="*/ 0 h 65"/>
                <a:gd name="T52" fmla="*/ 10 w 104"/>
                <a:gd name="T53" fmla="*/ 0 h 65"/>
                <a:gd name="T54" fmla="*/ 11 w 104"/>
                <a:gd name="T55" fmla="*/ 0 h 65"/>
                <a:gd name="T56" fmla="*/ 13 w 104"/>
                <a:gd name="T57" fmla="*/ 0 h 65"/>
                <a:gd name="T58" fmla="*/ 14 w 104"/>
                <a:gd name="T59" fmla="*/ 1 h 65"/>
                <a:gd name="T60" fmla="*/ 16 w 104"/>
                <a:gd name="T61" fmla="*/ 1 h 65"/>
                <a:gd name="T62" fmla="*/ 18 w 104"/>
                <a:gd name="T63" fmla="*/ 1 h 65"/>
                <a:gd name="T64" fmla="*/ 19 w 104"/>
                <a:gd name="T65" fmla="*/ 1 h 65"/>
                <a:gd name="T66" fmla="*/ 21 w 104"/>
                <a:gd name="T67" fmla="*/ 1 h 65"/>
                <a:gd name="T68" fmla="*/ 22 w 104"/>
                <a:gd name="T69" fmla="*/ 2 h 65"/>
                <a:gd name="T70" fmla="*/ 23 w 104"/>
                <a:gd name="T71" fmla="*/ 2 h 65"/>
                <a:gd name="T72" fmla="*/ 24 w 104"/>
                <a:gd name="T73" fmla="*/ 3 h 65"/>
                <a:gd name="T74" fmla="*/ 25 w 104"/>
                <a:gd name="T75" fmla="*/ 4 h 65"/>
                <a:gd name="T76" fmla="*/ 26 w 104"/>
                <a:gd name="T77" fmla="*/ 4 h 65"/>
                <a:gd name="T78" fmla="*/ 27 w 104"/>
                <a:gd name="T79" fmla="*/ 5 h 65"/>
                <a:gd name="T80" fmla="*/ 28 w 104"/>
                <a:gd name="T81" fmla="*/ 5 h 65"/>
                <a:gd name="T82" fmla="*/ 29 w 104"/>
                <a:gd name="T83" fmla="*/ 6 h 65"/>
                <a:gd name="T84" fmla="*/ 30 w 104"/>
                <a:gd name="T85" fmla="*/ 7 h 65"/>
                <a:gd name="T86" fmla="*/ 30 w 104"/>
                <a:gd name="T87" fmla="*/ 8 h 65"/>
                <a:gd name="T88" fmla="*/ 31 w 104"/>
                <a:gd name="T89" fmla="*/ 9 h 65"/>
                <a:gd name="T90" fmla="*/ 31 w 104"/>
                <a:gd name="T91" fmla="*/ 10 h 65"/>
                <a:gd name="T92" fmla="*/ 32 w 104"/>
                <a:gd name="T93" fmla="*/ 11 h 65"/>
                <a:gd name="T94" fmla="*/ 33 w 104"/>
                <a:gd name="T95" fmla="*/ 13 h 65"/>
                <a:gd name="T96" fmla="*/ 33 w 104"/>
                <a:gd name="T97" fmla="*/ 14 h 65"/>
                <a:gd name="T98" fmla="*/ 34 w 104"/>
                <a:gd name="T99" fmla="*/ 16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4"/>
                <a:gd name="T151" fmla="*/ 0 h 65"/>
                <a:gd name="T152" fmla="*/ 104 w 104"/>
                <a:gd name="T153" fmla="*/ 65 h 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4" h="65">
                  <a:moveTo>
                    <a:pt x="100" y="50"/>
                  </a:moveTo>
                  <a:lnTo>
                    <a:pt x="104" y="65"/>
                  </a:lnTo>
                  <a:lnTo>
                    <a:pt x="104" y="64"/>
                  </a:lnTo>
                  <a:lnTo>
                    <a:pt x="102" y="61"/>
                  </a:lnTo>
                  <a:lnTo>
                    <a:pt x="102" y="58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0" y="53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97" y="48"/>
                  </a:lnTo>
                  <a:lnTo>
                    <a:pt x="97" y="46"/>
                  </a:lnTo>
                  <a:lnTo>
                    <a:pt x="96" y="45"/>
                  </a:lnTo>
                  <a:lnTo>
                    <a:pt x="96" y="44"/>
                  </a:lnTo>
                  <a:lnTo>
                    <a:pt x="94" y="42"/>
                  </a:lnTo>
                  <a:lnTo>
                    <a:pt x="93" y="41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2" y="30"/>
                  </a:lnTo>
                  <a:lnTo>
                    <a:pt x="81" y="30"/>
                  </a:lnTo>
                  <a:lnTo>
                    <a:pt x="80" y="29"/>
                  </a:lnTo>
                  <a:lnTo>
                    <a:pt x="78" y="27"/>
                  </a:lnTo>
                  <a:lnTo>
                    <a:pt x="77" y="27"/>
                  </a:lnTo>
                  <a:lnTo>
                    <a:pt x="76" y="26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0" y="25"/>
                  </a:lnTo>
                  <a:lnTo>
                    <a:pt x="69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5" y="21"/>
                  </a:lnTo>
                  <a:lnTo>
                    <a:pt x="53" y="19"/>
                  </a:lnTo>
                  <a:lnTo>
                    <a:pt x="51" y="19"/>
                  </a:lnTo>
                  <a:lnTo>
                    <a:pt x="49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10" y="19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2" y="6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7" y="7"/>
                  </a:lnTo>
                  <a:lnTo>
                    <a:pt x="70" y="9"/>
                  </a:lnTo>
                  <a:lnTo>
                    <a:pt x="72" y="9"/>
                  </a:lnTo>
                  <a:lnTo>
                    <a:pt x="73" y="10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78" y="13"/>
                  </a:lnTo>
                  <a:lnTo>
                    <a:pt x="80" y="14"/>
                  </a:lnTo>
                  <a:lnTo>
                    <a:pt x="81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5" y="19"/>
                  </a:lnTo>
                  <a:lnTo>
                    <a:pt x="86" y="21"/>
                  </a:lnTo>
                  <a:lnTo>
                    <a:pt x="88" y="22"/>
                  </a:lnTo>
                  <a:lnTo>
                    <a:pt x="89" y="23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92" y="27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3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100" y="48"/>
                  </a:lnTo>
                  <a:lnTo>
                    <a:pt x="100" y="5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14" name="Freeform 60"/>
            <p:cNvSpPr>
              <a:spLocks/>
            </p:cNvSpPr>
            <p:nvPr/>
          </p:nvSpPr>
          <p:spPr bwMode="auto">
            <a:xfrm>
              <a:off x="485" y="4104"/>
              <a:ext cx="103" cy="33"/>
            </a:xfrm>
            <a:custGeom>
              <a:avLst/>
              <a:gdLst>
                <a:gd name="T0" fmla="*/ 102 w 310"/>
                <a:gd name="T1" fmla="*/ 3 h 101"/>
                <a:gd name="T2" fmla="*/ 101 w 310"/>
                <a:gd name="T3" fmla="*/ 6 h 101"/>
                <a:gd name="T4" fmla="*/ 101 w 310"/>
                <a:gd name="T5" fmla="*/ 7 h 101"/>
                <a:gd name="T6" fmla="*/ 100 w 310"/>
                <a:gd name="T7" fmla="*/ 8 h 101"/>
                <a:gd name="T8" fmla="*/ 99 w 310"/>
                <a:gd name="T9" fmla="*/ 10 h 101"/>
                <a:gd name="T10" fmla="*/ 98 w 310"/>
                <a:gd name="T11" fmla="*/ 12 h 101"/>
                <a:gd name="T12" fmla="*/ 97 w 310"/>
                <a:gd name="T13" fmla="*/ 13 h 101"/>
                <a:gd name="T14" fmla="*/ 96 w 310"/>
                <a:gd name="T15" fmla="*/ 15 h 101"/>
                <a:gd name="T16" fmla="*/ 95 w 310"/>
                <a:gd name="T17" fmla="*/ 16 h 101"/>
                <a:gd name="T18" fmla="*/ 94 w 310"/>
                <a:gd name="T19" fmla="*/ 18 h 101"/>
                <a:gd name="T20" fmla="*/ 93 w 310"/>
                <a:gd name="T21" fmla="*/ 19 h 101"/>
                <a:gd name="T22" fmla="*/ 91 w 310"/>
                <a:gd name="T23" fmla="*/ 20 h 101"/>
                <a:gd name="T24" fmla="*/ 90 w 310"/>
                <a:gd name="T25" fmla="*/ 22 h 101"/>
                <a:gd name="T26" fmla="*/ 87 w 310"/>
                <a:gd name="T27" fmla="*/ 24 h 101"/>
                <a:gd name="T28" fmla="*/ 85 w 310"/>
                <a:gd name="T29" fmla="*/ 26 h 101"/>
                <a:gd name="T30" fmla="*/ 82 w 310"/>
                <a:gd name="T31" fmla="*/ 27 h 101"/>
                <a:gd name="T32" fmla="*/ 79 w 310"/>
                <a:gd name="T33" fmla="*/ 29 h 101"/>
                <a:gd name="T34" fmla="*/ 76 w 310"/>
                <a:gd name="T35" fmla="*/ 30 h 101"/>
                <a:gd name="T36" fmla="*/ 74 w 310"/>
                <a:gd name="T37" fmla="*/ 30 h 101"/>
                <a:gd name="T38" fmla="*/ 72 w 310"/>
                <a:gd name="T39" fmla="*/ 31 h 101"/>
                <a:gd name="T40" fmla="*/ 69 w 310"/>
                <a:gd name="T41" fmla="*/ 31 h 101"/>
                <a:gd name="T42" fmla="*/ 68 w 310"/>
                <a:gd name="T43" fmla="*/ 32 h 101"/>
                <a:gd name="T44" fmla="*/ 66 w 310"/>
                <a:gd name="T45" fmla="*/ 32 h 101"/>
                <a:gd name="T46" fmla="*/ 64 w 310"/>
                <a:gd name="T47" fmla="*/ 33 h 101"/>
                <a:gd name="T48" fmla="*/ 62 w 310"/>
                <a:gd name="T49" fmla="*/ 33 h 101"/>
                <a:gd name="T50" fmla="*/ 60 w 310"/>
                <a:gd name="T51" fmla="*/ 33 h 101"/>
                <a:gd name="T52" fmla="*/ 58 w 310"/>
                <a:gd name="T53" fmla="*/ 33 h 101"/>
                <a:gd name="T54" fmla="*/ 56 w 310"/>
                <a:gd name="T55" fmla="*/ 33 h 101"/>
                <a:gd name="T56" fmla="*/ 55 w 310"/>
                <a:gd name="T57" fmla="*/ 33 h 101"/>
                <a:gd name="T58" fmla="*/ 53 w 310"/>
                <a:gd name="T59" fmla="*/ 32 h 101"/>
                <a:gd name="T60" fmla="*/ 55 w 310"/>
                <a:gd name="T61" fmla="*/ 32 h 101"/>
                <a:gd name="T62" fmla="*/ 56 w 310"/>
                <a:gd name="T63" fmla="*/ 32 h 101"/>
                <a:gd name="T64" fmla="*/ 58 w 310"/>
                <a:gd name="T65" fmla="*/ 32 h 101"/>
                <a:gd name="T66" fmla="*/ 60 w 310"/>
                <a:gd name="T67" fmla="*/ 32 h 101"/>
                <a:gd name="T68" fmla="*/ 62 w 310"/>
                <a:gd name="T69" fmla="*/ 32 h 101"/>
                <a:gd name="T70" fmla="*/ 64 w 310"/>
                <a:gd name="T71" fmla="*/ 31 h 101"/>
                <a:gd name="T72" fmla="*/ 66 w 310"/>
                <a:gd name="T73" fmla="*/ 31 h 101"/>
                <a:gd name="T74" fmla="*/ 68 w 310"/>
                <a:gd name="T75" fmla="*/ 30 h 101"/>
                <a:gd name="T76" fmla="*/ 70 w 310"/>
                <a:gd name="T77" fmla="*/ 30 h 101"/>
                <a:gd name="T78" fmla="*/ 73 w 310"/>
                <a:gd name="T79" fmla="*/ 30 h 101"/>
                <a:gd name="T80" fmla="*/ 75 w 310"/>
                <a:gd name="T81" fmla="*/ 29 h 101"/>
                <a:gd name="T82" fmla="*/ 78 w 310"/>
                <a:gd name="T83" fmla="*/ 28 h 101"/>
                <a:gd name="T84" fmla="*/ 82 w 310"/>
                <a:gd name="T85" fmla="*/ 26 h 101"/>
                <a:gd name="T86" fmla="*/ 84 w 310"/>
                <a:gd name="T87" fmla="*/ 25 h 101"/>
                <a:gd name="T88" fmla="*/ 87 w 310"/>
                <a:gd name="T89" fmla="*/ 23 h 101"/>
                <a:gd name="T90" fmla="*/ 90 w 310"/>
                <a:gd name="T91" fmla="*/ 20 h 101"/>
                <a:gd name="T92" fmla="*/ 91 w 310"/>
                <a:gd name="T93" fmla="*/ 19 h 101"/>
                <a:gd name="T94" fmla="*/ 93 w 310"/>
                <a:gd name="T95" fmla="*/ 18 h 101"/>
                <a:gd name="T96" fmla="*/ 94 w 310"/>
                <a:gd name="T97" fmla="*/ 16 h 101"/>
                <a:gd name="T98" fmla="*/ 96 w 310"/>
                <a:gd name="T99" fmla="*/ 15 h 101"/>
                <a:gd name="T100" fmla="*/ 97 w 310"/>
                <a:gd name="T101" fmla="*/ 13 h 101"/>
                <a:gd name="T102" fmla="*/ 98 w 310"/>
                <a:gd name="T103" fmla="*/ 11 h 101"/>
                <a:gd name="T104" fmla="*/ 99 w 310"/>
                <a:gd name="T105" fmla="*/ 10 h 101"/>
                <a:gd name="T106" fmla="*/ 100 w 310"/>
                <a:gd name="T107" fmla="*/ 8 h 101"/>
                <a:gd name="T108" fmla="*/ 100 w 310"/>
                <a:gd name="T109" fmla="*/ 6 h 101"/>
                <a:gd name="T110" fmla="*/ 101 w 310"/>
                <a:gd name="T111" fmla="*/ 5 h 101"/>
                <a:gd name="T112" fmla="*/ 102 w 310"/>
                <a:gd name="T113" fmla="*/ 3 h 101"/>
                <a:gd name="T114" fmla="*/ 103 w 310"/>
                <a:gd name="T115" fmla="*/ 1 h 1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101"/>
                <a:gd name="T176" fmla="*/ 310 w 310"/>
                <a:gd name="T177" fmla="*/ 101 h 1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101">
                  <a:moveTo>
                    <a:pt x="310" y="0"/>
                  </a:moveTo>
                  <a:lnTo>
                    <a:pt x="308" y="9"/>
                  </a:lnTo>
                  <a:lnTo>
                    <a:pt x="308" y="10"/>
                  </a:lnTo>
                  <a:lnTo>
                    <a:pt x="306" y="13"/>
                  </a:lnTo>
                  <a:lnTo>
                    <a:pt x="306" y="14"/>
                  </a:lnTo>
                  <a:lnTo>
                    <a:pt x="305" y="17"/>
                  </a:lnTo>
                  <a:lnTo>
                    <a:pt x="305" y="18"/>
                  </a:lnTo>
                  <a:lnTo>
                    <a:pt x="304" y="19"/>
                  </a:lnTo>
                  <a:lnTo>
                    <a:pt x="304" y="22"/>
                  </a:lnTo>
                  <a:lnTo>
                    <a:pt x="302" y="23"/>
                  </a:lnTo>
                  <a:lnTo>
                    <a:pt x="302" y="25"/>
                  </a:lnTo>
                  <a:lnTo>
                    <a:pt x="301" y="26"/>
                  </a:lnTo>
                  <a:lnTo>
                    <a:pt x="300" y="29"/>
                  </a:lnTo>
                  <a:lnTo>
                    <a:pt x="300" y="30"/>
                  </a:lnTo>
                  <a:lnTo>
                    <a:pt x="298" y="31"/>
                  </a:lnTo>
                  <a:lnTo>
                    <a:pt x="297" y="33"/>
                  </a:lnTo>
                  <a:lnTo>
                    <a:pt x="297" y="35"/>
                  </a:lnTo>
                  <a:lnTo>
                    <a:pt x="296" y="37"/>
                  </a:lnTo>
                  <a:lnTo>
                    <a:pt x="294" y="38"/>
                  </a:lnTo>
                  <a:lnTo>
                    <a:pt x="294" y="39"/>
                  </a:lnTo>
                  <a:lnTo>
                    <a:pt x="293" y="41"/>
                  </a:lnTo>
                  <a:lnTo>
                    <a:pt x="292" y="44"/>
                  </a:lnTo>
                  <a:lnTo>
                    <a:pt x="290" y="45"/>
                  </a:lnTo>
                  <a:lnTo>
                    <a:pt x="290" y="46"/>
                  </a:lnTo>
                  <a:lnTo>
                    <a:pt x="289" y="48"/>
                  </a:lnTo>
                  <a:lnTo>
                    <a:pt x="288" y="49"/>
                  </a:lnTo>
                  <a:lnTo>
                    <a:pt x="286" y="50"/>
                  </a:lnTo>
                  <a:lnTo>
                    <a:pt x="285" y="52"/>
                  </a:lnTo>
                  <a:lnTo>
                    <a:pt x="283" y="53"/>
                  </a:lnTo>
                  <a:lnTo>
                    <a:pt x="283" y="54"/>
                  </a:lnTo>
                  <a:lnTo>
                    <a:pt x="282" y="56"/>
                  </a:lnTo>
                  <a:lnTo>
                    <a:pt x="281" y="57"/>
                  </a:lnTo>
                  <a:lnTo>
                    <a:pt x="279" y="58"/>
                  </a:lnTo>
                  <a:lnTo>
                    <a:pt x="278" y="60"/>
                  </a:lnTo>
                  <a:lnTo>
                    <a:pt x="277" y="61"/>
                  </a:lnTo>
                  <a:lnTo>
                    <a:pt x="275" y="62"/>
                  </a:lnTo>
                  <a:lnTo>
                    <a:pt x="274" y="64"/>
                  </a:lnTo>
                  <a:lnTo>
                    <a:pt x="273" y="65"/>
                  </a:lnTo>
                  <a:lnTo>
                    <a:pt x="271" y="66"/>
                  </a:lnTo>
                  <a:lnTo>
                    <a:pt x="269" y="69"/>
                  </a:lnTo>
                  <a:lnTo>
                    <a:pt x="266" y="70"/>
                  </a:lnTo>
                  <a:lnTo>
                    <a:pt x="263" y="73"/>
                  </a:lnTo>
                  <a:lnTo>
                    <a:pt x="261" y="76"/>
                  </a:lnTo>
                  <a:lnTo>
                    <a:pt x="258" y="77"/>
                  </a:lnTo>
                  <a:lnTo>
                    <a:pt x="255" y="79"/>
                  </a:lnTo>
                  <a:lnTo>
                    <a:pt x="253" y="81"/>
                  </a:lnTo>
                  <a:lnTo>
                    <a:pt x="250" y="83"/>
                  </a:lnTo>
                  <a:lnTo>
                    <a:pt x="247" y="84"/>
                  </a:lnTo>
                  <a:lnTo>
                    <a:pt x="244" y="85"/>
                  </a:lnTo>
                  <a:lnTo>
                    <a:pt x="240" y="87"/>
                  </a:lnTo>
                  <a:lnTo>
                    <a:pt x="238" y="88"/>
                  </a:lnTo>
                  <a:lnTo>
                    <a:pt x="235" y="89"/>
                  </a:lnTo>
                  <a:lnTo>
                    <a:pt x="232" y="91"/>
                  </a:lnTo>
                  <a:lnTo>
                    <a:pt x="230" y="92"/>
                  </a:lnTo>
                  <a:lnTo>
                    <a:pt x="226" y="92"/>
                  </a:lnTo>
                  <a:lnTo>
                    <a:pt x="224" y="93"/>
                  </a:lnTo>
                  <a:lnTo>
                    <a:pt x="222" y="93"/>
                  </a:lnTo>
                  <a:lnTo>
                    <a:pt x="220" y="95"/>
                  </a:lnTo>
                  <a:lnTo>
                    <a:pt x="218" y="95"/>
                  </a:lnTo>
                  <a:lnTo>
                    <a:pt x="216" y="95"/>
                  </a:lnTo>
                  <a:lnTo>
                    <a:pt x="214" y="96"/>
                  </a:lnTo>
                  <a:lnTo>
                    <a:pt x="212" y="96"/>
                  </a:lnTo>
                  <a:lnTo>
                    <a:pt x="209" y="96"/>
                  </a:lnTo>
                  <a:lnTo>
                    <a:pt x="208" y="97"/>
                  </a:lnTo>
                  <a:lnTo>
                    <a:pt x="205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200" y="99"/>
                  </a:lnTo>
                  <a:lnTo>
                    <a:pt x="199" y="99"/>
                  </a:lnTo>
                  <a:lnTo>
                    <a:pt x="196" y="99"/>
                  </a:lnTo>
                  <a:lnTo>
                    <a:pt x="195" y="99"/>
                  </a:lnTo>
                  <a:lnTo>
                    <a:pt x="192" y="100"/>
                  </a:lnTo>
                  <a:lnTo>
                    <a:pt x="191" y="100"/>
                  </a:lnTo>
                  <a:lnTo>
                    <a:pt x="189" y="100"/>
                  </a:lnTo>
                  <a:lnTo>
                    <a:pt x="187" y="100"/>
                  </a:lnTo>
                  <a:lnTo>
                    <a:pt x="185" y="100"/>
                  </a:lnTo>
                  <a:lnTo>
                    <a:pt x="184" y="100"/>
                  </a:lnTo>
                  <a:lnTo>
                    <a:pt x="181" y="100"/>
                  </a:lnTo>
                  <a:lnTo>
                    <a:pt x="180" y="101"/>
                  </a:lnTo>
                  <a:lnTo>
                    <a:pt x="179" y="101"/>
                  </a:lnTo>
                  <a:lnTo>
                    <a:pt x="176" y="101"/>
                  </a:lnTo>
                  <a:lnTo>
                    <a:pt x="174" y="101"/>
                  </a:lnTo>
                  <a:lnTo>
                    <a:pt x="173" y="101"/>
                  </a:lnTo>
                  <a:lnTo>
                    <a:pt x="170" y="101"/>
                  </a:lnTo>
                  <a:lnTo>
                    <a:pt x="169" y="101"/>
                  </a:lnTo>
                  <a:lnTo>
                    <a:pt x="168" y="101"/>
                  </a:lnTo>
                  <a:lnTo>
                    <a:pt x="165" y="101"/>
                  </a:lnTo>
                  <a:lnTo>
                    <a:pt x="16" y="101"/>
                  </a:lnTo>
                  <a:lnTo>
                    <a:pt x="0" y="99"/>
                  </a:lnTo>
                  <a:lnTo>
                    <a:pt x="160" y="99"/>
                  </a:lnTo>
                  <a:lnTo>
                    <a:pt x="161" y="99"/>
                  </a:lnTo>
                  <a:lnTo>
                    <a:pt x="162" y="99"/>
                  </a:lnTo>
                  <a:lnTo>
                    <a:pt x="165" y="99"/>
                  </a:lnTo>
                  <a:lnTo>
                    <a:pt x="166" y="99"/>
                  </a:lnTo>
                  <a:lnTo>
                    <a:pt x="168" y="99"/>
                  </a:lnTo>
                  <a:lnTo>
                    <a:pt x="170" y="99"/>
                  </a:lnTo>
                  <a:lnTo>
                    <a:pt x="172" y="99"/>
                  </a:lnTo>
                  <a:lnTo>
                    <a:pt x="174" y="99"/>
                  </a:lnTo>
                  <a:lnTo>
                    <a:pt x="176" y="99"/>
                  </a:lnTo>
                  <a:lnTo>
                    <a:pt x="177" y="99"/>
                  </a:lnTo>
                  <a:lnTo>
                    <a:pt x="180" y="97"/>
                  </a:lnTo>
                  <a:lnTo>
                    <a:pt x="181" y="97"/>
                  </a:lnTo>
                  <a:lnTo>
                    <a:pt x="184" y="97"/>
                  </a:lnTo>
                  <a:lnTo>
                    <a:pt x="185" y="97"/>
                  </a:lnTo>
                  <a:lnTo>
                    <a:pt x="188" y="97"/>
                  </a:lnTo>
                  <a:lnTo>
                    <a:pt x="189" y="97"/>
                  </a:lnTo>
                  <a:lnTo>
                    <a:pt x="192" y="96"/>
                  </a:lnTo>
                  <a:lnTo>
                    <a:pt x="193" y="96"/>
                  </a:lnTo>
                  <a:lnTo>
                    <a:pt x="196" y="96"/>
                  </a:lnTo>
                  <a:lnTo>
                    <a:pt x="197" y="96"/>
                  </a:lnTo>
                  <a:lnTo>
                    <a:pt x="200" y="95"/>
                  </a:lnTo>
                  <a:lnTo>
                    <a:pt x="201" y="95"/>
                  </a:lnTo>
                  <a:lnTo>
                    <a:pt x="204" y="95"/>
                  </a:lnTo>
                  <a:lnTo>
                    <a:pt x="205" y="93"/>
                  </a:lnTo>
                  <a:lnTo>
                    <a:pt x="208" y="93"/>
                  </a:lnTo>
                  <a:lnTo>
                    <a:pt x="211" y="93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6" y="92"/>
                  </a:lnTo>
                  <a:lnTo>
                    <a:pt x="219" y="91"/>
                  </a:lnTo>
                  <a:lnTo>
                    <a:pt x="222" y="91"/>
                  </a:lnTo>
                  <a:lnTo>
                    <a:pt x="223" y="89"/>
                  </a:lnTo>
                  <a:lnTo>
                    <a:pt x="227" y="89"/>
                  </a:lnTo>
                  <a:lnTo>
                    <a:pt x="230" y="88"/>
                  </a:lnTo>
                  <a:lnTo>
                    <a:pt x="232" y="87"/>
                  </a:lnTo>
                  <a:lnTo>
                    <a:pt x="236" y="85"/>
                  </a:lnTo>
                  <a:lnTo>
                    <a:pt x="239" y="84"/>
                  </a:lnTo>
                  <a:lnTo>
                    <a:pt x="242" y="83"/>
                  </a:lnTo>
                  <a:lnTo>
                    <a:pt x="246" y="81"/>
                  </a:lnTo>
                  <a:lnTo>
                    <a:pt x="249" y="80"/>
                  </a:lnTo>
                  <a:lnTo>
                    <a:pt x="251" y="77"/>
                  </a:lnTo>
                  <a:lnTo>
                    <a:pt x="254" y="76"/>
                  </a:lnTo>
                  <a:lnTo>
                    <a:pt x="258" y="73"/>
                  </a:lnTo>
                  <a:lnTo>
                    <a:pt x="261" y="72"/>
                  </a:lnTo>
                  <a:lnTo>
                    <a:pt x="263" y="69"/>
                  </a:lnTo>
                  <a:lnTo>
                    <a:pt x="266" y="66"/>
                  </a:lnTo>
                  <a:lnTo>
                    <a:pt x="269" y="65"/>
                  </a:lnTo>
                  <a:lnTo>
                    <a:pt x="271" y="62"/>
                  </a:lnTo>
                  <a:lnTo>
                    <a:pt x="273" y="61"/>
                  </a:lnTo>
                  <a:lnTo>
                    <a:pt x="274" y="60"/>
                  </a:lnTo>
                  <a:lnTo>
                    <a:pt x="275" y="58"/>
                  </a:lnTo>
                  <a:lnTo>
                    <a:pt x="277" y="57"/>
                  </a:lnTo>
                  <a:lnTo>
                    <a:pt x="278" y="56"/>
                  </a:lnTo>
                  <a:lnTo>
                    <a:pt x="279" y="54"/>
                  </a:lnTo>
                  <a:lnTo>
                    <a:pt x="281" y="53"/>
                  </a:lnTo>
                  <a:lnTo>
                    <a:pt x="282" y="50"/>
                  </a:lnTo>
                  <a:lnTo>
                    <a:pt x="283" y="49"/>
                  </a:lnTo>
                  <a:lnTo>
                    <a:pt x="285" y="48"/>
                  </a:lnTo>
                  <a:lnTo>
                    <a:pt x="286" y="46"/>
                  </a:lnTo>
                  <a:lnTo>
                    <a:pt x="288" y="45"/>
                  </a:lnTo>
                  <a:lnTo>
                    <a:pt x="289" y="44"/>
                  </a:lnTo>
                  <a:lnTo>
                    <a:pt x="290" y="42"/>
                  </a:lnTo>
                  <a:lnTo>
                    <a:pt x="292" y="41"/>
                  </a:lnTo>
                  <a:lnTo>
                    <a:pt x="292" y="38"/>
                  </a:lnTo>
                  <a:lnTo>
                    <a:pt x="293" y="37"/>
                  </a:lnTo>
                  <a:lnTo>
                    <a:pt x="294" y="35"/>
                  </a:lnTo>
                  <a:lnTo>
                    <a:pt x="296" y="34"/>
                  </a:lnTo>
                  <a:lnTo>
                    <a:pt x="297" y="31"/>
                  </a:lnTo>
                  <a:lnTo>
                    <a:pt x="297" y="30"/>
                  </a:lnTo>
                  <a:lnTo>
                    <a:pt x="298" y="29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1" y="23"/>
                  </a:lnTo>
                  <a:lnTo>
                    <a:pt x="302" y="22"/>
                  </a:lnTo>
                  <a:lnTo>
                    <a:pt x="302" y="19"/>
                  </a:lnTo>
                  <a:lnTo>
                    <a:pt x="304" y="18"/>
                  </a:lnTo>
                  <a:lnTo>
                    <a:pt x="305" y="17"/>
                  </a:lnTo>
                  <a:lnTo>
                    <a:pt x="305" y="14"/>
                  </a:lnTo>
                  <a:lnTo>
                    <a:pt x="306" y="13"/>
                  </a:lnTo>
                  <a:lnTo>
                    <a:pt x="308" y="10"/>
                  </a:lnTo>
                  <a:lnTo>
                    <a:pt x="308" y="9"/>
                  </a:lnTo>
                  <a:lnTo>
                    <a:pt x="309" y="6"/>
                  </a:lnTo>
                  <a:lnTo>
                    <a:pt x="309" y="4"/>
                  </a:lnTo>
                  <a:lnTo>
                    <a:pt x="310" y="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15" name="Freeform 61"/>
            <p:cNvSpPr>
              <a:spLocks/>
            </p:cNvSpPr>
            <p:nvPr/>
          </p:nvSpPr>
          <p:spPr bwMode="auto">
            <a:xfrm>
              <a:off x="485" y="4104"/>
              <a:ext cx="103" cy="33"/>
            </a:xfrm>
            <a:custGeom>
              <a:avLst/>
              <a:gdLst>
                <a:gd name="T0" fmla="*/ 102 w 310"/>
                <a:gd name="T1" fmla="*/ 3 h 101"/>
                <a:gd name="T2" fmla="*/ 101 w 310"/>
                <a:gd name="T3" fmla="*/ 6 h 101"/>
                <a:gd name="T4" fmla="*/ 101 w 310"/>
                <a:gd name="T5" fmla="*/ 7 h 101"/>
                <a:gd name="T6" fmla="*/ 100 w 310"/>
                <a:gd name="T7" fmla="*/ 8 h 101"/>
                <a:gd name="T8" fmla="*/ 99 w 310"/>
                <a:gd name="T9" fmla="*/ 10 h 101"/>
                <a:gd name="T10" fmla="*/ 98 w 310"/>
                <a:gd name="T11" fmla="*/ 12 h 101"/>
                <a:gd name="T12" fmla="*/ 97 w 310"/>
                <a:gd name="T13" fmla="*/ 13 h 101"/>
                <a:gd name="T14" fmla="*/ 96 w 310"/>
                <a:gd name="T15" fmla="*/ 15 h 101"/>
                <a:gd name="T16" fmla="*/ 95 w 310"/>
                <a:gd name="T17" fmla="*/ 16 h 101"/>
                <a:gd name="T18" fmla="*/ 94 w 310"/>
                <a:gd name="T19" fmla="*/ 18 h 101"/>
                <a:gd name="T20" fmla="*/ 93 w 310"/>
                <a:gd name="T21" fmla="*/ 19 h 101"/>
                <a:gd name="T22" fmla="*/ 91 w 310"/>
                <a:gd name="T23" fmla="*/ 20 h 101"/>
                <a:gd name="T24" fmla="*/ 90 w 310"/>
                <a:gd name="T25" fmla="*/ 22 h 101"/>
                <a:gd name="T26" fmla="*/ 87 w 310"/>
                <a:gd name="T27" fmla="*/ 24 h 101"/>
                <a:gd name="T28" fmla="*/ 85 w 310"/>
                <a:gd name="T29" fmla="*/ 26 h 101"/>
                <a:gd name="T30" fmla="*/ 82 w 310"/>
                <a:gd name="T31" fmla="*/ 27 h 101"/>
                <a:gd name="T32" fmla="*/ 79 w 310"/>
                <a:gd name="T33" fmla="*/ 29 h 101"/>
                <a:gd name="T34" fmla="*/ 76 w 310"/>
                <a:gd name="T35" fmla="*/ 30 h 101"/>
                <a:gd name="T36" fmla="*/ 74 w 310"/>
                <a:gd name="T37" fmla="*/ 30 h 101"/>
                <a:gd name="T38" fmla="*/ 72 w 310"/>
                <a:gd name="T39" fmla="*/ 31 h 101"/>
                <a:gd name="T40" fmla="*/ 69 w 310"/>
                <a:gd name="T41" fmla="*/ 31 h 101"/>
                <a:gd name="T42" fmla="*/ 68 w 310"/>
                <a:gd name="T43" fmla="*/ 32 h 101"/>
                <a:gd name="T44" fmla="*/ 66 w 310"/>
                <a:gd name="T45" fmla="*/ 32 h 101"/>
                <a:gd name="T46" fmla="*/ 64 w 310"/>
                <a:gd name="T47" fmla="*/ 33 h 101"/>
                <a:gd name="T48" fmla="*/ 62 w 310"/>
                <a:gd name="T49" fmla="*/ 33 h 101"/>
                <a:gd name="T50" fmla="*/ 60 w 310"/>
                <a:gd name="T51" fmla="*/ 33 h 101"/>
                <a:gd name="T52" fmla="*/ 58 w 310"/>
                <a:gd name="T53" fmla="*/ 33 h 101"/>
                <a:gd name="T54" fmla="*/ 56 w 310"/>
                <a:gd name="T55" fmla="*/ 33 h 101"/>
                <a:gd name="T56" fmla="*/ 55 w 310"/>
                <a:gd name="T57" fmla="*/ 33 h 101"/>
                <a:gd name="T58" fmla="*/ 53 w 310"/>
                <a:gd name="T59" fmla="*/ 32 h 101"/>
                <a:gd name="T60" fmla="*/ 55 w 310"/>
                <a:gd name="T61" fmla="*/ 32 h 101"/>
                <a:gd name="T62" fmla="*/ 56 w 310"/>
                <a:gd name="T63" fmla="*/ 32 h 101"/>
                <a:gd name="T64" fmla="*/ 58 w 310"/>
                <a:gd name="T65" fmla="*/ 32 h 101"/>
                <a:gd name="T66" fmla="*/ 60 w 310"/>
                <a:gd name="T67" fmla="*/ 32 h 101"/>
                <a:gd name="T68" fmla="*/ 62 w 310"/>
                <a:gd name="T69" fmla="*/ 32 h 101"/>
                <a:gd name="T70" fmla="*/ 64 w 310"/>
                <a:gd name="T71" fmla="*/ 31 h 101"/>
                <a:gd name="T72" fmla="*/ 66 w 310"/>
                <a:gd name="T73" fmla="*/ 31 h 101"/>
                <a:gd name="T74" fmla="*/ 68 w 310"/>
                <a:gd name="T75" fmla="*/ 30 h 101"/>
                <a:gd name="T76" fmla="*/ 70 w 310"/>
                <a:gd name="T77" fmla="*/ 30 h 101"/>
                <a:gd name="T78" fmla="*/ 73 w 310"/>
                <a:gd name="T79" fmla="*/ 30 h 101"/>
                <a:gd name="T80" fmla="*/ 75 w 310"/>
                <a:gd name="T81" fmla="*/ 29 h 101"/>
                <a:gd name="T82" fmla="*/ 78 w 310"/>
                <a:gd name="T83" fmla="*/ 28 h 101"/>
                <a:gd name="T84" fmla="*/ 82 w 310"/>
                <a:gd name="T85" fmla="*/ 26 h 101"/>
                <a:gd name="T86" fmla="*/ 84 w 310"/>
                <a:gd name="T87" fmla="*/ 25 h 101"/>
                <a:gd name="T88" fmla="*/ 87 w 310"/>
                <a:gd name="T89" fmla="*/ 23 h 101"/>
                <a:gd name="T90" fmla="*/ 90 w 310"/>
                <a:gd name="T91" fmla="*/ 20 h 101"/>
                <a:gd name="T92" fmla="*/ 91 w 310"/>
                <a:gd name="T93" fmla="*/ 19 h 101"/>
                <a:gd name="T94" fmla="*/ 93 w 310"/>
                <a:gd name="T95" fmla="*/ 18 h 101"/>
                <a:gd name="T96" fmla="*/ 94 w 310"/>
                <a:gd name="T97" fmla="*/ 16 h 101"/>
                <a:gd name="T98" fmla="*/ 96 w 310"/>
                <a:gd name="T99" fmla="*/ 15 h 101"/>
                <a:gd name="T100" fmla="*/ 97 w 310"/>
                <a:gd name="T101" fmla="*/ 13 h 101"/>
                <a:gd name="T102" fmla="*/ 98 w 310"/>
                <a:gd name="T103" fmla="*/ 11 h 101"/>
                <a:gd name="T104" fmla="*/ 99 w 310"/>
                <a:gd name="T105" fmla="*/ 10 h 101"/>
                <a:gd name="T106" fmla="*/ 100 w 310"/>
                <a:gd name="T107" fmla="*/ 8 h 101"/>
                <a:gd name="T108" fmla="*/ 100 w 310"/>
                <a:gd name="T109" fmla="*/ 6 h 101"/>
                <a:gd name="T110" fmla="*/ 101 w 310"/>
                <a:gd name="T111" fmla="*/ 5 h 101"/>
                <a:gd name="T112" fmla="*/ 102 w 310"/>
                <a:gd name="T113" fmla="*/ 3 h 101"/>
                <a:gd name="T114" fmla="*/ 103 w 310"/>
                <a:gd name="T115" fmla="*/ 1 h 1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101"/>
                <a:gd name="T176" fmla="*/ 310 w 310"/>
                <a:gd name="T177" fmla="*/ 101 h 1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101">
                  <a:moveTo>
                    <a:pt x="310" y="0"/>
                  </a:moveTo>
                  <a:lnTo>
                    <a:pt x="308" y="9"/>
                  </a:lnTo>
                  <a:lnTo>
                    <a:pt x="308" y="10"/>
                  </a:lnTo>
                  <a:lnTo>
                    <a:pt x="306" y="13"/>
                  </a:lnTo>
                  <a:lnTo>
                    <a:pt x="306" y="14"/>
                  </a:lnTo>
                  <a:lnTo>
                    <a:pt x="305" y="17"/>
                  </a:lnTo>
                  <a:lnTo>
                    <a:pt x="305" y="18"/>
                  </a:lnTo>
                  <a:lnTo>
                    <a:pt x="304" y="19"/>
                  </a:lnTo>
                  <a:lnTo>
                    <a:pt x="304" y="22"/>
                  </a:lnTo>
                  <a:lnTo>
                    <a:pt x="302" y="23"/>
                  </a:lnTo>
                  <a:lnTo>
                    <a:pt x="302" y="25"/>
                  </a:lnTo>
                  <a:lnTo>
                    <a:pt x="301" y="26"/>
                  </a:lnTo>
                  <a:lnTo>
                    <a:pt x="300" y="29"/>
                  </a:lnTo>
                  <a:lnTo>
                    <a:pt x="300" y="30"/>
                  </a:lnTo>
                  <a:lnTo>
                    <a:pt x="298" y="31"/>
                  </a:lnTo>
                  <a:lnTo>
                    <a:pt x="297" y="33"/>
                  </a:lnTo>
                  <a:lnTo>
                    <a:pt x="297" y="35"/>
                  </a:lnTo>
                  <a:lnTo>
                    <a:pt x="296" y="37"/>
                  </a:lnTo>
                  <a:lnTo>
                    <a:pt x="294" y="38"/>
                  </a:lnTo>
                  <a:lnTo>
                    <a:pt x="294" y="39"/>
                  </a:lnTo>
                  <a:lnTo>
                    <a:pt x="293" y="41"/>
                  </a:lnTo>
                  <a:lnTo>
                    <a:pt x="292" y="44"/>
                  </a:lnTo>
                  <a:lnTo>
                    <a:pt x="290" y="45"/>
                  </a:lnTo>
                  <a:lnTo>
                    <a:pt x="290" y="46"/>
                  </a:lnTo>
                  <a:lnTo>
                    <a:pt x="289" y="48"/>
                  </a:lnTo>
                  <a:lnTo>
                    <a:pt x="288" y="49"/>
                  </a:lnTo>
                  <a:lnTo>
                    <a:pt x="286" y="50"/>
                  </a:lnTo>
                  <a:lnTo>
                    <a:pt x="285" y="52"/>
                  </a:lnTo>
                  <a:lnTo>
                    <a:pt x="283" y="53"/>
                  </a:lnTo>
                  <a:lnTo>
                    <a:pt x="283" y="54"/>
                  </a:lnTo>
                  <a:lnTo>
                    <a:pt x="282" y="56"/>
                  </a:lnTo>
                  <a:lnTo>
                    <a:pt x="281" y="57"/>
                  </a:lnTo>
                  <a:lnTo>
                    <a:pt x="279" y="58"/>
                  </a:lnTo>
                  <a:lnTo>
                    <a:pt x="278" y="60"/>
                  </a:lnTo>
                  <a:lnTo>
                    <a:pt x="277" y="61"/>
                  </a:lnTo>
                  <a:lnTo>
                    <a:pt x="275" y="62"/>
                  </a:lnTo>
                  <a:lnTo>
                    <a:pt x="274" y="64"/>
                  </a:lnTo>
                  <a:lnTo>
                    <a:pt x="273" y="65"/>
                  </a:lnTo>
                  <a:lnTo>
                    <a:pt x="271" y="66"/>
                  </a:lnTo>
                  <a:lnTo>
                    <a:pt x="269" y="69"/>
                  </a:lnTo>
                  <a:lnTo>
                    <a:pt x="266" y="70"/>
                  </a:lnTo>
                  <a:lnTo>
                    <a:pt x="263" y="73"/>
                  </a:lnTo>
                  <a:lnTo>
                    <a:pt x="261" y="76"/>
                  </a:lnTo>
                  <a:lnTo>
                    <a:pt x="258" y="77"/>
                  </a:lnTo>
                  <a:lnTo>
                    <a:pt x="255" y="79"/>
                  </a:lnTo>
                  <a:lnTo>
                    <a:pt x="253" y="81"/>
                  </a:lnTo>
                  <a:lnTo>
                    <a:pt x="250" y="83"/>
                  </a:lnTo>
                  <a:lnTo>
                    <a:pt x="247" y="84"/>
                  </a:lnTo>
                  <a:lnTo>
                    <a:pt x="244" y="85"/>
                  </a:lnTo>
                  <a:lnTo>
                    <a:pt x="240" y="87"/>
                  </a:lnTo>
                  <a:lnTo>
                    <a:pt x="238" y="88"/>
                  </a:lnTo>
                  <a:lnTo>
                    <a:pt x="235" y="89"/>
                  </a:lnTo>
                  <a:lnTo>
                    <a:pt x="232" y="91"/>
                  </a:lnTo>
                  <a:lnTo>
                    <a:pt x="230" y="92"/>
                  </a:lnTo>
                  <a:lnTo>
                    <a:pt x="226" y="92"/>
                  </a:lnTo>
                  <a:lnTo>
                    <a:pt x="224" y="93"/>
                  </a:lnTo>
                  <a:lnTo>
                    <a:pt x="222" y="93"/>
                  </a:lnTo>
                  <a:lnTo>
                    <a:pt x="220" y="95"/>
                  </a:lnTo>
                  <a:lnTo>
                    <a:pt x="218" y="95"/>
                  </a:lnTo>
                  <a:lnTo>
                    <a:pt x="216" y="95"/>
                  </a:lnTo>
                  <a:lnTo>
                    <a:pt x="214" y="96"/>
                  </a:lnTo>
                  <a:lnTo>
                    <a:pt x="212" y="96"/>
                  </a:lnTo>
                  <a:lnTo>
                    <a:pt x="209" y="96"/>
                  </a:lnTo>
                  <a:lnTo>
                    <a:pt x="208" y="97"/>
                  </a:lnTo>
                  <a:lnTo>
                    <a:pt x="205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200" y="99"/>
                  </a:lnTo>
                  <a:lnTo>
                    <a:pt x="199" y="99"/>
                  </a:lnTo>
                  <a:lnTo>
                    <a:pt x="196" y="99"/>
                  </a:lnTo>
                  <a:lnTo>
                    <a:pt x="195" y="99"/>
                  </a:lnTo>
                  <a:lnTo>
                    <a:pt x="192" y="100"/>
                  </a:lnTo>
                  <a:lnTo>
                    <a:pt x="191" y="100"/>
                  </a:lnTo>
                  <a:lnTo>
                    <a:pt x="189" y="100"/>
                  </a:lnTo>
                  <a:lnTo>
                    <a:pt x="187" y="100"/>
                  </a:lnTo>
                  <a:lnTo>
                    <a:pt x="185" y="100"/>
                  </a:lnTo>
                  <a:lnTo>
                    <a:pt x="184" y="100"/>
                  </a:lnTo>
                  <a:lnTo>
                    <a:pt x="181" y="100"/>
                  </a:lnTo>
                  <a:lnTo>
                    <a:pt x="180" y="101"/>
                  </a:lnTo>
                  <a:lnTo>
                    <a:pt x="179" y="101"/>
                  </a:lnTo>
                  <a:lnTo>
                    <a:pt x="176" y="101"/>
                  </a:lnTo>
                  <a:lnTo>
                    <a:pt x="174" y="101"/>
                  </a:lnTo>
                  <a:lnTo>
                    <a:pt x="173" y="101"/>
                  </a:lnTo>
                  <a:lnTo>
                    <a:pt x="170" y="101"/>
                  </a:lnTo>
                  <a:lnTo>
                    <a:pt x="169" y="101"/>
                  </a:lnTo>
                  <a:lnTo>
                    <a:pt x="168" y="101"/>
                  </a:lnTo>
                  <a:lnTo>
                    <a:pt x="165" y="101"/>
                  </a:lnTo>
                  <a:lnTo>
                    <a:pt x="16" y="101"/>
                  </a:lnTo>
                  <a:lnTo>
                    <a:pt x="0" y="99"/>
                  </a:lnTo>
                  <a:lnTo>
                    <a:pt x="160" y="99"/>
                  </a:lnTo>
                  <a:lnTo>
                    <a:pt x="161" y="99"/>
                  </a:lnTo>
                  <a:lnTo>
                    <a:pt x="162" y="99"/>
                  </a:lnTo>
                  <a:lnTo>
                    <a:pt x="165" y="99"/>
                  </a:lnTo>
                  <a:lnTo>
                    <a:pt x="166" y="99"/>
                  </a:lnTo>
                  <a:lnTo>
                    <a:pt x="168" y="99"/>
                  </a:lnTo>
                  <a:lnTo>
                    <a:pt x="170" y="99"/>
                  </a:lnTo>
                  <a:lnTo>
                    <a:pt x="172" y="99"/>
                  </a:lnTo>
                  <a:lnTo>
                    <a:pt x="174" y="99"/>
                  </a:lnTo>
                  <a:lnTo>
                    <a:pt x="176" y="99"/>
                  </a:lnTo>
                  <a:lnTo>
                    <a:pt x="177" y="99"/>
                  </a:lnTo>
                  <a:lnTo>
                    <a:pt x="180" y="97"/>
                  </a:lnTo>
                  <a:lnTo>
                    <a:pt x="181" y="97"/>
                  </a:lnTo>
                  <a:lnTo>
                    <a:pt x="184" y="97"/>
                  </a:lnTo>
                  <a:lnTo>
                    <a:pt x="185" y="97"/>
                  </a:lnTo>
                  <a:lnTo>
                    <a:pt x="188" y="97"/>
                  </a:lnTo>
                  <a:lnTo>
                    <a:pt x="189" y="97"/>
                  </a:lnTo>
                  <a:lnTo>
                    <a:pt x="192" y="96"/>
                  </a:lnTo>
                  <a:lnTo>
                    <a:pt x="193" y="96"/>
                  </a:lnTo>
                  <a:lnTo>
                    <a:pt x="196" y="96"/>
                  </a:lnTo>
                  <a:lnTo>
                    <a:pt x="197" y="96"/>
                  </a:lnTo>
                  <a:lnTo>
                    <a:pt x="200" y="95"/>
                  </a:lnTo>
                  <a:lnTo>
                    <a:pt x="201" y="95"/>
                  </a:lnTo>
                  <a:lnTo>
                    <a:pt x="204" y="95"/>
                  </a:lnTo>
                  <a:lnTo>
                    <a:pt x="205" y="93"/>
                  </a:lnTo>
                  <a:lnTo>
                    <a:pt x="208" y="93"/>
                  </a:lnTo>
                  <a:lnTo>
                    <a:pt x="211" y="93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6" y="92"/>
                  </a:lnTo>
                  <a:lnTo>
                    <a:pt x="219" y="91"/>
                  </a:lnTo>
                  <a:lnTo>
                    <a:pt x="222" y="91"/>
                  </a:lnTo>
                  <a:lnTo>
                    <a:pt x="223" y="89"/>
                  </a:lnTo>
                  <a:lnTo>
                    <a:pt x="227" y="89"/>
                  </a:lnTo>
                  <a:lnTo>
                    <a:pt x="230" y="88"/>
                  </a:lnTo>
                  <a:lnTo>
                    <a:pt x="232" y="87"/>
                  </a:lnTo>
                  <a:lnTo>
                    <a:pt x="236" y="85"/>
                  </a:lnTo>
                  <a:lnTo>
                    <a:pt x="239" y="84"/>
                  </a:lnTo>
                  <a:lnTo>
                    <a:pt x="242" y="83"/>
                  </a:lnTo>
                  <a:lnTo>
                    <a:pt x="246" y="81"/>
                  </a:lnTo>
                  <a:lnTo>
                    <a:pt x="249" y="80"/>
                  </a:lnTo>
                  <a:lnTo>
                    <a:pt x="251" y="77"/>
                  </a:lnTo>
                  <a:lnTo>
                    <a:pt x="254" y="76"/>
                  </a:lnTo>
                  <a:lnTo>
                    <a:pt x="258" y="73"/>
                  </a:lnTo>
                  <a:lnTo>
                    <a:pt x="261" y="72"/>
                  </a:lnTo>
                  <a:lnTo>
                    <a:pt x="263" y="69"/>
                  </a:lnTo>
                  <a:lnTo>
                    <a:pt x="266" y="66"/>
                  </a:lnTo>
                  <a:lnTo>
                    <a:pt x="269" y="65"/>
                  </a:lnTo>
                  <a:lnTo>
                    <a:pt x="271" y="62"/>
                  </a:lnTo>
                  <a:lnTo>
                    <a:pt x="273" y="61"/>
                  </a:lnTo>
                  <a:lnTo>
                    <a:pt x="274" y="60"/>
                  </a:lnTo>
                  <a:lnTo>
                    <a:pt x="275" y="58"/>
                  </a:lnTo>
                  <a:lnTo>
                    <a:pt x="277" y="57"/>
                  </a:lnTo>
                  <a:lnTo>
                    <a:pt x="278" y="56"/>
                  </a:lnTo>
                  <a:lnTo>
                    <a:pt x="279" y="54"/>
                  </a:lnTo>
                  <a:lnTo>
                    <a:pt x="281" y="53"/>
                  </a:lnTo>
                  <a:lnTo>
                    <a:pt x="282" y="50"/>
                  </a:lnTo>
                  <a:lnTo>
                    <a:pt x="283" y="49"/>
                  </a:lnTo>
                  <a:lnTo>
                    <a:pt x="285" y="48"/>
                  </a:lnTo>
                  <a:lnTo>
                    <a:pt x="286" y="46"/>
                  </a:lnTo>
                  <a:lnTo>
                    <a:pt x="288" y="45"/>
                  </a:lnTo>
                  <a:lnTo>
                    <a:pt x="289" y="44"/>
                  </a:lnTo>
                  <a:lnTo>
                    <a:pt x="290" y="42"/>
                  </a:lnTo>
                  <a:lnTo>
                    <a:pt x="292" y="41"/>
                  </a:lnTo>
                  <a:lnTo>
                    <a:pt x="292" y="38"/>
                  </a:lnTo>
                  <a:lnTo>
                    <a:pt x="293" y="37"/>
                  </a:lnTo>
                  <a:lnTo>
                    <a:pt x="294" y="35"/>
                  </a:lnTo>
                  <a:lnTo>
                    <a:pt x="296" y="34"/>
                  </a:lnTo>
                  <a:lnTo>
                    <a:pt x="297" y="31"/>
                  </a:lnTo>
                  <a:lnTo>
                    <a:pt x="297" y="30"/>
                  </a:lnTo>
                  <a:lnTo>
                    <a:pt x="298" y="29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1" y="23"/>
                  </a:lnTo>
                  <a:lnTo>
                    <a:pt x="302" y="22"/>
                  </a:lnTo>
                  <a:lnTo>
                    <a:pt x="302" y="19"/>
                  </a:lnTo>
                  <a:lnTo>
                    <a:pt x="304" y="18"/>
                  </a:lnTo>
                  <a:lnTo>
                    <a:pt x="305" y="17"/>
                  </a:lnTo>
                  <a:lnTo>
                    <a:pt x="305" y="14"/>
                  </a:lnTo>
                  <a:lnTo>
                    <a:pt x="306" y="13"/>
                  </a:lnTo>
                  <a:lnTo>
                    <a:pt x="308" y="10"/>
                  </a:lnTo>
                  <a:lnTo>
                    <a:pt x="308" y="9"/>
                  </a:lnTo>
                  <a:lnTo>
                    <a:pt x="309" y="6"/>
                  </a:lnTo>
                  <a:lnTo>
                    <a:pt x="309" y="4"/>
                  </a:lnTo>
                  <a:lnTo>
                    <a:pt x="310" y="2"/>
                  </a:lnTo>
                  <a:lnTo>
                    <a:pt x="31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16" name="Freeform 62"/>
            <p:cNvSpPr>
              <a:spLocks/>
            </p:cNvSpPr>
            <p:nvPr/>
          </p:nvSpPr>
          <p:spPr bwMode="auto">
            <a:xfrm>
              <a:off x="520" y="4047"/>
              <a:ext cx="4" cy="66"/>
            </a:xfrm>
            <a:custGeom>
              <a:avLst/>
              <a:gdLst>
                <a:gd name="T0" fmla="*/ 0 w 10"/>
                <a:gd name="T1" fmla="*/ 0 h 198"/>
                <a:gd name="T2" fmla="*/ 4 w 10"/>
                <a:gd name="T3" fmla="*/ 6 h 198"/>
                <a:gd name="T4" fmla="*/ 4 w 10"/>
                <a:gd name="T5" fmla="*/ 66 h 198"/>
                <a:gd name="T6" fmla="*/ 0 w 10"/>
                <a:gd name="T7" fmla="*/ 63 h 198"/>
                <a:gd name="T8" fmla="*/ 0 w 10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98"/>
                <a:gd name="T17" fmla="*/ 10 w 10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98">
                  <a:moveTo>
                    <a:pt x="0" y="0"/>
                  </a:moveTo>
                  <a:lnTo>
                    <a:pt x="10" y="19"/>
                  </a:lnTo>
                  <a:lnTo>
                    <a:pt x="10" y="198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17" name="Freeform 63"/>
            <p:cNvSpPr>
              <a:spLocks/>
            </p:cNvSpPr>
            <p:nvPr/>
          </p:nvSpPr>
          <p:spPr bwMode="auto">
            <a:xfrm>
              <a:off x="520" y="4047"/>
              <a:ext cx="4" cy="66"/>
            </a:xfrm>
            <a:custGeom>
              <a:avLst/>
              <a:gdLst>
                <a:gd name="T0" fmla="*/ 0 w 10"/>
                <a:gd name="T1" fmla="*/ 0 h 198"/>
                <a:gd name="T2" fmla="*/ 4 w 10"/>
                <a:gd name="T3" fmla="*/ 6 h 198"/>
                <a:gd name="T4" fmla="*/ 4 w 10"/>
                <a:gd name="T5" fmla="*/ 66 h 198"/>
                <a:gd name="T6" fmla="*/ 0 w 10"/>
                <a:gd name="T7" fmla="*/ 63 h 198"/>
                <a:gd name="T8" fmla="*/ 0 w 10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98"/>
                <a:gd name="T17" fmla="*/ 10 w 10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98">
                  <a:moveTo>
                    <a:pt x="0" y="0"/>
                  </a:moveTo>
                  <a:lnTo>
                    <a:pt x="10" y="19"/>
                  </a:lnTo>
                  <a:lnTo>
                    <a:pt x="10" y="198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18" name="Freeform 64"/>
            <p:cNvSpPr>
              <a:spLocks/>
            </p:cNvSpPr>
            <p:nvPr/>
          </p:nvSpPr>
          <p:spPr bwMode="auto">
            <a:xfrm>
              <a:off x="520" y="4047"/>
              <a:ext cx="35" cy="21"/>
            </a:xfrm>
            <a:custGeom>
              <a:avLst/>
              <a:gdLst>
                <a:gd name="T0" fmla="*/ 35 w 104"/>
                <a:gd name="T1" fmla="*/ 21 h 65"/>
                <a:gd name="T2" fmla="*/ 34 w 104"/>
                <a:gd name="T3" fmla="*/ 20 h 65"/>
                <a:gd name="T4" fmla="*/ 34 w 104"/>
                <a:gd name="T5" fmla="*/ 18 h 65"/>
                <a:gd name="T6" fmla="*/ 34 w 104"/>
                <a:gd name="T7" fmla="*/ 17 h 65"/>
                <a:gd name="T8" fmla="*/ 33 w 104"/>
                <a:gd name="T9" fmla="*/ 16 h 65"/>
                <a:gd name="T10" fmla="*/ 33 w 104"/>
                <a:gd name="T11" fmla="*/ 15 h 65"/>
                <a:gd name="T12" fmla="*/ 32 w 104"/>
                <a:gd name="T13" fmla="*/ 14 h 65"/>
                <a:gd name="T14" fmla="*/ 31 w 104"/>
                <a:gd name="T15" fmla="*/ 13 h 65"/>
                <a:gd name="T16" fmla="*/ 31 w 104"/>
                <a:gd name="T17" fmla="*/ 12 h 65"/>
                <a:gd name="T18" fmla="*/ 30 w 104"/>
                <a:gd name="T19" fmla="*/ 11 h 65"/>
                <a:gd name="T20" fmla="*/ 29 w 104"/>
                <a:gd name="T21" fmla="*/ 11 h 65"/>
                <a:gd name="T22" fmla="*/ 28 w 104"/>
                <a:gd name="T23" fmla="*/ 10 h 65"/>
                <a:gd name="T24" fmla="*/ 27 w 104"/>
                <a:gd name="T25" fmla="*/ 10 h 65"/>
                <a:gd name="T26" fmla="*/ 26 w 104"/>
                <a:gd name="T27" fmla="*/ 9 h 65"/>
                <a:gd name="T28" fmla="*/ 26 w 104"/>
                <a:gd name="T29" fmla="*/ 8 h 65"/>
                <a:gd name="T30" fmla="*/ 24 w 104"/>
                <a:gd name="T31" fmla="*/ 8 h 65"/>
                <a:gd name="T32" fmla="*/ 23 w 104"/>
                <a:gd name="T33" fmla="*/ 7 h 65"/>
                <a:gd name="T34" fmla="*/ 22 w 104"/>
                <a:gd name="T35" fmla="*/ 7 h 65"/>
                <a:gd name="T36" fmla="*/ 21 w 104"/>
                <a:gd name="T37" fmla="*/ 7 h 65"/>
                <a:gd name="T38" fmla="*/ 19 w 104"/>
                <a:gd name="T39" fmla="*/ 7 h 65"/>
                <a:gd name="T40" fmla="*/ 18 w 104"/>
                <a:gd name="T41" fmla="*/ 6 h 65"/>
                <a:gd name="T42" fmla="*/ 16 w 104"/>
                <a:gd name="T43" fmla="*/ 6 h 65"/>
                <a:gd name="T44" fmla="*/ 15 w 104"/>
                <a:gd name="T45" fmla="*/ 6 h 65"/>
                <a:gd name="T46" fmla="*/ 13 w 104"/>
                <a:gd name="T47" fmla="*/ 6 h 65"/>
                <a:gd name="T48" fmla="*/ 12 w 104"/>
                <a:gd name="T49" fmla="*/ 6 h 65"/>
                <a:gd name="T50" fmla="*/ 0 w 104"/>
                <a:gd name="T51" fmla="*/ 0 h 65"/>
                <a:gd name="T52" fmla="*/ 10 w 104"/>
                <a:gd name="T53" fmla="*/ 0 h 65"/>
                <a:gd name="T54" fmla="*/ 11 w 104"/>
                <a:gd name="T55" fmla="*/ 0 h 65"/>
                <a:gd name="T56" fmla="*/ 13 w 104"/>
                <a:gd name="T57" fmla="*/ 0 h 65"/>
                <a:gd name="T58" fmla="*/ 14 w 104"/>
                <a:gd name="T59" fmla="*/ 1 h 65"/>
                <a:gd name="T60" fmla="*/ 16 w 104"/>
                <a:gd name="T61" fmla="*/ 1 h 65"/>
                <a:gd name="T62" fmla="*/ 18 w 104"/>
                <a:gd name="T63" fmla="*/ 1 h 65"/>
                <a:gd name="T64" fmla="*/ 19 w 104"/>
                <a:gd name="T65" fmla="*/ 1 h 65"/>
                <a:gd name="T66" fmla="*/ 21 w 104"/>
                <a:gd name="T67" fmla="*/ 1 h 65"/>
                <a:gd name="T68" fmla="*/ 22 w 104"/>
                <a:gd name="T69" fmla="*/ 2 h 65"/>
                <a:gd name="T70" fmla="*/ 23 w 104"/>
                <a:gd name="T71" fmla="*/ 2 h 65"/>
                <a:gd name="T72" fmla="*/ 24 w 104"/>
                <a:gd name="T73" fmla="*/ 3 h 65"/>
                <a:gd name="T74" fmla="*/ 25 w 104"/>
                <a:gd name="T75" fmla="*/ 4 h 65"/>
                <a:gd name="T76" fmla="*/ 26 w 104"/>
                <a:gd name="T77" fmla="*/ 4 h 65"/>
                <a:gd name="T78" fmla="*/ 27 w 104"/>
                <a:gd name="T79" fmla="*/ 5 h 65"/>
                <a:gd name="T80" fmla="*/ 28 w 104"/>
                <a:gd name="T81" fmla="*/ 5 h 65"/>
                <a:gd name="T82" fmla="*/ 29 w 104"/>
                <a:gd name="T83" fmla="*/ 6 h 65"/>
                <a:gd name="T84" fmla="*/ 30 w 104"/>
                <a:gd name="T85" fmla="*/ 7 h 65"/>
                <a:gd name="T86" fmla="*/ 30 w 104"/>
                <a:gd name="T87" fmla="*/ 8 h 65"/>
                <a:gd name="T88" fmla="*/ 31 w 104"/>
                <a:gd name="T89" fmla="*/ 9 h 65"/>
                <a:gd name="T90" fmla="*/ 31 w 104"/>
                <a:gd name="T91" fmla="*/ 10 h 65"/>
                <a:gd name="T92" fmla="*/ 32 w 104"/>
                <a:gd name="T93" fmla="*/ 11 h 65"/>
                <a:gd name="T94" fmla="*/ 33 w 104"/>
                <a:gd name="T95" fmla="*/ 13 h 65"/>
                <a:gd name="T96" fmla="*/ 33 w 104"/>
                <a:gd name="T97" fmla="*/ 14 h 65"/>
                <a:gd name="T98" fmla="*/ 34 w 104"/>
                <a:gd name="T99" fmla="*/ 16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4"/>
                <a:gd name="T151" fmla="*/ 0 h 65"/>
                <a:gd name="T152" fmla="*/ 104 w 104"/>
                <a:gd name="T153" fmla="*/ 65 h 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4" h="65">
                  <a:moveTo>
                    <a:pt x="100" y="50"/>
                  </a:moveTo>
                  <a:lnTo>
                    <a:pt x="104" y="65"/>
                  </a:lnTo>
                  <a:lnTo>
                    <a:pt x="104" y="64"/>
                  </a:lnTo>
                  <a:lnTo>
                    <a:pt x="102" y="61"/>
                  </a:lnTo>
                  <a:lnTo>
                    <a:pt x="102" y="58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0" y="53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97" y="48"/>
                  </a:lnTo>
                  <a:lnTo>
                    <a:pt x="97" y="46"/>
                  </a:lnTo>
                  <a:lnTo>
                    <a:pt x="96" y="45"/>
                  </a:lnTo>
                  <a:lnTo>
                    <a:pt x="96" y="44"/>
                  </a:lnTo>
                  <a:lnTo>
                    <a:pt x="94" y="42"/>
                  </a:lnTo>
                  <a:lnTo>
                    <a:pt x="93" y="41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2" y="30"/>
                  </a:lnTo>
                  <a:lnTo>
                    <a:pt x="81" y="30"/>
                  </a:lnTo>
                  <a:lnTo>
                    <a:pt x="80" y="29"/>
                  </a:lnTo>
                  <a:lnTo>
                    <a:pt x="78" y="27"/>
                  </a:lnTo>
                  <a:lnTo>
                    <a:pt x="77" y="27"/>
                  </a:lnTo>
                  <a:lnTo>
                    <a:pt x="76" y="26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0" y="25"/>
                  </a:lnTo>
                  <a:lnTo>
                    <a:pt x="69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5" y="21"/>
                  </a:lnTo>
                  <a:lnTo>
                    <a:pt x="53" y="19"/>
                  </a:lnTo>
                  <a:lnTo>
                    <a:pt x="51" y="19"/>
                  </a:lnTo>
                  <a:lnTo>
                    <a:pt x="49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10" y="19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2" y="6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7" y="7"/>
                  </a:lnTo>
                  <a:lnTo>
                    <a:pt x="70" y="9"/>
                  </a:lnTo>
                  <a:lnTo>
                    <a:pt x="72" y="9"/>
                  </a:lnTo>
                  <a:lnTo>
                    <a:pt x="73" y="10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78" y="13"/>
                  </a:lnTo>
                  <a:lnTo>
                    <a:pt x="80" y="14"/>
                  </a:lnTo>
                  <a:lnTo>
                    <a:pt x="81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5" y="19"/>
                  </a:lnTo>
                  <a:lnTo>
                    <a:pt x="86" y="21"/>
                  </a:lnTo>
                  <a:lnTo>
                    <a:pt x="88" y="22"/>
                  </a:lnTo>
                  <a:lnTo>
                    <a:pt x="89" y="23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92" y="27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3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100" y="48"/>
                  </a:lnTo>
                  <a:lnTo>
                    <a:pt x="100" y="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19" name="Freeform 65"/>
            <p:cNvSpPr>
              <a:spLocks/>
            </p:cNvSpPr>
            <p:nvPr/>
          </p:nvSpPr>
          <p:spPr bwMode="auto">
            <a:xfrm>
              <a:off x="520" y="4047"/>
              <a:ext cx="35" cy="21"/>
            </a:xfrm>
            <a:custGeom>
              <a:avLst/>
              <a:gdLst>
                <a:gd name="T0" fmla="*/ 35 w 104"/>
                <a:gd name="T1" fmla="*/ 21 h 65"/>
                <a:gd name="T2" fmla="*/ 34 w 104"/>
                <a:gd name="T3" fmla="*/ 20 h 65"/>
                <a:gd name="T4" fmla="*/ 34 w 104"/>
                <a:gd name="T5" fmla="*/ 18 h 65"/>
                <a:gd name="T6" fmla="*/ 34 w 104"/>
                <a:gd name="T7" fmla="*/ 17 h 65"/>
                <a:gd name="T8" fmla="*/ 33 w 104"/>
                <a:gd name="T9" fmla="*/ 16 h 65"/>
                <a:gd name="T10" fmla="*/ 33 w 104"/>
                <a:gd name="T11" fmla="*/ 15 h 65"/>
                <a:gd name="T12" fmla="*/ 32 w 104"/>
                <a:gd name="T13" fmla="*/ 14 h 65"/>
                <a:gd name="T14" fmla="*/ 31 w 104"/>
                <a:gd name="T15" fmla="*/ 13 h 65"/>
                <a:gd name="T16" fmla="*/ 31 w 104"/>
                <a:gd name="T17" fmla="*/ 12 h 65"/>
                <a:gd name="T18" fmla="*/ 30 w 104"/>
                <a:gd name="T19" fmla="*/ 11 h 65"/>
                <a:gd name="T20" fmla="*/ 29 w 104"/>
                <a:gd name="T21" fmla="*/ 11 h 65"/>
                <a:gd name="T22" fmla="*/ 28 w 104"/>
                <a:gd name="T23" fmla="*/ 10 h 65"/>
                <a:gd name="T24" fmla="*/ 27 w 104"/>
                <a:gd name="T25" fmla="*/ 10 h 65"/>
                <a:gd name="T26" fmla="*/ 26 w 104"/>
                <a:gd name="T27" fmla="*/ 9 h 65"/>
                <a:gd name="T28" fmla="*/ 26 w 104"/>
                <a:gd name="T29" fmla="*/ 8 h 65"/>
                <a:gd name="T30" fmla="*/ 24 w 104"/>
                <a:gd name="T31" fmla="*/ 8 h 65"/>
                <a:gd name="T32" fmla="*/ 23 w 104"/>
                <a:gd name="T33" fmla="*/ 7 h 65"/>
                <a:gd name="T34" fmla="*/ 22 w 104"/>
                <a:gd name="T35" fmla="*/ 7 h 65"/>
                <a:gd name="T36" fmla="*/ 21 w 104"/>
                <a:gd name="T37" fmla="*/ 7 h 65"/>
                <a:gd name="T38" fmla="*/ 19 w 104"/>
                <a:gd name="T39" fmla="*/ 7 h 65"/>
                <a:gd name="T40" fmla="*/ 18 w 104"/>
                <a:gd name="T41" fmla="*/ 6 h 65"/>
                <a:gd name="T42" fmla="*/ 16 w 104"/>
                <a:gd name="T43" fmla="*/ 6 h 65"/>
                <a:gd name="T44" fmla="*/ 15 w 104"/>
                <a:gd name="T45" fmla="*/ 6 h 65"/>
                <a:gd name="T46" fmla="*/ 13 w 104"/>
                <a:gd name="T47" fmla="*/ 6 h 65"/>
                <a:gd name="T48" fmla="*/ 12 w 104"/>
                <a:gd name="T49" fmla="*/ 6 h 65"/>
                <a:gd name="T50" fmla="*/ 0 w 104"/>
                <a:gd name="T51" fmla="*/ 0 h 65"/>
                <a:gd name="T52" fmla="*/ 10 w 104"/>
                <a:gd name="T53" fmla="*/ 0 h 65"/>
                <a:gd name="T54" fmla="*/ 11 w 104"/>
                <a:gd name="T55" fmla="*/ 0 h 65"/>
                <a:gd name="T56" fmla="*/ 13 w 104"/>
                <a:gd name="T57" fmla="*/ 0 h 65"/>
                <a:gd name="T58" fmla="*/ 14 w 104"/>
                <a:gd name="T59" fmla="*/ 1 h 65"/>
                <a:gd name="T60" fmla="*/ 16 w 104"/>
                <a:gd name="T61" fmla="*/ 1 h 65"/>
                <a:gd name="T62" fmla="*/ 18 w 104"/>
                <a:gd name="T63" fmla="*/ 1 h 65"/>
                <a:gd name="T64" fmla="*/ 19 w 104"/>
                <a:gd name="T65" fmla="*/ 1 h 65"/>
                <a:gd name="T66" fmla="*/ 21 w 104"/>
                <a:gd name="T67" fmla="*/ 1 h 65"/>
                <a:gd name="T68" fmla="*/ 22 w 104"/>
                <a:gd name="T69" fmla="*/ 2 h 65"/>
                <a:gd name="T70" fmla="*/ 23 w 104"/>
                <a:gd name="T71" fmla="*/ 2 h 65"/>
                <a:gd name="T72" fmla="*/ 24 w 104"/>
                <a:gd name="T73" fmla="*/ 3 h 65"/>
                <a:gd name="T74" fmla="*/ 25 w 104"/>
                <a:gd name="T75" fmla="*/ 4 h 65"/>
                <a:gd name="T76" fmla="*/ 26 w 104"/>
                <a:gd name="T77" fmla="*/ 4 h 65"/>
                <a:gd name="T78" fmla="*/ 27 w 104"/>
                <a:gd name="T79" fmla="*/ 5 h 65"/>
                <a:gd name="T80" fmla="*/ 28 w 104"/>
                <a:gd name="T81" fmla="*/ 5 h 65"/>
                <a:gd name="T82" fmla="*/ 29 w 104"/>
                <a:gd name="T83" fmla="*/ 6 h 65"/>
                <a:gd name="T84" fmla="*/ 30 w 104"/>
                <a:gd name="T85" fmla="*/ 7 h 65"/>
                <a:gd name="T86" fmla="*/ 30 w 104"/>
                <a:gd name="T87" fmla="*/ 8 h 65"/>
                <a:gd name="T88" fmla="*/ 31 w 104"/>
                <a:gd name="T89" fmla="*/ 9 h 65"/>
                <a:gd name="T90" fmla="*/ 31 w 104"/>
                <a:gd name="T91" fmla="*/ 10 h 65"/>
                <a:gd name="T92" fmla="*/ 32 w 104"/>
                <a:gd name="T93" fmla="*/ 11 h 65"/>
                <a:gd name="T94" fmla="*/ 33 w 104"/>
                <a:gd name="T95" fmla="*/ 13 h 65"/>
                <a:gd name="T96" fmla="*/ 33 w 104"/>
                <a:gd name="T97" fmla="*/ 14 h 65"/>
                <a:gd name="T98" fmla="*/ 34 w 104"/>
                <a:gd name="T99" fmla="*/ 16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4"/>
                <a:gd name="T151" fmla="*/ 0 h 65"/>
                <a:gd name="T152" fmla="*/ 104 w 104"/>
                <a:gd name="T153" fmla="*/ 65 h 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4" h="65">
                  <a:moveTo>
                    <a:pt x="100" y="50"/>
                  </a:moveTo>
                  <a:lnTo>
                    <a:pt x="104" y="65"/>
                  </a:lnTo>
                  <a:lnTo>
                    <a:pt x="104" y="64"/>
                  </a:lnTo>
                  <a:lnTo>
                    <a:pt x="102" y="61"/>
                  </a:lnTo>
                  <a:lnTo>
                    <a:pt x="102" y="58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0" y="53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97" y="48"/>
                  </a:lnTo>
                  <a:lnTo>
                    <a:pt x="97" y="46"/>
                  </a:lnTo>
                  <a:lnTo>
                    <a:pt x="96" y="45"/>
                  </a:lnTo>
                  <a:lnTo>
                    <a:pt x="96" y="44"/>
                  </a:lnTo>
                  <a:lnTo>
                    <a:pt x="94" y="42"/>
                  </a:lnTo>
                  <a:lnTo>
                    <a:pt x="93" y="41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2" y="30"/>
                  </a:lnTo>
                  <a:lnTo>
                    <a:pt x="81" y="30"/>
                  </a:lnTo>
                  <a:lnTo>
                    <a:pt x="80" y="29"/>
                  </a:lnTo>
                  <a:lnTo>
                    <a:pt x="78" y="27"/>
                  </a:lnTo>
                  <a:lnTo>
                    <a:pt x="77" y="27"/>
                  </a:lnTo>
                  <a:lnTo>
                    <a:pt x="76" y="26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0" y="25"/>
                  </a:lnTo>
                  <a:lnTo>
                    <a:pt x="69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5" y="21"/>
                  </a:lnTo>
                  <a:lnTo>
                    <a:pt x="53" y="19"/>
                  </a:lnTo>
                  <a:lnTo>
                    <a:pt x="51" y="19"/>
                  </a:lnTo>
                  <a:lnTo>
                    <a:pt x="49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10" y="19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2" y="6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7" y="7"/>
                  </a:lnTo>
                  <a:lnTo>
                    <a:pt x="70" y="9"/>
                  </a:lnTo>
                  <a:lnTo>
                    <a:pt x="72" y="9"/>
                  </a:lnTo>
                  <a:lnTo>
                    <a:pt x="73" y="10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78" y="13"/>
                  </a:lnTo>
                  <a:lnTo>
                    <a:pt x="80" y="14"/>
                  </a:lnTo>
                  <a:lnTo>
                    <a:pt x="81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5" y="19"/>
                  </a:lnTo>
                  <a:lnTo>
                    <a:pt x="86" y="21"/>
                  </a:lnTo>
                  <a:lnTo>
                    <a:pt x="88" y="22"/>
                  </a:lnTo>
                  <a:lnTo>
                    <a:pt x="89" y="23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92" y="27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3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100" y="48"/>
                  </a:lnTo>
                  <a:lnTo>
                    <a:pt x="100" y="5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20" name="Freeform 66"/>
            <p:cNvSpPr>
              <a:spLocks noEditPoints="1"/>
            </p:cNvSpPr>
            <p:nvPr/>
          </p:nvSpPr>
          <p:spPr bwMode="auto">
            <a:xfrm>
              <a:off x="485" y="4020"/>
              <a:ext cx="106" cy="117"/>
            </a:xfrm>
            <a:custGeom>
              <a:avLst/>
              <a:gdLst>
                <a:gd name="T0" fmla="*/ 53 w 320"/>
                <a:gd name="T1" fmla="*/ 0 h 349"/>
                <a:gd name="T2" fmla="*/ 67 w 320"/>
                <a:gd name="T3" fmla="*/ 1 h 349"/>
                <a:gd name="T4" fmla="*/ 78 w 320"/>
                <a:gd name="T5" fmla="*/ 4 h 349"/>
                <a:gd name="T6" fmla="*/ 87 w 320"/>
                <a:gd name="T7" fmla="*/ 9 h 349"/>
                <a:gd name="T8" fmla="*/ 94 w 320"/>
                <a:gd name="T9" fmla="*/ 17 h 349"/>
                <a:gd name="T10" fmla="*/ 99 w 320"/>
                <a:gd name="T11" fmla="*/ 25 h 349"/>
                <a:gd name="T12" fmla="*/ 103 w 320"/>
                <a:gd name="T13" fmla="*/ 36 h 349"/>
                <a:gd name="T14" fmla="*/ 105 w 320"/>
                <a:gd name="T15" fmla="*/ 47 h 349"/>
                <a:gd name="T16" fmla="*/ 106 w 320"/>
                <a:gd name="T17" fmla="*/ 58 h 349"/>
                <a:gd name="T18" fmla="*/ 105 w 320"/>
                <a:gd name="T19" fmla="*/ 75 h 349"/>
                <a:gd name="T20" fmla="*/ 102 w 320"/>
                <a:gd name="T21" fmla="*/ 87 h 349"/>
                <a:gd name="T22" fmla="*/ 97 w 320"/>
                <a:gd name="T23" fmla="*/ 97 h 349"/>
                <a:gd name="T24" fmla="*/ 90 w 320"/>
                <a:gd name="T25" fmla="*/ 105 h 349"/>
                <a:gd name="T26" fmla="*/ 82 w 320"/>
                <a:gd name="T27" fmla="*/ 111 h 349"/>
                <a:gd name="T28" fmla="*/ 74 w 320"/>
                <a:gd name="T29" fmla="*/ 114 h 349"/>
                <a:gd name="T30" fmla="*/ 63 w 320"/>
                <a:gd name="T31" fmla="*/ 116 h 349"/>
                <a:gd name="T32" fmla="*/ 53 w 320"/>
                <a:gd name="T33" fmla="*/ 117 h 349"/>
                <a:gd name="T34" fmla="*/ 0 w 320"/>
                <a:gd name="T35" fmla="*/ 0 h 349"/>
                <a:gd name="T36" fmla="*/ 35 w 320"/>
                <a:gd name="T37" fmla="*/ 90 h 349"/>
                <a:gd name="T38" fmla="*/ 49 w 320"/>
                <a:gd name="T39" fmla="*/ 90 h 349"/>
                <a:gd name="T40" fmla="*/ 57 w 320"/>
                <a:gd name="T41" fmla="*/ 89 h 349"/>
                <a:gd name="T42" fmla="*/ 62 w 320"/>
                <a:gd name="T43" fmla="*/ 87 h 349"/>
                <a:gd name="T44" fmla="*/ 66 w 320"/>
                <a:gd name="T45" fmla="*/ 82 h 349"/>
                <a:gd name="T46" fmla="*/ 69 w 320"/>
                <a:gd name="T47" fmla="*/ 75 h 349"/>
                <a:gd name="T48" fmla="*/ 70 w 320"/>
                <a:gd name="T49" fmla="*/ 65 h 349"/>
                <a:gd name="T50" fmla="*/ 70 w 320"/>
                <a:gd name="T51" fmla="*/ 51 h 349"/>
                <a:gd name="T52" fmla="*/ 68 w 320"/>
                <a:gd name="T53" fmla="*/ 40 h 349"/>
                <a:gd name="T54" fmla="*/ 65 w 320"/>
                <a:gd name="T55" fmla="*/ 35 h 349"/>
                <a:gd name="T56" fmla="*/ 63 w 320"/>
                <a:gd name="T57" fmla="*/ 32 h 349"/>
                <a:gd name="T58" fmla="*/ 59 w 320"/>
                <a:gd name="T59" fmla="*/ 30 h 349"/>
                <a:gd name="T60" fmla="*/ 54 w 320"/>
                <a:gd name="T61" fmla="*/ 27 h 349"/>
                <a:gd name="T62" fmla="*/ 48 w 320"/>
                <a:gd name="T63" fmla="*/ 26 h 349"/>
                <a:gd name="T64" fmla="*/ 35 w 320"/>
                <a:gd name="T65" fmla="*/ 26 h 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0"/>
                <a:gd name="T100" fmla="*/ 0 h 349"/>
                <a:gd name="T101" fmla="*/ 320 w 320"/>
                <a:gd name="T102" fmla="*/ 349 h 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0" h="349">
                  <a:moveTo>
                    <a:pt x="0" y="0"/>
                  </a:moveTo>
                  <a:lnTo>
                    <a:pt x="160" y="0"/>
                  </a:lnTo>
                  <a:lnTo>
                    <a:pt x="181" y="1"/>
                  </a:lnTo>
                  <a:lnTo>
                    <a:pt x="201" y="4"/>
                  </a:lnTo>
                  <a:lnTo>
                    <a:pt x="220" y="8"/>
                  </a:lnTo>
                  <a:lnTo>
                    <a:pt x="235" y="13"/>
                  </a:lnTo>
                  <a:lnTo>
                    <a:pt x="250" y="20"/>
                  </a:lnTo>
                  <a:lnTo>
                    <a:pt x="262" y="28"/>
                  </a:lnTo>
                  <a:lnTo>
                    <a:pt x="274" y="39"/>
                  </a:lnTo>
                  <a:lnTo>
                    <a:pt x="283" y="50"/>
                  </a:lnTo>
                  <a:lnTo>
                    <a:pt x="293" y="62"/>
                  </a:lnTo>
                  <a:lnTo>
                    <a:pt x="300" y="75"/>
                  </a:lnTo>
                  <a:lnTo>
                    <a:pt x="306" y="90"/>
                  </a:lnTo>
                  <a:lnTo>
                    <a:pt x="312" y="106"/>
                  </a:lnTo>
                  <a:lnTo>
                    <a:pt x="316" y="123"/>
                  </a:lnTo>
                  <a:lnTo>
                    <a:pt x="318" y="139"/>
                  </a:lnTo>
                  <a:lnTo>
                    <a:pt x="320" y="156"/>
                  </a:lnTo>
                  <a:lnTo>
                    <a:pt x="320" y="174"/>
                  </a:lnTo>
                  <a:lnTo>
                    <a:pt x="320" y="199"/>
                  </a:lnTo>
                  <a:lnTo>
                    <a:pt x="317" y="224"/>
                  </a:lnTo>
                  <a:lnTo>
                    <a:pt x="313" y="244"/>
                  </a:lnTo>
                  <a:lnTo>
                    <a:pt x="308" y="260"/>
                  </a:lnTo>
                  <a:lnTo>
                    <a:pt x="300" y="275"/>
                  </a:lnTo>
                  <a:lnTo>
                    <a:pt x="292" y="288"/>
                  </a:lnTo>
                  <a:lnTo>
                    <a:pt x="282" y="300"/>
                  </a:lnTo>
                  <a:lnTo>
                    <a:pt x="271" y="312"/>
                  </a:lnTo>
                  <a:lnTo>
                    <a:pt x="261" y="322"/>
                  </a:lnTo>
                  <a:lnTo>
                    <a:pt x="249" y="330"/>
                  </a:lnTo>
                  <a:lnTo>
                    <a:pt x="236" y="335"/>
                  </a:lnTo>
                  <a:lnTo>
                    <a:pt x="223" y="339"/>
                  </a:lnTo>
                  <a:lnTo>
                    <a:pt x="205" y="343"/>
                  </a:lnTo>
                  <a:lnTo>
                    <a:pt x="189" y="347"/>
                  </a:lnTo>
                  <a:lnTo>
                    <a:pt x="174" y="349"/>
                  </a:lnTo>
                  <a:lnTo>
                    <a:pt x="160" y="349"/>
                  </a:lnTo>
                  <a:lnTo>
                    <a:pt x="0" y="349"/>
                  </a:lnTo>
                  <a:lnTo>
                    <a:pt x="0" y="0"/>
                  </a:lnTo>
                  <a:close/>
                  <a:moveTo>
                    <a:pt x="107" y="79"/>
                  </a:moveTo>
                  <a:lnTo>
                    <a:pt x="107" y="269"/>
                  </a:lnTo>
                  <a:lnTo>
                    <a:pt x="133" y="269"/>
                  </a:lnTo>
                  <a:lnTo>
                    <a:pt x="149" y="269"/>
                  </a:lnTo>
                  <a:lnTo>
                    <a:pt x="162" y="268"/>
                  </a:lnTo>
                  <a:lnTo>
                    <a:pt x="173" y="265"/>
                  </a:lnTo>
                  <a:lnTo>
                    <a:pt x="181" y="263"/>
                  </a:lnTo>
                  <a:lnTo>
                    <a:pt x="188" y="259"/>
                  </a:lnTo>
                  <a:lnTo>
                    <a:pt x="195" y="252"/>
                  </a:lnTo>
                  <a:lnTo>
                    <a:pt x="199" y="245"/>
                  </a:lnTo>
                  <a:lnTo>
                    <a:pt x="204" y="236"/>
                  </a:lnTo>
                  <a:lnTo>
                    <a:pt x="207" y="225"/>
                  </a:lnTo>
                  <a:lnTo>
                    <a:pt x="209" y="211"/>
                  </a:lnTo>
                  <a:lnTo>
                    <a:pt x="211" y="195"/>
                  </a:lnTo>
                  <a:lnTo>
                    <a:pt x="212" y="175"/>
                  </a:lnTo>
                  <a:lnTo>
                    <a:pt x="211" y="151"/>
                  </a:lnTo>
                  <a:lnTo>
                    <a:pt x="207" y="129"/>
                  </a:lnTo>
                  <a:lnTo>
                    <a:pt x="204" y="120"/>
                  </a:lnTo>
                  <a:lnTo>
                    <a:pt x="201" y="112"/>
                  </a:lnTo>
                  <a:lnTo>
                    <a:pt x="197" y="105"/>
                  </a:lnTo>
                  <a:lnTo>
                    <a:pt x="193" y="100"/>
                  </a:lnTo>
                  <a:lnTo>
                    <a:pt x="189" y="96"/>
                  </a:lnTo>
                  <a:lnTo>
                    <a:pt x="183" y="90"/>
                  </a:lnTo>
                  <a:lnTo>
                    <a:pt x="177" y="88"/>
                  </a:lnTo>
                  <a:lnTo>
                    <a:pt x="169" y="85"/>
                  </a:lnTo>
                  <a:lnTo>
                    <a:pt x="162" y="82"/>
                  </a:lnTo>
                  <a:lnTo>
                    <a:pt x="153" y="81"/>
                  </a:lnTo>
                  <a:lnTo>
                    <a:pt x="144" y="79"/>
                  </a:lnTo>
                  <a:lnTo>
                    <a:pt x="134" y="79"/>
                  </a:lnTo>
                  <a:lnTo>
                    <a:pt x="107" y="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21" name="Freeform 67"/>
            <p:cNvSpPr>
              <a:spLocks/>
            </p:cNvSpPr>
            <p:nvPr/>
          </p:nvSpPr>
          <p:spPr bwMode="auto">
            <a:xfrm>
              <a:off x="485" y="4020"/>
              <a:ext cx="106" cy="117"/>
            </a:xfrm>
            <a:custGeom>
              <a:avLst/>
              <a:gdLst>
                <a:gd name="T0" fmla="*/ 0 w 320"/>
                <a:gd name="T1" fmla="*/ 0 h 349"/>
                <a:gd name="T2" fmla="*/ 53 w 320"/>
                <a:gd name="T3" fmla="*/ 0 h 349"/>
                <a:gd name="T4" fmla="*/ 60 w 320"/>
                <a:gd name="T5" fmla="*/ 0 h 349"/>
                <a:gd name="T6" fmla="*/ 67 w 320"/>
                <a:gd name="T7" fmla="*/ 1 h 349"/>
                <a:gd name="T8" fmla="*/ 73 w 320"/>
                <a:gd name="T9" fmla="*/ 3 h 349"/>
                <a:gd name="T10" fmla="*/ 78 w 320"/>
                <a:gd name="T11" fmla="*/ 4 h 349"/>
                <a:gd name="T12" fmla="*/ 83 w 320"/>
                <a:gd name="T13" fmla="*/ 7 h 349"/>
                <a:gd name="T14" fmla="*/ 87 w 320"/>
                <a:gd name="T15" fmla="*/ 9 h 349"/>
                <a:gd name="T16" fmla="*/ 91 w 320"/>
                <a:gd name="T17" fmla="*/ 13 h 349"/>
                <a:gd name="T18" fmla="*/ 94 w 320"/>
                <a:gd name="T19" fmla="*/ 17 h 349"/>
                <a:gd name="T20" fmla="*/ 97 w 320"/>
                <a:gd name="T21" fmla="*/ 21 h 349"/>
                <a:gd name="T22" fmla="*/ 99 w 320"/>
                <a:gd name="T23" fmla="*/ 25 h 349"/>
                <a:gd name="T24" fmla="*/ 101 w 320"/>
                <a:gd name="T25" fmla="*/ 30 h 349"/>
                <a:gd name="T26" fmla="*/ 103 w 320"/>
                <a:gd name="T27" fmla="*/ 36 h 349"/>
                <a:gd name="T28" fmla="*/ 105 w 320"/>
                <a:gd name="T29" fmla="*/ 41 h 349"/>
                <a:gd name="T30" fmla="*/ 105 w 320"/>
                <a:gd name="T31" fmla="*/ 47 h 349"/>
                <a:gd name="T32" fmla="*/ 106 w 320"/>
                <a:gd name="T33" fmla="*/ 52 h 349"/>
                <a:gd name="T34" fmla="*/ 106 w 320"/>
                <a:gd name="T35" fmla="*/ 58 h 349"/>
                <a:gd name="T36" fmla="*/ 106 w 320"/>
                <a:gd name="T37" fmla="*/ 67 h 349"/>
                <a:gd name="T38" fmla="*/ 105 w 320"/>
                <a:gd name="T39" fmla="*/ 75 h 349"/>
                <a:gd name="T40" fmla="*/ 104 w 320"/>
                <a:gd name="T41" fmla="*/ 82 h 349"/>
                <a:gd name="T42" fmla="*/ 102 w 320"/>
                <a:gd name="T43" fmla="*/ 87 h 349"/>
                <a:gd name="T44" fmla="*/ 99 w 320"/>
                <a:gd name="T45" fmla="*/ 92 h 349"/>
                <a:gd name="T46" fmla="*/ 97 w 320"/>
                <a:gd name="T47" fmla="*/ 97 h 349"/>
                <a:gd name="T48" fmla="*/ 93 w 320"/>
                <a:gd name="T49" fmla="*/ 101 h 349"/>
                <a:gd name="T50" fmla="*/ 90 w 320"/>
                <a:gd name="T51" fmla="*/ 105 h 349"/>
                <a:gd name="T52" fmla="*/ 86 w 320"/>
                <a:gd name="T53" fmla="*/ 108 h 349"/>
                <a:gd name="T54" fmla="*/ 82 w 320"/>
                <a:gd name="T55" fmla="*/ 111 h 349"/>
                <a:gd name="T56" fmla="*/ 78 w 320"/>
                <a:gd name="T57" fmla="*/ 112 h 349"/>
                <a:gd name="T58" fmla="*/ 74 w 320"/>
                <a:gd name="T59" fmla="*/ 114 h 349"/>
                <a:gd name="T60" fmla="*/ 68 w 320"/>
                <a:gd name="T61" fmla="*/ 115 h 349"/>
                <a:gd name="T62" fmla="*/ 63 w 320"/>
                <a:gd name="T63" fmla="*/ 116 h 349"/>
                <a:gd name="T64" fmla="*/ 58 w 320"/>
                <a:gd name="T65" fmla="*/ 117 h 349"/>
                <a:gd name="T66" fmla="*/ 53 w 320"/>
                <a:gd name="T67" fmla="*/ 117 h 349"/>
                <a:gd name="T68" fmla="*/ 0 w 320"/>
                <a:gd name="T69" fmla="*/ 117 h 349"/>
                <a:gd name="T70" fmla="*/ 0 w 320"/>
                <a:gd name="T71" fmla="*/ 0 h 3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0"/>
                <a:gd name="T109" fmla="*/ 0 h 349"/>
                <a:gd name="T110" fmla="*/ 320 w 320"/>
                <a:gd name="T111" fmla="*/ 349 h 3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0" h="349">
                  <a:moveTo>
                    <a:pt x="0" y="0"/>
                  </a:moveTo>
                  <a:lnTo>
                    <a:pt x="160" y="0"/>
                  </a:lnTo>
                  <a:lnTo>
                    <a:pt x="181" y="1"/>
                  </a:lnTo>
                  <a:lnTo>
                    <a:pt x="201" y="4"/>
                  </a:lnTo>
                  <a:lnTo>
                    <a:pt x="220" y="8"/>
                  </a:lnTo>
                  <a:lnTo>
                    <a:pt x="235" y="13"/>
                  </a:lnTo>
                  <a:lnTo>
                    <a:pt x="250" y="20"/>
                  </a:lnTo>
                  <a:lnTo>
                    <a:pt x="262" y="28"/>
                  </a:lnTo>
                  <a:lnTo>
                    <a:pt x="274" y="39"/>
                  </a:lnTo>
                  <a:lnTo>
                    <a:pt x="283" y="50"/>
                  </a:lnTo>
                  <a:lnTo>
                    <a:pt x="293" y="62"/>
                  </a:lnTo>
                  <a:lnTo>
                    <a:pt x="300" y="75"/>
                  </a:lnTo>
                  <a:lnTo>
                    <a:pt x="306" y="90"/>
                  </a:lnTo>
                  <a:lnTo>
                    <a:pt x="312" y="106"/>
                  </a:lnTo>
                  <a:lnTo>
                    <a:pt x="316" y="123"/>
                  </a:lnTo>
                  <a:lnTo>
                    <a:pt x="318" y="139"/>
                  </a:lnTo>
                  <a:lnTo>
                    <a:pt x="320" y="156"/>
                  </a:lnTo>
                  <a:lnTo>
                    <a:pt x="320" y="174"/>
                  </a:lnTo>
                  <a:lnTo>
                    <a:pt x="320" y="199"/>
                  </a:lnTo>
                  <a:lnTo>
                    <a:pt x="317" y="224"/>
                  </a:lnTo>
                  <a:lnTo>
                    <a:pt x="313" y="244"/>
                  </a:lnTo>
                  <a:lnTo>
                    <a:pt x="308" y="260"/>
                  </a:lnTo>
                  <a:lnTo>
                    <a:pt x="300" y="275"/>
                  </a:lnTo>
                  <a:lnTo>
                    <a:pt x="292" y="288"/>
                  </a:lnTo>
                  <a:lnTo>
                    <a:pt x="282" y="300"/>
                  </a:lnTo>
                  <a:lnTo>
                    <a:pt x="271" y="312"/>
                  </a:lnTo>
                  <a:lnTo>
                    <a:pt x="261" y="322"/>
                  </a:lnTo>
                  <a:lnTo>
                    <a:pt x="249" y="330"/>
                  </a:lnTo>
                  <a:lnTo>
                    <a:pt x="236" y="335"/>
                  </a:lnTo>
                  <a:lnTo>
                    <a:pt x="223" y="339"/>
                  </a:lnTo>
                  <a:lnTo>
                    <a:pt x="205" y="343"/>
                  </a:lnTo>
                  <a:lnTo>
                    <a:pt x="189" y="347"/>
                  </a:lnTo>
                  <a:lnTo>
                    <a:pt x="174" y="349"/>
                  </a:lnTo>
                  <a:lnTo>
                    <a:pt x="160" y="349"/>
                  </a:lnTo>
                  <a:lnTo>
                    <a:pt x="0" y="34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22" name="Freeform 68"/>
            <p:cNvSpPr>
              <a:spLocks/>
            </p:cNvSpPr>
            <p:nvPr/>
          </p:nvSpPr>
          <p:spPr bwMode="auto">
            <a:xfrm>
              <a:off x="520" y="4047"/>
              <a:ext cx="35" cy="63"/>
            </a:xfrm>
            <a:custGeom>
              <a:avLst/>
              <a:gdLst>
                <a:gd name="T0" fmla="*/ 0 w 105"/>
                <a:gd name="T1" fmla="*/ 0 h 190"/>
                <a:gd name="T2" fmla="*/ 0 w 105"/>
                <a:gd name="T3" fmla="*/ 63 h 190"/>
                <a:gd name="T4" fmla="*/ 9 w 105"/>
                <a:gd name="T5" fmla="*/ 63 h 190"/>
                <a:gd name="T6" fmla="*/ 14 w 105"/>
                <a:gd name="T7" fmla="*/ 63 h 190"/>
                <a:gd name="T8" fmla="*/ 18 w 105"/>
                <a:gd name="T9" fmla="*/ 63 h 190"/>
                <a:gd name="T10" fmla="*/ 22 w 105"/>
                <a:gd name="T11" fmla="*/ 62 h 190"/>
                <a:gd name="T12" fmla="*/ 25 w 105"/>
                <a:gd name="T13" fmla="*/ 61 h 190"/>
                <a:gd name="T14" fmla="*/ 27 w 105"/>
                <a:gd name="T15" fmla="*/ 60 h 190"/>
                <a:gd name="T16" fmla="*/ 29 w 105"/>
                <a:gd name="T17" fmla="*/ 57 h 190"/>
                <a:gd name="T18" fmla="*/ 31 w 105"/>
                <a:gd name="T19" fmla="*/ 55 h 190"/>
                <a:gd name="T20" fmla="*/ 32 w 105"/>
                <a:gd name="T21" fmla="*/ 52 h 190"/>
                <a:gd name="T22" fmla="*/ 33 w 105"/>
                <a:gd name="T23" fmla="*/ 48 h 190"/>
                <a:gd name="T24" fmla="*/ 34 w 105"/>
                <a:gd name="T25" fmla="*/ 44 h 190"/>
                <a:gd name="T26" fmla="*/ 35 w 105"/>
                <a:gd name="T27" fmla="*/ 38 h 190"/>
                <a:gd name="T28" fmla="*/ 35 w 105"/>
                <a:gd name="T29" fmla="*/ 32 h 190"/>
                <a:gd name="T30" fmla="*/ 35 w 105"/>
                <a:gd name="T31" fmla="*/ 24 h 190"/>
                <a:gd name="T32" fmla="*/ 33 w 105"/>
                <a:gd name="T33" fmla="*/ 17 h 190"/>
                <a:gd name="T34" fmla="*/ 32 w 105"/>
                <a:gd name="T35" fmla="*/ 14 h 190"/>
                <a:gd name="T36" fmla="*/ 31 w 105"/>
                <a:gd name="T37" fmla="*/ 11 h 190"/>
                <a:gd name="T38" fmla="*/ 30 w 105"/>
                <a:gd name="T39" fmla="*/ 9 h 190"/>
                <a:gd name="T40" fmla="*/ 29 w 105"/>
                <a:gd name="T41" fmla="*/ 7 h 190"/>
                <a:gd name="T42" fmla="*/ 27 w 105"/>
                <a:gd name="T43" fmla="*/ 6 h 190"/>
                <a:gd name="T44" fmla="*/ 25 w 105"/>
                <a:gd name="T45" fmla="*/ 4 h 190"/>
                <a:gd name="T46" fmla="*/ 23 w 105"/>
                <a:gd name="T47" fmla="*/ 3 h 190"/>
                <a:gd name="T48" fmla="*/ 21 w 105"/>
                <a:gd name="T49" fmla="*/ 2 h 190"/>
                <a:gd name="T50" fmla="*/ 18 w 105"/>
                <a:gd name="T51" fmla="*/ 1 h 190"/>
                <a:gd name="T52" fmla="*/ 15 w 105"/>
                <a:gd name="T53" fmla="*/ 1 h 190"/>
                <a:gd name="T54" fmla="*/ 12 w 105"/>
                <a:gd name="T55" fmla="*/ 0 h 190"/>
                <a:gd name="T56" fmla="*/ 9 w 105"/>
                <a:gd name="T57" fmla="*/ 0 h 190"/>
                <a:gd name="T58" fmla="*/ 0 w 105"/>
                <a:gd name="T59" fmla="*/ 0 h 1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5"/>
                <a:gd name="T91" fmla="*/ 0 h 190"/>
                <a:gd name="T92" fmla="*/ 105 w 105"/>
                <a:gd name="T93" fmla="*/ 190 h 1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5" h="190">
                  <a:moveTo>
                    <a:pt x="0" y="0"/>
                  </a:moveTo>
                  <a:lnTo>
                    <a:pt x="0" y="190"/>
                  </a:lnTo>
                  <a:lnTo>
                    <a:pt x="26" y="190"/>
                  </a:lnTo>
                  <a:lnTo>
                    <a:pt x="42" y="190"/>
                  </a:lnTo>
                  <a:lnTo>
                    <a:pt x="55" y="189"/>
                  </a:lnTo>
                  <a:lnTo>
                    <a:pt x="66" y="186"/>
                  </a:lnTo>
                  <a:lnTo>
                    <a:pt x="74" y="184"/>
                  </a:lnTo>
                  <a:lnTo>
                    <a:pt x="81" y="180"/>
                  </a:lnTo>
                  <a:lnTo>
                    <a:pt x="88" y="173"/>
                  </a:lnTo>
                  <a:lnTo>
                    <a:pt x="92" y="166"/>
                  </a:lnTo>
                  <a:lnTo>
                    <a:pt x="97" y="157"/>
                  </a:lnTo>
                  <a:lnTo>
                    <a:pt x="100" y="146"/>
                  </a:lnTo>
                  <a:lnTo>
                    <a:pt x="102" y="132"/>
                  </a:lnTo>
                  <a:lnTo>
                    <a:pt x="104" y="116"/>
                  </a:lnTo>
                  <a:lnTo>
                    <a:pt x="105" y="96"/>
                  </a:lnTo>
                  <a:lnTo>
                    <a:pt x="104" y="72"/>
                  </a:lnTo>
                  <a:lnTo>
                    <a:pt x="100" y="50"/>
                  </a:lnTo>
                  <a:lnTo>
                    <a:pt x="97" y="41"/>
                  </a:lnTo>
                  <a:lnTo>
                    <a:pt x="94" y="33"/>
                  </a:lnTo>
                  <a:lnTo>
                    <a:pt x="90" y="26"/>
                  </a:lnTo>
                  <a:lnTo>
                    <a:pt x="86" y="21"/>
                  </a:lnTo>
                  <a:lnTo>
                    <a:pt x="82" y="17"/>
                  </a:lnTo>
                  <a:lnTo>
                    <a:pt x="76" y="11"/>
                  </a:lnTo>
                  <a:lnTo>
                    <a:pt x="70" y="9"/>
                  </a:lnTo>
                  <a:lnTo>
                    <a:pt x="62" y="6"/>
                  </a:lnTo>
                  <a:lnTo>
                    <a:pt x="55" y="3"/>
                  </a:lnTo>
                  <a:lnTo>
                    <a:pt x="46" y="2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23" name="Freeform 69"/>
            <p:cNvSpPr>
              <a:spLocks/>
            </p:cNvSpPr>
            <p:nvPr/>
          </p:nvSpPr>
          <p:spPr bwMode="auto">
            <a:xfrm>
              <a:off x="524" y="3880"/>
              <a:ext cx="49" cy="10"/>
            </a:xfrm>
            <a:custGeom>
              <a:avLst/>
              <a:gdLst>
                <a:gd name="T0" fmla="*/ 49 w 146"/>
                <a:gd name="T1" fmla="*/ 0 h 28"/>
                <a:gd name="T2" fmla="*/ 44 w 146"/>
                <a:gd name="T3" fmla="*/ 4 h 28"/>
                <a:gd name="T4" fmla="*/ 43 w 146"/>
                <a:gd name="T5" fmla="*/ 4 h 28"/>
                <a:gd name="T6" fmla="*/ 43 w 146"/>
                <a:gd name="T7" fmla="*/ 5 h 28"/>
                <a:gd name="T8" fmla="*/ 42 w 146"/>
                <a:gd name="T9" fmla="*/ 5 h 28"/>
                <a:gd name="T10" fmla="*/ 41 w 146"/>
                <a:gd name="T11" fmla="*/ 5 h 28"/>
                <a:gd name="T12" fmla="*/ 40 w 146"/>
                <a:gd name="T13" fmla="*/ 6 h 28"/>
                <a:gd name="T14" fmla="*/ 39 w 146"/>
                <a:gd name="T15" fmla="*/ 6 h 28"/>
                <a:gd name="T16" fmla="*/ 39 w 146"/>
                <a:gd name="T17" fmla="*/ 7 h 28"/>
                <a:gd name="T18" fmla="*/ 38 w 146"/>
                <a:gd name="T19" fmla="*/ 7 h 28"/>
                <a:gd name="T20" fmla="*/ 37 w 146"/>
                <a:gd name="T21" fmla="*/ 7 h 28"/>
                <a:gd name="T22" fmla="*/ 36 w 146"/>
                <a:gd name="T23" fmla="*/ 8 h 28"/>
                <a:gd name="T24" fmla="*/ 35 w 146"/>
                <a:gd name="T25" fmla="*/ 8 h 28"/>
                <a:gd name="T26" fmla="*/ 35 w 146"/>
                <a:gd name="T27" fmla="*/ 8 h 28"/>
                <a:gd name="T28" fmla="*/ 34 w 146"/>
                <a:gd name="T29" fmla="*/ 8 h 28"/>
                <a:gd name="T30" fmla="*/ 33 w 146"/>
                <a:gd name="T31" fmla="*/ 9 h 28"/>
                <a:gd name="T32" fmla="*/ 32 w 146"/>
                <a:gd name="T33" fmla="*/ 9 h 28"/>
                <a:gd name="T34" fmla="*/ 31 w 146"/>
                <a:gd name="T35" fmla="*/ 9 h 28"/>
                <a:gd name="T36" fmla="*/ 30 w 146"/>
                <a:gd name="T37" fmla="*/ 9 h 28"/>
                <a:gd name="T38" fmla="*/ 29 w 146"/>
                <a:gd name="T39" fmla="*/ 9 h 28"/>
                <a:gd name="T40" fmla="*/ 28 w 146"/>
                <a:gd name="T41" fmla="*/ 10 h 28"/>
                <a:gd name="T42" fmla="*/ 27 w 146"/>
                <a:gd name="T43" fmla="*/ 10 h 28"/>
                <a:gd name="T44" fmla="*/ 26 w 146"/>
                <a:gd name="T45" fmla="*/ 10 h 28"/>
                <a:gd name="T46" fmla="*/ 25 w 146"/>
                <a:gd name="T47" fmla="*/ 10 h 28"/>
                <a:gd name="T48" fmla="*/ 24 w 146"/>
                <a:gd name="T49" fmla="*/ 10 h 28"/>
                <a:gd name="T50" fmla="*/ 23 w 146"/>
                <a:gd name="T51" fmla="*/ 10 h 28"/>
                <a:gd name="T52" fmla="*/ 22 w 146"/>
                <a:gd name="T53" fmla="*/ 10 h 28"/>
                <a:gd name="T54" fmla="*/ 21 w 146"/>
                <a:gd name="T55" fmla="*/ 10 h 28"/>
                <a:gd name="T56" fmla="*/ 19 w 146"/>
                <a:gd name="T57" fmla="*/ 10 h 28"/>
                <a:gd name="T58" fmla="*/ 3 w 146"/>
                <a:gd name="T59" fmla="*/ 10 h 28"/>
                <a:gd name="T60" fmla="*/ 0 w 146"/>
                <a:gd name="T61" fmla="*/ 8 h 28"/>
                <a:gd name="T62" fmla="*/ 20 w 146"/>
                <a:gd name="T63" fmla="*/ 8 h 28"/>
                <a:gd name="T64" fmla="*/ 21 w 146"/>
                <a:gd name="T65" fmla="*/ 8 h 28"/>
                <a:gd name="T66" fmla="*/ 23 w 146"/>
                <a:gd name="T67" fmla="*/ 8 h 28"/>
                <a:gd name="T68" fmla="*/ 24 w 146"/>
                <a:gd name="T69" fmla="*/ 8 h 28"/>
                <a:gd name="T70" fmla="*/ 26 w 146"/>
                <a:gd name="T71" fmla="*/ 7 h 28"/>
                <a:gd name="T72" fmla="*/ 27 w 146"/>
                <a:gd name="T73" fmla="*/ 7 h 28"/>
                <a:gd name="T74" fmla="*/ 28 w 146"/>
                <a:gd name="T75" fmla="*/ 7 h 28"/>
                <a:gd name="T76" fmla="*/ 29 w 146"/>
                <a:gd name="T77" fmla="*/ 7 h 28"/>
                <a:gd name="T78" fmla="*/ 30 w 146"/>
                <a:gd name="T79" fmla="*/ 7 h 28"/>
                <a:gd name="T80" fmla="*/ 32 w 146"/>
                <a:gd name="T81" fmla="*/ 7 h 28"/>
                <a:gd name="T82" fmla="*/ 33 w 146"/>
                <a:gd name="T83" fmla="*/ 7 h 28"/>
                <a:gd name="T84" fmla="*/ 34 w 146"/>
                <a:gd name="T85" fmla="*/ 6 h 28"/>
                <a:gd name="T86" fmla="*/ 35 w 146"/>
                <a:gd name="T87" fmla="*/ 6 h 28"/>
                <a:gd name="T88" fmla="*/ 36 w 146"/>
                <a:gd name="T89" fmla="*/ 6 h 28"/>
                <a:gd name="T90" fmla="*/ 37 w 146"/>
                <a:gd name="T91" fmla="*/ 6 h 28"/>
                <a:gd name="T92" fmla="*/ 38 w 146"/>
                <a:gd name="T93" fmla="*/ 5 h 28"/>
                <a:gd name="T94" fmla="*/ 39 w 146"/>
                <a:gd name="T95" fmla="*/ 5 h 28"/>
                <a:gd name="T96" fmla="*/ 40 w 146"/>
                <a:gd name="T97" fmla="*/ 5 h 28"/>
                <a:gd name="T98" fmla="*/ 41 w 146"/>
                <a:gd name="T99" fmla="*/ 4 h 28"/>
                <a:gd name="T100" fmla="*/ 42 w 146"/>
                <a:gd name="T101" fmla="*/ 4 h 28"/>
                <a:gd name="T102" fmla="*/ 43 w 146"/>
                <a:gd name="T103" fmla="*/ 3 h 28"/>
                <a:gd name="T104" fmla="*/ 44 w 146"/>
                <a:gd name="T105" fmla="*/ 3 h 28"/>
                <a:gd name="T106" fmla="*/ 45 w 146"/>
                <a:gd name="T107" fmla="*/ 3 h 28"/>
                <a:gd name="T108" fmla="*/ 46 w 146"/>
                <a:gd name="T109" fmla="*/ 2 h 28"/>
                <a:gd name="T110" fmla="*/ 47 w 146"/>
                <a:gd name="T111" fmla="*/ 1 h 28"/>
                <a:gd name="T112" fmla="*/ 48 w 146"/>
                <a:gd name="T113" fmla="*/ 1 h 28"/>
                <a:gd name="T114" fmla="*/ 48 w 146"/>
                <a:gd name="T115" fmla="*/ 0 h 28"/>
                <a:gd name="T116" fmla="*/ 49 w 146"/>
                <a:gd name="T117" fmla="*/ 0 h 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6"/>
                <a:gd name="T178" fmla="*/ 0 h 28"/>
                <a:gd name="T179" fmla="*/ 146 w 146"/>
                <a:gd name="T180" fmla="*/ 28 h 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6" h="28">
                  <a:moveTo>
                    <a:pt x="146" y="0"/>
                  </a:moveTo>
                  <a:lnTo>
                    <a:pt x="131" y="11"/>
                  </a:lnTo>
                  <a:lnTo>
                    <a:pt x="128" y="12"/>
                  </a:lnTo>
                  <a:lnTo>
                    <a:pt x="127" y="13"/>
                  </a:lnTo>
                  <a:lnTo>
                    <a:pt x="124" y="13"/>
                  </a:lnTo>
                  <a:lnTo>
                    <a:pt x="123" y="15"/>
                  </a:lnTo>
                  <a:lnTo>
                    <a:pt x="120" y="16"/>
                  </a:lnTo>
                  <a:lnTo>
                    <a:pt x="117" y="17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1" y="20"/>
                  </a:lnTo>
                  <a:lnTo>
                    <a:pt x="108" y="21"/>
                  </a:lnTo>
                  <a:lnTo>
                    <a:pt x="105" y="21"/>
                  </a:lnTo>
                  <a:lnTo>
                    <a:pt x="104" y="23"/>
                  </a:lnTo>
                  <a:lnTo>
                    <a:pt x="101" y="23"/>
                  </a:lnTo>
                  <a:lnTo>
                    <a:pt x="99" y="24"/>
                  </a:lnTo>
                  <a:lnTo>
                    <a:pt x="96" y="24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6" y="26"/>
                  </a:lnTo>
                  <a:lnTo>
                    <a:pt x="84" y="27"/>
                  </a:lnTo>
                  <a:lnTo>
                    <a:pt x="81" y="27"/>
                  </a:lnTo>
                  <a:lnTo>
                    <a:pt x="78" y="27"/>
                  </a:lnTo>
                  <a:lnTo>
                    <a:pt x="74" y="27"/>
                  </a:lnTo>
                  <a:lnTo>
                    <a:pt x="72" y="28"/>
                  </a:lnTo>
                  <a:lnTo>
                    <a:pt x="68" y="28"/>
                  </a:lnTo>
                  <a:lnTo>
                    <a:pt x="65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8" y="28"/>
                  </a:lnTo>
                  <a:lnTo>
                    <a:pt x="0" y="21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8" y="21"/>
                  </a:lnTo>
                  <a:lnTo>
                    <a:pt x="72" y="21"/>
                  </a:lnTo>
                  <a:lnTo>
                    <a:pt x="76" y="20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20"/>
                  </a:lnTo>
                  <a:lnTo>
                    <a:pt x="90" y="19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8" y="16"/>
                  </a:lnTo>
                  <a:lnTo>
                    <a:pt x="111" y="16"/>
                  </a:lnTo>
                  <a:lnTo>
                    <a:pt x="113" y="15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25" y="11"/>
                  </a:lnTo>
                  <a:lnTo>
                    <a:pt x="128" y="9"/>
                  </a:lnTo>
                  <a:lnTo>
                    <a:pt x="131" y="8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39" y="4"/>
                  </a:lnTo>
                  <a:lnTo>
                    <a:pt x="142" y="3"/>
                  </a:lnTo>
                  <a:lnTo>
                    <a:pt x="144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24" name="Freeform 70"/>
            <p:cNvSpPr>
              <a:spLocks/>
            </p:cNvSpPr>
            <p:nvPr/>
          </p:nvSpPr>
          <p:spPr bwMode="auto">
            <a:xfrm>
              <a:off x="524" y="3880"/>
              <a:ext cx="49" cy="10"/>
            </a:xfrm>
            <a:custGeom>
              <a:avLst/>
              <a:gdLst>
                <a:gd name="T0" fmla="*/ 49 w 146"/>
                <a:gd name="T1" fmla="*/ 0 h 28"/>
                <a:gd name="T2" fmla="*/ 44 w 146"/>
                <a:gd name="T3" fmla="*/ 4 h 28"/>
                <a:gd name="T4" fmla="*/ 43 w 146"/>
                <a:gd name="T5" fmla="*/ 4 h 28"/>
                <a:gd name="T6" fmla="*/ 43 w 146"/>
                <a:gd name="T7" fmla="*/ 5 h 28"/>
                <a:gd name="T8" fmla="*/ 42 w 146"/>
                <a:gd name="T9" fmla="*/ 5 h 28"/>
                <a:gd name="T10" fmla="*/ 41 w 146"/>
                <a:gd name="T11" fmla="*/ 5 h 28"/>
                <a:gd name="T12" fmla="*/ 40 w 146"/>
                <a:gd name="T13" fmla="*/ 6 h 28"/>
                <a:gd name="T14" fmla="*/ 39 w 146"/>
                <a:gd name="T15" fmla="*/ 6 h 28"/>
                <a:gd name="T16" fmla="*/ 39 w 146"/>
                <a:gd name="T17" fmla="*/ 7 h 28"/>
                <a:gd name="T18" fmla="*/ 38 w 146"/>
                <a:gd name="T19" fmla="*/ 7 h 28"/>
                <a:gd name="T20" fmla="*/ 37 w 146"/>
                <a:gd name="T21" fmla="*/ 7 h 28"/>
                <a:gd name="T22" fmla="*/ 36 w 146"/>
                <a:gd name="T23" fmla="*/ 8 h 28"/>
                <a:gd name="T24" fmla="*/ 35 w 146"/>
                <a:gd name="T25" fmla="*/ 8 h 28"/>
                <a:gd name="T26" fmla="*/ 35 w 146"/>
                <a:gd name="T27" fmla="*/ 8 h 28"/>
                <a:gd name="T28" fmla="*/ 34 w 146"/>
                <a:gd name="T29" fmla="*/ 8 h 28"/>
                <a:gd name="T30" fmla="*/ 33 w 146"/>
                <a:gd name="T31" fmla="*/ 9 h 28"/>
                <a:gd name="T32" fmla="*/ 32 w 146"/>
                <a:gd name="T33" fmla="*/ 9 h 28"/>
                <a:gd name="T34" fmla="*/ 31 w 146"/>
                <a:gd name="T35" fmla="*/ 9 h 28"/>
                <a:gd name="T36" fmla="*/ 30 w 146"/>
                <a:gd name="T37" fmla="*/ 9 h 28"/>
                <a:gd name="T38" fmla="*/ 29 w 146"/>
                <a:gd name="T39" fmla="*/ 9 h 28"/>
                <a:gd name="T40" fmla="*/ 28 w 146"/>
                <a:gd name="T41" fmla="*/ 10 h 28"/>
                <a:gd name="T42" fmla="*/ 27 w 146"/>
                <a:gd name="T43" fmla="*/ 10 h 28"/>
                <a:gd name="T44" fmla="*/ 26 w 146"/>
                <a:gd name="T45" fmla="*/ 10 h 28"/>
                <a:gd name="T46" fmla="*/ 25 w 146"/>
                <a:gd name="T47" fmla="*/ 10 h 28"/>
                <a:gd name="T48" fmla="*/ 24 w 146"/>
                <a:gd name="T49" fmla="*/ 10 h 28"/>
                <a:gd name="T50" fmla="*/ 23 w 146"/>
                <a:gd name="T51" fmla="*/ 10 h 28"/>
                <a:gd name="T52" fmla="*/ 22 w 146"/>
                <a:gd name="T53" fmla="*/ 10 h 28"/>
                <a:gd name="T54" fmla="*/ 21 w 146"/>
                <a:gd name="T55" fmla="*/ 10 h 28"/>
                <a:gd name="T56" fmla="*/ 19 w 146"/>
                <a:gd name="T57" fmla="*/ 10 h 28"/>
                <a:gd name="T58" fmla="*/ 3 w 146"/>
                <a:gd name="T59" fmla="*/ 10 h 28"/>
                <a:gd name="T60" fmla="*/ 0 w 146"/>
                <a:gd name="T61" fmla="*/ 8 h 28"/>
                <a:gd name="T62" fmla="*/ 20 w 146"/>
                <a:gd name="T63" fmla="*/ 8 h 28"/>
                <a:gd name="T64" fmla="*/ 21 w 146"/>
                <a:gd name="T65" fmla="*/ 8 h 28"/>
                <a:gd name="T66" fmla="*/ 23 w 146"/>
                <a:gd name="T67" fmla="*/ 8 h 28"/>
                <a:gd name="T68" fmla="*/ 24 w 146"/>
                <a:gd name="T69" fmla="*/ 8 h 28"/>
                <a:gd name="T70" fmla="*/ 26 w 146"/>
                <a:gd name="T71" fmla="*/ 7 h 28"/>
                <a:gd name="T72" fmla="*/ 27 w 146"/>
                <a:gd name="T73" fmla="*/ 7 h 28"/>
                <a:gd name="T74" fmla="*/ 28 w 146"/>
                <a:gd name="T75" fmla="*/ 7 h 28"/>
                <a:gd name="T76" fmla="*/ 29 w 146"/>
                <a:gd name="T77" fmla="*/ 7 h 28"/>
                <a:gd name="T78" fmla="*/ 30 w 146"/>
                <a:gd name="T79" fmla="*/ 7 h 28"/>
                <a:gd name="T80" fmla="*/ 32 w 146"/>
                <a:gd name="T81" fmla="*/ 7 h 28"/>
                <a:gd name="T82" fmla="*/ 33 w 146"/>
                <a:gd name="T83" fmla="*/ 7 h 28"/>
                <a:gd name="T84" fmla="*/ 34 w 146"/>
                <a:gd name="T85" fmla="*/ 6 h 28"/>
                <a:gd name="T86" fmla="*/ 35 w 146"/>
                <a:gd name="T87" fmla="*/ 6 h 28"/>
                <a:gd name="T88" fmla="*/ 36 w 146"/>
                <a:gd name="T89" fmla="*/ 6 h 28"/>
                <a:gd name="T90" fmla="*/ 37 w 146"/>
                <a:gd name="T91" fmla="*/ 6 h 28"/>
                <a:gd name="T92" fmla="*/ 38 w 146"/>
                <a:gd name="T93" fmla="*/ 5 h 28"/>
                <a:gd name="T94" fmla="*/ 39 w 146"/>
                <a:gd name="T95" fmla="*/ 5 h 28"/>
                <a:gd name="T96" fmla="*/ 40 w 146"/>
                <a:gd name="T97" fmla="*/ 5 h 28"/>
                <a:gd name="T98" fmla="*/ 41 w 146"/>
                <a:gd name="T99" fmla="*/ 4 h 28"/>
                <a:gd name="T100" fmla="*/ 42 w 146"/>
                <a:gd name="T101" fmla="*/ 4 h 28"/>
                <a:gd name="T102" fmla="*/ 43 w 146"/>
                <a:gd name="T103" fmla="*/ 3 h 28"/>
                <a:gd name="T104" fmla="*/ 44 w 146"/>
                <a:gd name="T105" fmla="*/ 3 h 28"/>
                <a:gd name="T106" fmla="*/ 45 w 146"/>
                <a:gd name="T107" fmla="*/ 3 h 28"/>
                <a:gd name="T108" fmla="*/ 46 w 146"/>
                <a:gd name="T109" fmla="*/ 2 h 28"/>
                <a:gd name="T110" fmla="*/ 47 w 146"/>
                <a:gd name="T111" fmla="*/ 1 h 28"/>
                <a:gd name="T112" fmla="*/ 48 w 146"/>
                <a:gd name="T113" fmla="*/ 1 h 28"/>
                <a:gd name="T114" fmla="*/ 48 w 146"/>
                <a:gd name="T115" fmla="*/ 0 h 28"/>
                <a:gd name="T116" fmla="*/ 49 w 146"/>
                <a:gd name="T117" fmla="*/ 0 h 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6"/>
                <a:gd name="T178" fmla="*/ 0 h 28"/>
                <a:gd name="T179" fmla="*/ 146 w 146"/>
                <a:gd name="T180" fmla="*/ 28 h 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6" h="28">
                  <a:moveTo>
                    <a:pt x="146" y="0"/>
                  </a:moveTo>
                  <a:lnTo>
                    <a:pt x="131" y="11"/>
                  </a:lnTo>
                  <a:lnTo>
                    <a:pt x="128" y="12"/>
                  </a:lnTo>
                  <a:lnTo>
                    <a:pt x="127" y="13"/>
                  </a:lnTo>
                  <a:lnTo>
                    <a:pt x="124" y="13"/>
                  </a:lnTo>
                  <a:lnTo>
                    <a:pt x="123" y="15"/>
                  </a:lnTo>
                  <a:lnTo>
                    <a:pt x="120" y="16"/>
                  </a:lnTo>
                  <a:lnTo>
                    <a:pt x="117" y="17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1" y="20"/>
                  </a:lnTo>
                  <a:lnTo>
                    <a:pt x="108" y="21"/>
                  </a:lnTo>
                  <a:lnTo>
                    <a:pt x="105" y="21"/>
                  </a:lnTo>
                  <a:lnTo>
                    <a:pt x="104" y="23"/>
                  </a:lnTo>
                  <a:lnTo>
                    <a:pt x="101" y="23"/>
                  </a:lnTo>
                  <a:lnTo>
                    <a:pt x="99" y="24"/>
                  </a:lnTo>
                  <a:lnTo>
                    <a:pt x="96" y="24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6" y="26"/>
                  </a:lnTo>
                  <a:lnTo>
                    <a:pt x="84" y="27"/>
                  </a:lnTo>
                  <a:lnTo>
                    <a:pt x="81" y="27"/>
                  </a:lnTo>
                  <a:lnTo>
                    <a:pt x="78" y="27"/>
                  </a:lnTo>
                  <a:lnTo>
                    <a:pt x="74" y="27"/>
                  </a:lnTo>
                  <a:lnTo>
                    <a:pt x="72" y="28"/>
                  </a:lnTo>
                  <a:lnTo>
                    <a:pt x="68" y="28"/>
                  </a:lnTo>
                  <a:lnTo>
                    <a:pt x="65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8" y="28"/>
                  </a:lnTo>
                  <a:lnTo>
                    <a:pt x="0" y="21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8" y="21"/>
                  </a:lnTo>
                  <a:lnTo>
                    <a:pt x="72" y="21"/>
                  </a:lnTo>
                  <a:lnTo>
                    <a:pt x="76" y="20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20"/>
                  </a:lnTo>
                  <a:lnTo>
                    <a:pt x="90" y="19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8" y="16"/>
                  </a:lnTo>
                  <a:lnTo>
                    <a:pt x="111" y="16"/>
                  </a:lnTo>
                  <a:lnTo>
                    <a:pt x="113" y="15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25" y="11"/>
                  </a:lnTo>
                  <a:lnTo>
                    <a:pt x="128" y="9"/>
                  </a:lnTo>
                  <a:lnTo>
                    <a:pt x="131" y="8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39" y="4"/>
                  </a:lnTo>
                  <a:lnTo>
                    <a:pt x="142" y="3"/>
                  </a:lnTo>
                  <a:lnTo>
                    <a:pt x="144" y="1"/>
                  </a:lnTo>
                  <a:lnTo>
                    <a:pt x="146" y="0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25" name="Freeform 71"/>
            <p:cNvSpPr>
              <a:spLocks/>
            </p:cNvSpPr>
            <p:nvPr/>
          </p:nvSpPr>
          <p:spPr bwMode="auto">
            <a:xfrm>
              <a:off x="524" y="3887"/>
              <a:ext cx="3" cy="44"/>
            </a:xfrm>
            <a:custGeom>
              <a:avLst/>
              <a:gdLst>
                <a:gd name="T0" fmla="*/ 0 w 8"/>
                <a:gd name="T1" fmla="*/ 0 h 130"/>
                <a:gd name="T2" fmla="*/ 3 w 8"/>
                <a:gd name="T3" fmla="*/ 2 h 130"/>
                <a:gd name="T4" fmla="*/ 3 w 8"/>
                <a:gd name="T5" fmla="*/ 39 h 130"/>
                <a:gd name="T6" fmla="*/ 0 w 8"/>
                <a:gd name="T7" fmla="*/ 44 h 130"/>
                <a:gd name="T8" fmla="*/ 0 w 8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30"/>
                <a:gd name="T17" fmla="*/ 8 w 8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30">
                  <a:moveTo>
                    <a:pt x="0" y="0"/>
                  </a:moveTo>
                  <a:lnTo>
                    <a:pt x="8" y="7"/>
                  </a:lnTo>
                  <a:lnTo>
                    <a:pt x="8" y="116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26" name="Freeform 72"/>
            <p:cNvSpPr>
              <a:spLocks/>
            </p:cNvSpPr>
            <p:nvPr/>
          </p:nvSpPr>
          <p:spPr bwMode="auto">
            <a:xfrm>
              <a:off x="524" y="3887"/>
              <a:ext cx="3" cy="44"/>
            </a:xfrm>
            <a:custGeom>
              <a:avLst/>
              <a:gdLst>
                <a:gd name="T0" fmla="*/ 0 w 8"/>
                <a:gd name="T1" fmla="*/ 0 h 130"/>
                <a:gd name="T2" fmla="*/ 3 w 8"/>
                <a:gd name="T3" fmla="*/ 2 h 130"/>
                <a:gd name="T4" fmla="*/ 3 w 8"/>
                <a:gd name="T5" fmla="*/ 39 h 130"/>
                <a:gd name="T6" fmla="*/ 0 w 8"/>
                <a:gd name="T7" fmla="*/ 44 h 130"/>
                <a:gd name="T8" fmla="*/ 0 w 8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30"/>
                <a:gd name="T17" fmla="*/ 8 w 8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30">
                  <a:moveTo>
                    <a:pt x="0" y="0"/>
                  </a:moveTo>
                  <a:lnTo>
                    <a:pt x="8" y="7"/>
                  </a:lnTo>
                  <a:lnTo>
                    <a:pt x="8" y="116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27" name="Freeform 73"/>
            <p:cNvSpPr>
              <a:spLocks/>
            </p:cNvSpPr>
            <p:nvPr/>
          </p:nvSpPr>
          <p:spPr bwMode="auto">
            <a:xfrm>
              <a:off x="524" y="3838"/>
              <a:ext cx="28" cy="24"/>
            </a:xfrm>
            <a:custGeom>
              <a:avLst/>
              <a:gdLst>
                <a:gd name="T0" fmla="*/ 26 w 84"/>
                <a:gd name="T1" fmla="*/ 24 h 72"/>
                <a:gd name="T2" fmla="*/ 26 w 84"/>
                <a:gd name="T3" fmla="*/ 23 h 72"/>
                <a:gd name="T4" fmla="*/ 26 w 84"/>
                <a:gd name="T5" fmla="*/ 22 h 72"/>
                <a:gd name="T6" fmla="*/ 26 w 84"/>
                <a:gd name="T7" fmla="*/ 21 h 72"/>
                <a:gd name="T8" fmla="*/ 26 w 84"/>
                <a:gd name="T9" fmla="*/ 19 h 72"/>
                <a:gd name="T10" fmla="*/ 26 w 84"/>
                <a:gd name="T11" fmla="*/ 19 h 72"/>
                <a:gd name="T12" fmla="*/ 26 w 84"/>
                <a:gd name="T13" fmla="*/ 17 h 72"/>
                <a:gd name="T14" fmla="*/ 25 w 84"/>
                <a:gd name="T15" fmla="*/ 16 h 72"/>
                <a:gd name="T16" fmla="*/ 25 w 84"/>
                <a:gd name="T17" fmla="*/ 15 h 72"/>
                <a:gd name="T18" fmla="*/ 24 w 84"/>
                <a:gd name="T19" fmla="*/ 14 h 72"/>
                <a:gd name="T20" fmla="*/ 23 w 84"/>
                <a:gd name="T21" fmla="*/ 14 h 72"/>
                <a:gd name="T22" fmla="*/ 23 w 84"/>
                <a:gd name="T23" fmla="*/ 13 h 72"/>
                <a:gd name="T24" fmla="*/ 22 w 84"/>
                <a:gd name="T25" fmla="*/ 12 h 72"/>
                <a:gd name="T26" fmla="*/ 21 w 84"/>
                <a:gd name="T27" fmla="*/ 12 h 72"/>
                <a:gd name="T28" fmla="*/ 19 w 84"/>
                <a:gd name="T29" fmla="*/ 11 h 72"/>
                <a:gd name="T30" fmla="*/ 18 w 84"/>
                <a:gd name="T31" fmla="*/ 11 h 72"/>
                <a:gd name="T32" fmla="*/ 16 w 84"/>
                <a:gd name="T33" fmla="*/ 10 h 72"/>
                <a:gd name="T34" fmla="*/ 14 w 84"/>
                <a:gd name="T35" fmla="*/ 10 h 72"/>
                <a:gd name="T36" fmla="*/ 13 w 84"/>
                <a:gd name="T37" fmla="*/ 10 h 72"/>
                <a:gd name="T38" fmla="*/ 3 w 84"/>
                <a:gd name="T39" fmla="*/ 10 h 72"/>
                <a:gd name="T40" fmla="*/ 10 w 84"/>
                <a:gd name="T41" fmla="*/ 0 h 72"/>
                <a:gd name="T42" fmla="*/ 13 w 84"/>
                <a:gd name="T43" fmla="*/ 0 h 72"/>
                <a:gd name="T44" fmla="*/ 15 w 84"/>
                <a:gd name="T45" fmla="*/ 0 h 72"/>
                <a:gd name="T46" fmla="*/ 17 w 84"/>
                <a:gd name="T47" fmla="*/ 1 h 72"/>
                <a:gd name="T48" fmla="*/ 19 w 84"/>
                <a:gd name="T49" fmla="*/ 1 h 72"/>
                <a:gd name="T50" fmla="*/ 21 w 84"/>
                <a:gd name="T51" fmla="*/ 1 h 72"/>
                <a:gd name="T52" fmla="*/ 22 w 84"/>
                <a:gd name="T53" fmla="*/ 2 h 72"/>
                <a:gd name="T54" fmla="*/ 23 w 84"/>
                <a:gd name="T55" fmla="*/ 3 h 72"/>
                <a:gd name="T56" fmla="*/ 24 w 84"/>
                <a:gd name="T57" fmla="*/ 4 h 72"/>
                <a:gd name="T58" fmla="*/ 25 w 84"/>
                <a:gd name="T59" fmla="*/ 5 h 72"/>
                <a:gd name="T60" fmla="*/ 26 w 84"/>
                <a:gd name="T61" fmla="*/ 6 h 72"/>
                <a:gd name="T62" fmla="*/ 27 w 84"/>
                <a:gd name="T63" fmla="*/ 7 h 72"/>
                <a:gd name="T64" fmla="*/ 27 w 84"/>
                <a:gd name="T65" fmla="*/ 8 h 72"/>
                <a:gd name="T66" fmla="*/ 27 w 84"/>
                <a:gd name="T67" fmla="*/ 9 h 72"/>
                <a:gd name="T68" fmla="*/ 27 w 84"/>
                <a:gd name="T69" fmla="*/ 10 h 72"/>
                <a:gd name="T70" fmla="*/ 28 w 84"/>
                <a:gd name="T71" fmla="*/ 12 h 72"/>
                <a:gd name="T72" fmla="*/ 28 w 84"/>
                <a:gd name="T73" fmla="*/ 13 h 72"/>
                <a:gd name="T74" fmla="*/ 28 w 84"/>
                <a:gd name="T75" fmla="*/ 14 h 72"/>
                <a:gd name="T76" fmla="*/ 27 w 84"/>
                <a:gd name="T77" fmla="*/ 16 h 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"/>
                <a:gd name="T118" fmla="*/ 0 h 72"/>
                <a:gd name="T119" fmla="*/ 84 w 84"/>
                <a:gd name="T120" fmla="*/ 72 h 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" h="72">
                  <a:moveTo>
                    <a:pt x="82" y="49"/>
                  </a:moveTo>
                  <a:lnTo>
                    <a:pt x="77" y="72"/>
                  </a:lnTo>
                  <a:lnTo>
                    <a:pt x="77" y="70"/>
                  </a:lnTo>
                  <a:lnTo>
                    <a:pt x="78" y="69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78" y="58"/>
                  </a:lnTo>
                  <a:lnTo>
                    <a:pt x="77" y="57"/>
                  </a:lnTo>
                  <a:lnTo>
                    <a:pt x="77" y="56"/>
                  </a:lnTo>
                  <a:lnTo>
                    <a:pt x="77" y="54"/>
                  </a:lnTo>
                  <a:lnTo>
                    <a:pt x="77" y="52"/>
                  </a:lnTo>
                  <a:lnTo>
                    <a:pt x="76" y="50"/>
                  </a:lnTo>
                  <a:lnTo>
                    <a:pt x="76" y="49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3" y="45"/>
                  </a:lnTo>
                  <a:lnTo>
                    <a:pt x="72" y="43"/>
                  </a:lnTo>
                  <a:lnTo>
                    <a:pt x="72" y="42"/>
                  </a:lnTo>
                  <a:lnTo>
                    <a:pt x="70" y="41"/>
                  </a:lnTo>
                  <a:lnTo>
                    <a:pt x="69" y="39"/>
                  </a:lnTo>
                  <a:lnTo>
                    <a:pt x="68" y="39"/>
                  </a:lnTo>
                  <a:lnTo>
                    <a:pt x="66" y="38"/>
                  </a:lnTo>
                  <a:lnTo>
                    <a:pt x="65" y="37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5" y="33"/>
                  </a:lnTo>
                  <a:lnTo>
                    <a:pt x="54" y="33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6" y="31"/>
                  </a:lnTo>
                  <a:lnTo>
                    <a:pt x="43" y="31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8" y="3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2" y="4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8" y="7"/>
                  </a:lnTo>
                  <a:lnTo>
                    <a:pt x="70" y="8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4" y="13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80" y="21"/>
                  </a:lnTo>
                  <a:lnTo>
                    <a:pt x="80" y="22"/>
                  </a:lnTo>
                  <a:lnTo>
                    <a:pt x="81" y="23"/>
                  </a:lnTo>
                  <a:lnTo>
                    <a:pt x="81" y="26"/>
                  </a:lnTo>
                  <a:lnTo>
                    <a:pt x="82" y="27"/>
                  </a:lnTo>
                  <a:lnTo>
                    <a:pt x="82" y="29"/>
                  </a:lnTo>
                  <a:lnTo>
                    <a:pt x="82" y="31"/>
                  </a:lnTo>
                  <a:lnTo>
                    <a:pt x="84" y="33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4" y="39"/>
                  </a:lnTo>
                  <a:lnTo>
                    <a:pt x="84" y="41"/>
                  </a:lnTo>
                  <a:lnTo>
                    <a:pt x="84" y="43"/>
                  </a:lnTo>
                  <a:lnTo>
                    <a:pt x="84" y="45"/>
                  </a:lnTo>
                  <a:lnTo>
                    <a:pt x="82" y="48"/>
                  </a:lnTo>
                  <a:lnTo>
                    <a:pt x="82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28" name="Freeform 74"/>
            <p:cNvSpPr>
              <a:spLocks/>
            </p:cNvSpPr>
            <p:nvPr/>
          </p:nvSpPr>
          <p:spPr bwMode="auto">
            <a:xfrm>
              <a:off x="524" y="3838"/>
              <a:ext cx="28" cy="24"/>
            </a:xfrm>
            <a:custGeom>
              <a:avLst/>
              <a:gdLst>
                <a:gd name="T0" fmla="*/ 26 w 84"/>
                <a:gd name="T1" fmla="*/ 24 h 72"/>
                <a:gd name="T2" fmla="*/ 26 w 84"/>
                <a:gd name="T3" fmla="*/ 23 h 72"/>
                <a:gd name="T4" fmla="*/ 26 w 84"/>
                <a:gd name="T5" fmla="*/ 22 h 72"/>
                <a:gd name="T6" fmla="*/ 26 w 84"/>
                <a:gd name="T7" fmla="*/ 21 h 72"/>
                <a:gd name="T8" fmla="*/ 26 w 84"/>
                <a:gd name="T9" fmla="*/ 19 h 72"/>
                <a:gd name="T10" fmla="*/ 26 w 84"/>
                <a:gd name="T11" fmla="*/ 19 h 72"/>
                <a:gd name="T12" fmla="*/ 26 w 84"/>
                <a:gd name="T13" fmla="*/ 17 h 72"/>
                <a:gd name="T14" fmla="*/ 25 w 84"/>
                <a:gd name="T15" fmla="*/ 16 h 72"/>
                <a:gd name="T16" fmla="*/ 25 w 84"/>
                <a:gd name="T17" fmla="*/ 15 h 72"/>
                <a:gd name="T18" fmla="*/ 24 w 84"/>
                <a:gd name="T19" fmla="*/ 14 h 72"/>
                <a:gd name="T20" fmla="*/ 23 w 84"/>
                <a:gd name="T21" fmla="*/ 14 h 72"/>
                <a:gd name="T22" fmla="*/ 23 w 84"/>
                <a:gd name="T23" fmla="*/ 13 h 72"/>
                <a:gd name="T24" fmla="*/ 22 w 84"/>
                <a:gd name="T25" fmla="*/ 12 h 72"/>
                <a:gd name="T26" fmla="*/ 21 w 84"/>
                <a:gd name="T27" fmla="*/ 12 h 72"/>
                <a:gd name="T28" fmla="*/ 19 w 84"/>
                <a:gd name="T29" fmla="*/ 11 h 72"/>
                <a:gd name="T30" fmla="*/ 18 w 84"/>
                <a:gd name="T31" fmla="*/ 11 h 72"/>
                <a:gd name="T32" fmla="*/ 16 w 84"/>
                <a:gd name="T33" fmla="*/ 10 h 72"/>
                <a:gd name="T34" fmla="*/ 14 w 84"/>
                <a:gd name="T35" fmla="*/ 10 h 72"/>
                <a:gd name="T36" fmla="*/ 13 w 84"/>
                <a:gd name="T37" fmla="*/ 10 h 72"/>
                <a:gd name="T38" fmla="*/ 3 w 84"/>
                <a:gd name="T39" fmla="*/ 10 h 72"/>
                <a:gd name="T40" fmla="*/ 10 w 84"/>
                <a:gd name="T41" fmla="*/ 0 h 72"/>
                <a:gd name="T42" fmla="*/ 13 w 84"/>
                <a:gd name="T43" fmla="*/ 0 h 72"/>
                <a:gd name="T44" fmla="*/ 15 w 84"/>
                <a:gd name="T45" fmla="*/ 0 h 72"/>
                <a:gd name="T46" fmla="*/ 17 w 84"/>
                <a:gd name="T47" fmla="*/ 1 h 72"/>
                <a:gd name="T48" fmla="*/ 19 w 84"/>
                <a:gd name="T49" fmla="*/ 1 h 72"/>
                <a:gd name="T50" fmla="*/ 21 w 84"/>
                <a:gd name="T51" fmla="*/ 1 h 72"/>
                <a:gd name="T52" fmla="*/ 22 w 84"/>
                <a:gd name="T53" fmla="*/ 2 h 72"/>
                <a:gd name="T54" fmla="*/ 23 w 84"/>
                <a:gd name="T55" fmla="*/ 3 h 72"/>
                <a:gd name="T56" fmla="*/ 24 w 84"/>
                <a:gd name="T57" fmla="*/ 4 h 72"/>
                <a:gd name="T58" fmla="*/ 25 w 84"/>
                <a:gd name="T59" fmla="*/ 5 h 72"/>
                <a:gd name="T60" fmla="*/ 26 w 84"/>
                <a:gd name="T61" fmla="*/ 6 h 72"/>
                <a:gd name="T62" fmla="*/ 27 w 84"/>
                <a:gd name="T63" fmla="*/ 7 h 72"/>
                <a:gd name="T64" fmla="*/ 27 w 84"/>
                <a:gd name="T65" fmla="*/ 8 h 72"/>
                <a:gd name="T66" fmla="*/ 27 w 84"/>
                <a:gd name="T67" fmla="*/ 9 h 72"/>
                <a:gd name="T68" fmla="*/ 27 w 84"/>
                <a:gd name="T69" fmla="*/ 10 h 72"/>
                <a:gd name="T70" fmla="*/ 28 w 84"/>
                <a:gd name="T71" fmla="*/ 12 h 72"/>
                <a:gd name="T72" fmla="*/ 28 w 84"/>
                <a:gd name="T73" fmla="*/ 13 h 72"/>
                <a:gd name="T74" fmla="*/ 28 w 84"/>
                <a:gd name="T75" fmla="*/ 14 h 72"/>
                <a:gd name="T76" fmla="*/ 27 w 84"/>
                <a:gd name="T77" fmla="*/ 16 h 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"/>
                <a:gd name="T118" fmla="*/ 0 h 72"/>
                <a:gd name="T119" fmla="*/ 84 w 84"/>
                <a:gd name="T120" fmla="*/ 72 h 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" h="72">
                  <a:moveTo>
                    <a:pt x="82" y="49"/>
                  </a:moveTo>
                  <a:lnTo>
                    <a:pt x="77" y="72"/>
                  </a:lnTo>
                  <a:lnTo>
                    <a:pt x="77" y="70"/>
                  </a:lnTo>
                  <a:lnTo>
                    <a:pt x="78" y="69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78" y="58"/>
                  </a:lnTo>
                  <a:lnTo>
                    <a:pt x="77" y="57"/>
                  </a:lnTo>
                  <a:lnTo>
                    <a:pt x="77" y="56"/>
                  </a:lnTo>
                  <a:lnTo>
                    <a:pt x="77" y="54"/>
                  </a:lnTo>
                  <a:lnTo>
                    <a:pt x="77" y="52"/>
                  </a:lnTo>
                  <a:lnTo>
                    <a:pt x="76" y="50"/>
                  </a:lnTo>
                  <a:lnTo>
                    <a:pt x="76" y="49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3" y="45"/>
                  </a:lnTo>
                  <a:lnTo>
                    <a:pt x="72" y="43"/>
                  </a:lnTo>
                  <a:lnTo>
                    <a:pt x="72" y="42"/>
                  </a:lnTo>
                  <a:lnTo>
                    <a:pt x="70" y="41"/>
                  </a:lnTo>
                  <a:lnTo>
                    <a:pt x="69" y="39"/>
                  </a:lnTo>
                  <a:lnTo>
                    <a:pt x="68" y="39"/>
                  </a:lnTo>
                  <a:lnTo>
                    <a:pt x="66" y="38"/>
                  </a:lnTo>
                  <a:lnTo>
                    <a:pt x="65" y="37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5" y="33"/>
                  </a:lnTo>
                  <a:lnTo>
                    <a:pt x="54" y="33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6" y="31"/>
                  </a:lnTo>
                  <a:lnTo>
                    <a:pt x="43" y="31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8" y="3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2" y="4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8" y="7"/>
                  </a:lnTo>
                  <a:lnTo>
                    <a:pt x="70" y="8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4" y="13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80" y="21"/>
                  </a:lnTo>
                  <a:lnTo>
                    <a:pt x="80" y="22"/>
                  </a:lnTo>
                  <a:lnTo>
                    <a:pt x="81" y="23"/>
                  </a:lnTo>
                  <a:lnTo>
                    <a:pt x="81" y="26"/>
                  </a:lnTo>
                  <a:lnTo>
                    <a:pt x="82" y="27"/>
                  </a:lnTo>
                  <a:lnTo>
                    <a:pt x="82" y="29"/>
                  </a:lnTo>
                  <a:lnTo>
                    <a:pt x="82" y="31"/>
                  </a:lnTo>
                  <a:lnTo>
                    <a:pt x="84" y="33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4" y="39"/>
                  </a:lnTo>
                  <a:lnTo>
                    <a:pt x="84" y="41"/>
                  </a:lnTo>
                  <a:lnTo>
                    <a:pt x="84" y="43"/>
                  </a:lnTo>
                  <a:lnTo>
                    <a:pt x="84" y="45"/>
                  </a:lnTo>
                  <a:lnTo>
                    <a:pt x="82" y="48"/>
                  </a:lnTo>
                  <a:lnTo>
                    <a:pt x="82" y="49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29" name="Freeform 75"/>
            <p:cNvSpPr>
              <a:spLocks/>
            </p:cNvSpPr>
            <p:nvPr/>
          </p:nvSpPr>
          <p:spPr bwMode="auto">
            <a:xfrm>
              <a:off x="524" y="3838"/>
              <a:ext cx="3" cy="32"/>
            </a:xfrm>
            <a:custGeom>
              <a:avLst/>
              <a:gdLst>
                <a:gd name="T0" fmla="*/ 0 w 8"/>
                <a:gd name="T1" fmla="*/ 0 h 96"/>
                <a:gd name="T2" fmla="*/ 3 w 8"/>
                <a:gd name="T3" fmla="*/ 10 h 96"/>
                <a:gd name="T4" fmla="*/ 3 w 8"/>
                <a:gd name="T5" fmla="*/ 32 h 96"/>
                <a:gd name="T6" fmla="*/ 0 w 8"/>
                <a:gd name="T7" fmla="*/ 26 h 96"/>
                <a:gd name="T8" fmla="*/ 0 w 8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6"/>
                <a:gd name="T17" fmla="*/ 8 w 8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6">
                  <a:moveTo>
                    <a:pt x="0" y="0"/>
                  </a:moveTo>
                  <a:lnTo>
                    <a:pt x="8" y="30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30" name="Freeform 76"/>
            <p:cNvSpPr>
              <a:spLocks/>
            </p:cNvSpPr>
            <p:nvPr/>
          </p:nvSpPr>
          <p:spPr bwMode="auto">
            <a:xfrm>
              <a:off x="524" y="3838"/>
              <a:ext cx="3" cy="32"/>
            </a:xfrm>
            <a:custGeom>
              <a:avLst/>
              <a:gdLst>
                <a:gd name="T0" fmla="*/ 0 w 8"/>
                <a:gd name="T1" fmla="*/ 0 h 96"/>
                <a:gd name="T2" fmla="*/ 3 w 8"/>
                <a:gd name="T3" fmla="*/ 10 h 96"/>
                <a:gd name="T4" fmla="*/ 3 w 8"/>
                <a:gd name="T5" fmla="*/ 32 h 96"/>
                <a:gd name="T6" fmla="*/ 0 w 8"/>
                <a:gd name="T7" fmla="*/ 26 h 96"/>
                <a:gd name="T8" fmla="*/ 0 w 8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6"/>
                <a:gd name="T17" fmla="*/ 8 w 8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6">
                  <a:moveTo>
                    <a:pt x="0" y="0"/>
                  </a:moveTo>
                  <a:lnTo>
                    <a:pt x="8" y="30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31" name="Freeform 77"/>
            <p:cNvSpPr>
              <a:spLocks/>
            </p:cNvSpPr>
            <p:nvPr/>
          </p:nvSpPr>
          <p:spPr bwMode="auto">
            <a:xfrm>
              <a:off x="524" y="3880"/>
              <a:ext cx="49" cy="10"/>
            </a:xfrm>
            <a:custGeom>
              <a:avLst/>
              <a:gdLst>
                <a:gd name="T0" fmla="*/ 49 w 146"/>
                <a:gd name="T1" fmla="*/ 0 h 28"/>
                <a:gd name="T2" fmla="*/ 44 w 146"/>
                <a:gd name="T3" fmla="*/ 4 h 28"/>
                <a:gd name="T4" fmla="*/ 43 w 146"/>
                <a:gd name="T5" fmla="*/ 4 h 28"/>
                <a:gd name="T6" fmla="*/ 43 w 146"/>
                <a:gd name="T7" fmla="*/ 5 h 28"/>
                <a:gd name="T8" fmla="*/ 42 w 146"/>
                <a:gd name="T9" fmla="*/ 5 h 28"/>
                <a:gd name="T10" fmla="*/ 41 w 146"/>
                <a:gd name="T11" fmla="*/ 5 h 28"/>
                <a:gd name="T12" fmla="*/ 40 w 146"/>
                <a:gd name="T13" fmla="*/ 6 h 28"/>
                <a:gd name="T14" fmla="*/ 39 w 146"/>
                <a:gd name="T15" fmla="*/ 6 h 28"/>
                <a:gd name="T16" fmla="*/ 39 w 146"/>
                <a:gd name="T17" fmla="*/ 7 h 28"/>
                <a:gd name="T18" fmla="*/ 38 w 146"/>
                <a:gd name="T19" fmla="*/ 7 h 28"/>
                <a:gd name="T20" fmla="*/ 37 w 146"/>
                <a:gd name="T21" fmla="*/ 7 h 28"/>
                <a:gd name="T22" fmla="*/ 36 w 146"/>
                <a:gd name="T23" fmla="*/ 8 h 28"/>
                <a:gd name="T24" fmla="*/ 35 w 146"/>
                <a:gd name="T25" fmla="*/ 8 h 28"/>
                <a:gd name="T26" fmla="*/ 35 w 146"/>
                <a:gd name="T27" fmla="*/ 8 h 28"/>
                <a:gd name="T28" fmla="*/ 34 w 146"/>
                <a:gd name="T29" fmla="*/ 8 h 28"/>
                <a:gd name="T30" fmla="*/ 33 w 146"/>
                <a:gd name="T31" fmla="*/ 9 h 28"/>
                <a:gd name="T32" fmla="*/ 32 w 146"/>
                <a:gd name="T33" fmla="*/ 9 h 28"/>
                <a:gd name="T34" fmla="*/ 31 w 146"/>
                <a:gd name="T35" fmla="*/ 9 h 28"/>
                <a:gd name="T36" fmla="*/ 30 w 146"/>
                <a:gd name="T37" fmla="*/ 9 h 28"/>
                <a:gd name="T38" fmla="*/ 29 w 146"/>
                <a:gd name="T39" fmla="*/ 9 h 28"/>
                <a:gd name="T40" fmla="*/ 28 w 146"/>
                <a:gd name="T41" fmla="*/ 10 h 28"/>
                <a:gd name="T42" fmla="*/ 27 w 146"/>
                <a:gd name="T43" fmla="*/ 10 h 28"/>
                <a:gd name="T44" fmla="*/ 26 w 146"/>
                <a:gd name="T45" fmla="*/ 10 h 28"/>
                <a:gd name="T46" fmla="*/ 25 w 146"/>
                <a:gd name="T47" fmla="*/ 10 h 28"/>
                <a:gd name="T48" fmla="*/ 24 w 146"/>
                <a:gd name="T49" fmla="*/ 10 h 28"/>
                <a:gd name="T50" fmla="*/ 23 w 146"/>
                <a:gd name="T51" fmla="*/ 10 h 28"/>
                <a:gd name="T52" fmla="*/ 22 w 146"/>
                <a:gd name="T53" fmla="*/ 10 h 28"/>
                <a:gd name="T54" fmla="*/ 21 w 146"/>
                <a:gd name="T55" fmla="*/ 10 h 28"/>
                <a:gd name="T56" fmla="*/ 19 w 146"/>
                <a:gd name="T57" fmla="*/ 10 h 28"/>
                <a:gd name="T58" fmla="*/ 3 w 146"/>
                <a:gd name="T59" fmla="*/ 10 h 28"/>
                <a:gd name="T60" fmla="*/ 0 w 146"/>
                <a:gd name="T61" fmla="*/ 8 h 28"/>
                <a:gd name="T62" fmla="*/ 20 w 146"/>
                <a:gd name="T63" fmla="*/ 8 h 28"/>
                <a:gd name="T64" fmla="*/ 21 w 146"/>
                <a:gd name="T65" fmla="*/ 8 h 28"/>
                <a:gd name="T66" fmla="*/ 23 w 146"/>
                <a:gd name="T67" fmla="*/ 8 h 28"/>
                <a:gd name="T68" fmla="*/ 24 w 146"/>
                <a:gd name="T69" fmla="*/ 8 h 28"/>
                <a:gd name="T70" fmla="*/ 26 w 146"/>
                <a:gd name="T71" fmla="*/ 7 h 28"/>
                <a:gd name="T72" fmla="*/ 27 w 146"/>
                <a:gd name="T73" fmla="*/ 7 h 28"/>
                <a:gd name="T74" fmla="*/ 28 w 146"/>
                <a:gd name="T75" fmla="*/ 7 h 28"/>
                <a:gd name="T76" fmla="*/ 29 w 146"/>
                <a:gd name="T77" fmla="*/ 7 h 28"/>
                <a:gd name="T78" fmla="*/ 30 w 146"/>
                <a:gd name="T79" fmla="*/ 7 h 28"/>
                <a:gd name="T80" fmla="*/ 32 w 146"/>
                <a:gd name="T81" fmla="*/ 7 h 28"/>
                <a:gd name="T82" fmla="*/ 33 w 146"/>
                <a:gd name="T83" fmla="*/ 7 h 28"/>
                <a:gd name="T84" fmla="*/ 34 w 146"/>
                <a:gd name="T85" fmla="*/ 6 h 28"/>
                <a:gd name="T86" fmla="*/ 35 w 146"/>
                <a:gd name="T87" fmla="*/ 6 h 28"/>
                <a:gd name="T88" fmla="*/ 36 w 146"/>
                <a:gd name="T89" fmla="*/ 6 h 28"/>
                <a:gd name="T90" fmla="*/ 37 w 146"/>
                <a:gd name="T91" fmla="*/ 6 h 28"/>
                <a:gd name="T92" fmla="*/ 38 w 146"/>
                <a:gd name="T93" fmla="*/ 5 h 28"/>
                <a:gd name="T94" fmla="*/ 39 w 146"/>
                <a:gd name="T95" fmla="*/ 5 h 28"/>
                <a:gd name="T96" fmla="*/ 40 w 146"/>
                <a:gd name="T97" fmla="*/ 5 h 28"/>
                <a:gd name="T98" fmla="*/ 41 w 146"/>
                <a:gd name="T99" fmla="*/ 4 h 28"/>
                <a:gd name="T100" fmla="*/ 42 w 146"/>
                <a:gd name="T101" fmla="*/ 4 h 28"/>
                <a:gd name="T102" fmla="*/ 43 w 146"/>
                <a:gd name="T103" fmla="*/ 3 h 28"/>
                <a:gd name="T104" fmla="*/ 44 w 146"/>
                <a:gd name="T105" fmla="*/ 3 h 28"/>
                <a:gd name="T106" fmla="*/ 45 w 146"/>
                <a:gd name="T107" fmla="*/ 3 h 28"/>
                <a:gd name="T108" fmla="*/ 46 w 146"/>
                <a:gd name="T109" fmla="*/ 2 h 28"/>
                <a:gd name="T110" fmla="*/ 47 w 146"/>
                <a:gd name="T111" fmla="*/ 1 h 28"/>
                <a:gd name="T112" fmla="*/ 48 w 146"/>
                <a:gd name="T113" fmla="*/ 1 h 28"/>
                <a:gd name="T114" fmla="*/ 48 w 146"/>
                <a:gd name="T115" fmla="*/ 0 h 28"/>
                <a:gd name="T116" fmla="*/ 49 w 146"/>
                <a:gd name="T117" fmla="*/ 0 h 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6"/>
                <a:gd name="T178" fmla="*/ 0 h 28"/>
                <a:gd name="T179" fmla="*/ 146 w 146"/>
                <a:gd name="T180" fmla="*/ 28 h 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6" h="28">
                  <a:moveTo>
                    <a:pt x="146" y="0"/>
                  </a:moveTo>
                  <a:lnTo>
                    <a:pt x="131" y="11"/>
                  </a:lnTo>
                  <a:lnTo>
                    <a:pt x="128" y="12"/>
                  </a:lnTo>
                  <a:lnTo>
                    <a:pt x="127" y="13"/>
                  </a:lnTo>
                  <a:lnTo>
                    <a:pt x="124" y="13"/>
                  </a:lnTo>
                  <a:lnTo>
                    <a:pt x="123" y="15"/>
                  </a:lnTo>
                  <a:lnTo>
                    <a:pt x="120" y="16"/>
                  </a:lnTo>
                  <a:lnTo>
                    <a:pt x="117" y="17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1" y="20"/>
                  </a:lnTo>
                  <a:lnTo>
                    <a:pt x="108" y="21"/>
                  </a:lnTo>
                  <a:lnTo>
                    <a:pt x="105" y="21"/>
                  </a:lnTo>
                  <a:lnTo>
                    <a:pt x="104" y="23"/>
                  </a:lnTo>
                  <a:lnTo>
                    <a:pt x="101" y="23"/>
                  </a:lnTo>
                  <a:lnTo>
                    <a:pt x="99" y="24"/>
                  </a:lnTo>
                  <a:lnTo>
                    <a:pt x="96" y="24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6" y="26"/>
                  </a:lnTo>
                  <a:lnTo>
                    <a:pt x="84" y="27"/>
                  </a:lnTo>
                  <a:lnTo>
                    <a:pt x="81" y="27"/>
                  </a:lnTo>
                  <a:lnTo>
                    <a:pt x="78" y="27"/>
                  </a:lnTo>
                  <a:lnTo>
                    <a:pt x="74" y="27"/>
                  </a:lnTo>
                  <a:lnTo>
                    <a:pt x="72" y="28"/>
                  </a:lnTo>
                  <a:lnTo>
                    <a:pt x="68" y="28"/>
                  </a:lnTo>
                  <a:lnTo>
                    <a:pt x="65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8" y="28"/>
                  </a:lnTo>
                  <a:lnTo>
                    <a:pt x="0" y="21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8" y="21"/>
                  </a:lnTo>
                  <a:lnTo>
                    <a:pt x="72" y="21"/>
                  </a:lnTo>
                  <a:lnTo>
                    <a:pt x="76" y="20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20"/>
                  </a:lnTo>
                  <a:lnTo>
                    <a:pt x="90" y="19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8" y="16"/>
                  </a:lnTo>
                  <a:lnTo>
                    <a:pt x="111" y="16"/>
                  </a:lnTo>
                  <a:lnTo>
                    <a:pt x="113" y="15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25" y="11"/>
                  </a:lnTo>
                  <a:lnTo>
                    <a:pt x="128" y="9"/>
                  </a:lnTo>
                  <a:lnTo>
                    <a:pt x="131" y="8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39" y="4"/>
                  </a:lnTo>
                  <a:lnTo>
                    <a:pt x="142" y="3"/>
                  </a:lnTo>
                  <a:lnTo>
                    <a:pt x="144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32" name="Freeform 78"/>
            <p:cNvSpPr>
              <a:spLocks/>
            </p:cNvSpPr>
            <p:nvPr/>
          </p:nvSpPr>
          <p:spPr bwMode="auto">
            <a:xfrm>
              <a:off x="524" y="3880"/>
              <a:ext cx="49" cy="10"/>
            </a:xfrm>
            <a:custGeom>
              <a:avLst/>
              <a:gdLst>
                <a:gd name="T0" fmla="*/ 49 w 146"/>
                <a:gd name="T1" fmla="*/ 0 h 28"/>
                <a:gd name="T2" fmla="*/ 44 w 146"/>
                <a:gd name="T3" fmla="*/ 4 h 28"/>
                <a:gd name="T4" fmla="*/ 43 w 146"/>
                <a:gd name="T5" fmla="*/ 4 h 28"/>
                <a:gd name="T6" fmla="*/ 43 w 146"/>
                <a:gd name="T7" fmla="*/ 5 h 28"/>
                <a:gd name="T8" fmla="*/ 42 w 146"/>
                <a:gd name="T9" fmla="*/ 5 h 28"/>
                <a:gd name="T10" fmla="*/ 41 w 146"/>
                <a:gd name="T11" fmla="*/ 5 h 28"/>
                <a:gd name="T12" fmla="*/ 40 w 146"/>
                <a:gd name="T13" fmla="*/ 6 h 28"/>
                <a:gd name="T14" fmla="*/ 39 w 146"/>
                <a:gd name="T15" fmla="*/ 6 h 28"/>
                <a:gd name="T16" fmla="*/ 39 w 146"/>
                <a:gd name="T17" fmla="*/ 7 h 28"/>
                <a:gd name="T18" fmla="*/ 38 w 146"/>
                <a:gd name="T19" fmla="*/ 7 h 28"/>
                <a:gd name="T20" fmla="*/ 37 w 146"/>
                <a:gd name="T21" fmla="*/ 7 h 28"/>
                <a:gd name="T22" fmla="*/ 36 w 146"/>
                <a:gd name="T23" fmla="*/ 8 h 28"/>
                <a:gd name="T24" fmla="*/ 35 w 146"/>
                <a:gd name="T25" fmla="*/ 8 h 28"/>
                <a:gd name="T26" fmla="*/ 35 w 146"/>
                <a:gd name="T27" fmla="*/ 8 h 28"/>
                <a:gd name="T28" fmla="*/ 34 w 146"/>
                <a:gd name="T29" fmla="*/ 8 h 28"/>
                <a:gd name="T30" fmla="*/ 33 w 146"/>
                <a:gd name="T31" fmla="*/ 9 h 28"/>
                <a:gd name="T32" fmla="*/ 32 w 146"/>
                <a:gd name="T33" fmla="*/ 9 h 28"/>
                <a:gd name="T34" fmla="*/ 31 w 146"/>
                <a:gd name="T35" fmla="*/ 9 h 28"/>
                <a:gd name="T36" fmla="*/ 30 w 146"/>
                <a:gd name="T37" fmla="*/ 9 h 28"/>
                <a:gd name="T38" fmla="*/ 29 w 146"/>
                <a:gd name="T39" fmla="*/ 9 h 28"/>
                <a:gd name="T40" fmla="*/ 28 w 146"/>
                <a:gd name="T41" fmla="*/ 10 h 28"/>
                <a:gd name="T42" fmla="*/ 27 w 146"/>
                <a:gd name="T43" fmla="*/ 10 h 28"/>
                <a:gd name="T44" fmla="*/ 26 w 146"/>
                <a:gd name="T45" fmla="*/ 10 h 28"/>
                <a:gd name="T46" fmla="*/ 25 w 146"/>
                <a:gd name="T47" fmla="*/ 10 h 28"/>
                <a:gd name="T48" fmla="*/ 24 w 146"/>
                <a:gd name="T49" fmla="*/ 10 h 28"/>
                <a:gd name="T50" fmla="*/ 23 w 146"/>
                <a:gd name="T51" fmla="*/ 10 h 28"/>
                <a:gd name="T52" fmla="*/ 22 w 146"/>
                <a:gd name="T53" fmla="*/ 10 h 28"/>
                <a:gd name="T54" fmla="*/ 21 w 146"/>
                <a:gd name="T55" fmla="*/ 10 h 28"/>
                <a:gd name="T56" fmla="*/ 19 w 146"/>
                <a:gd name="T57" fmla="*/ 10 h 28"/>
                <a:gd name="T58" fmla="*/ 3 w 146"/>
                <a:gd name="T59" fmla="*/ 10 h 28"/>
                <a:gd name="T60" fmla="*/ 0 w 146"/>
                <a:gd name="T61" fmla="*/ 8 h 28"/>
                <a:gd name="T62" fmla="*/ 20 w 146"/>
                <a:gd name="T63" fmla="*/ 8 h 28"/>
                <a:gd name="T64" fmla="*/ 21 w 146"/>
                <a:gd name="T65" fmla="*/ 8 h 28"/>
                <a:gd name="T66" fmla="*/ 23 w 146"/>
                <a:gd name="T67" fmla="*/ 8 h 28"/>
                <a:gd name="T68" fmla="*/ 24 w 146"/>
                <a:gd name="T69" fmla="*/ 8 h 28"/>
                <a:gd name="T70" fmla="*/ 26 w 146"/>
                <a:gd name="T71" fmla="*/ 7 h 28"/>
                <a:gd name="T72" fmla="*/ 27 w 146"/>
                <a:gd name="T73" fmla="*/ 7 h 28"/>
                <a:gd name="T74" fmla="*/ 28 w 146"/>
                <a:gd name="T75" fmla="*/ 7 h 28"/>
                <a:gd name="T76" fmla="*/ 29 w 146"/>
                <a:gd name="T77" fmla="*/ 7 h 28"/>
                <a:gd name="T78" fmla="*/ 30 w 146"/>
                <a:gd name="T79" fmla="*/ 7 h 28"/>
                <a:gd name="T80" fmla="*/ 32 w 146"/>
                <a:gd name="T81" fmla="*/ 7 h 28"/>
                <a:gd name="T82" fmla="*/ 33 w 146"/>
                <a:gd name="T83" fmla="*/ 7 h 28"/>
                <a:gd name="T84" fmla="*/ 34 w 146"/>
                <a:gd name="T85" fmla="*/ 6 h 28"/>
                <a:gd name="T86" fmla="*/ 35 w 146"/>
                <a:gd name="T87" fmla="*/ 6 h 28"/>
                <a:gd name="T88" fmla="*/ 36 w 146"/>
                <a:gd name="T89" fmla="*/ 6 h 28"/>
                <a:gd name="T90" fmla="*/ 37 w 146"/>
                <a:gd name="T91" fmla="*/ 6 h 28"/>
                <a:gd name="T92" fmla="*/ 38 w 146"/>
                <a:gd name="T93" fmla="*/ 5 h 28"/>
                <a:gd name="T94" fmla="*/ 39 w 146"/>
                <a:gd name="T95" fmla="*/ 5 h 28"/>
                <a:gd name="T96" fmla="*/ 40 w 146"/>
                <a:gd name="T97" fmla="*/ 5 h 28"/>
                <a:gd name="T98" fmla="*/ 41 w 146"/>
                <a:gd name="T99" fmla="*/ 4 h 28"/>
                <a:gd name="T100" fmla="*/ 42 w 146"/>
                <a:gd name="T101" fmla="*/ 4 h 28"/>
                <a:gd name="T102" fmla="*/ 43 w 146"/>
                <a:gd name="T103" fmla="*/ 3 h 28"/>
                <a:gd name="T104" fmla="*/ 44 w 146"/>
                <a:gd name="T105" fmla="*/ 3 h 28"/>
                <a:gd name="T106" fmla="*/ 45 w 146"/>
                <a:gd name="T107" fmla="*/ 3 h 28"/>
                <a:gd name="T108" fmla="*/ 46 w 146"/>
                <a:gd name="T109" fmla="*/ 2 h 28"/>
                <a:gd name="T110" fmla="*/ 47 w 146"/>
                <a:gd name="T111" fmla="*/ 1 h 28"/>
                <a:gd name="T112" fmla="*/ 48 w 146"/>
                <a:gd name="T113" fmla="*/ 1 h 28"/>
                <a:gd name="T114" fmla="*/ 48 w 146"/>
                <a:gd name="T115" fmla="*/ 0 h 28"/>
                <a:gd name="T116" fmla="*/ 49 w 146"/>
                <a:gd name="T117" fmla="*/ 0 h 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6"/>
                <a:gd name="T178" fmla="*/ 0 h 28"/>
                <a:gd name="T179" fmla="*/ 146 w 146"/>
                <a:gd name="T180" fmla="*/ 28 h 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6" h="28">
                  <a:moveTo>
                    <a:pt x="146" y="0"/>
                  </a:moveTo>
                  <a:lnTo>
                    <a:pt x="131" y="11"/>
                  </a:lnTo>
                  <a:lnTo>
                    <a:pt x="128" y="12"/>
                  </a:lnTo>
                  <a:lnTo>
                    <a:pt x="127" y="13"/>
                  </a:lnTo>
                  <a:lnTo>
                    <a:pt x="124" y="13"/>
                  </a:lnTo>
                  <a:lnTo>
                    <a:pt x="123" y="15"/>
                  </a:lnTo>
                  <a:lnTo>
                    <a:pt x="120" y="16"/>
                  </a:lnTo>
                  <a:lnTo>
                    <a:pt x="117" y="17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1" y="20"/>
                  </a:lnTo>
                  <a:lnTo>
                    <a:pt x="108" y="21"/>
                  </a:lnTo>
                  <a:lnTo>
                    <a:pt x="105" y="21"/>
                  </a:lnTo>
                  <a:lnTo>
                    <a:pt x="104" y="23"/>
                  </a:lnTo>
                  <a:lnTo>
                    <a:pt x="101" y="23"/>
                  </a:lnTo>
                  <a:lnTo>
                    <a:pt x="99" y="24"/>
                  </a:lnTo>
                  <a:lnTo>
                    <a:pt x="96" y="24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6" y="26"/>
                  </a:lnTo>
                  <a:lnTo>
                    <a:pt x="84" y="27"/>
                  </a:lnTo>
                  <a:lnTo>
                    <a:pt x="81" y="27"/>
                  </a:lnTo>
                  <a:lnTo>
                    <a:pt x="78" y="27"/>
                  </a:lnTo>
                  <a:lnTo>
                    <a:pt x="74" y="27"/>
                  </a:lnTo>
                  <a:lnTo>
                    <a:pt x="72" y="28"/>
                  </a:lnTo>
                  <a:lnTo>
                    <a:pt x="68" y="28"/>
                  </a:lnTo>
                  <a:lnTo>
                    <a:pt x="65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8" y="28"/>
                  </a:lnTo>
                  <a:lnTo>
                    <a:pt x="0" y="21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8" y="21"/>
                  </a:lnTo>
                  <a:lnTo>
                    <a:pt x="72" y="21"/>
                  </a:lnTo>
                  <a:lnTo>
                    <a:pt x="76" y="20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20"/>
                  </a:lnTo>
                  <a:lnTo>
                    <a:pt x="90" y="19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8" y="16"/>
                  </a:lnTo>
                  <a:lnTo>
                    <a:pt x="111" y="16"/>
                  </a:lnTo>
                  <a:lnTo>
                    <a:pt x="113" y="15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25" y="11"/>
                  </a:lnTo>
                  <a:lnTo>
                    <a:pt x="128" y="9"/>
                  </a:lnTo>
                  <a:lnTo>
                    <a:pt x="131" y="8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39" y="4"/>
                  </a:lnTo>
                  <a:lnTo>
                    <a:pt x="142" y="3"/>
                  </a:lnTo>
                  <a:lnTo>
                    <a:pt x="144" y="1"/>
                  </a:lnTo>
                  <a:lnTo>
                    <a:pt x="146" y="0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33" name="Freeform 79"/>
            <p:cNvSpPr>
              <a:spLocks/>
            </p:cNvSpPr>
            <p:nvPr/>
          </p:nvSpPr>
          <p:spPr bwMode="auto">
            <a:xfrm>
              <a:off x="524" y="3887"/>
              <a:ext cx="3" cy="44"/>
            </a:xfrm>
            <a:custGeom>
              <a:avLst/>
              <a:gdLst>
                <a:gd name="T0" fmla="*/ 0 w 8"/>
                <a:gd name="T1" fmla="*/ 0 h 130"/>
                <a:gd name="T2" fmla="*/ 3 w 8"/>
                <a:gd name="T3" fmla="*/ 2 h 130"/>
                <a:gd name="T4" fmla="*/ 3 w 8"/>
                <a:gd name="T5" fmla="*/ 39 h 130"/>
                <a:gd name="T6" fmla="*/ 0 w 8"/>
                <a:gd name="T7" fmla="*/ 44 h 130"/>
                <a:gd name="T8" fmla="*/ 0 w 8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30"/>
                <a:gd name="T17" fmla="*/ 8 w 8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30">
                  <a:moveTo>
                    <a:pt x="0" y="0"/>
                  </a:moveTo>
                  <a:lnTo>
                    <a:pt x="8" y="7"/>
                  </a:lnTo>
                  <a:lnTo>
                    <a:pt x="8" y="116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34" name="Freeform 80"/>
            <p:cNvSpPr>
              <a:spLocks/>
            </p:cNvSpPr>
            <p:nvPr/>
          </p:nvSpPr>
          <p:spPr bwMode="auto">
            <a:xfrm>
              <a:off x="524" y="3887"/>
              <a:ext cx="3" cy="44"/>
            </a:xfrm>
            <a:custGeom>
              <a:avLst/>
              <a:gdLst>
                <a:gd name="T0" fmla="*/ 0 w 8"/>
                <a:gd name="T1" fmla="*/ 0 h 130"/>
                <a:gd name="T2" fmla="*/ 3 w 8"/>
                <a:gd name="T3" fmla="*/ 2 h 130"/>
                <a:gd name="T4" fmla="*/ 3 w 8"/>
                <a:gd name="T5" fmla="*/ 39 h 130"/>
                <a:gd name="T6" fmla="*/ 0 w 8"/>
                <a:gd name="T7" fmla="*/ 44 h 130"/>
                <a:gd name="T8" fmla="*/ 0 w 8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30"/>
                <a:gd name="T17" fmla="*/ 8 w 8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30">
                  <a:moveTo>
                    <a:pt x="0" y="0"/>
                  </a:moveTo>
                  <a:lnTo>
                    <a:pt x="8" y="7"/>
                  </a:lnTo>
                  <a:lnTo>
                    <a:pt x="8" y="116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35" name="Freeform 81"/>
            <p:cNvSpPr>
              <a:spLocks/>
            </p:cNvSpPr>
            <p:nvPr/>
          </p:nvSpPr>
          <p:spPr bwMode="auto">
            <a:xfrm>
              <a:off x="524" y="3838"/>
              <a:ext cx="28" cy="24"/>
            </a:xfrm>
            <a:custGeom>
              <a:avLst/>
              <a:gdLst>
                <a:gd name="T0" fmla="*/ 26 w 84"/>
                <a:gd name="T1" fmla="*/ 24 h 72"/>
                <a:gd name="T2" fmla="*/ 26 w 84"/>
                <a:gd name="T3" fmla="*/ 23 h 72"/>
                <a:gd name="T4" fmla="*/ 26 w 84"/>
                <a:gd name="T5" fmla="*/ 22 h 72"/>
                <a:gd name="T6" fmla="*/ 26 w 84"/>
                <a:gd name="T7" fmla="*/ 21 h 72"/>
                <a:gd name="T8" fmla="*/ 26 w 84"/>
                <a:gd name="T9" fmla="*/ 19 h 72"/>
                <a:gd name="T10" fmla="*/ 26 w 84"/>
                <a:gd name="T11" fmla="*/ 19 h 72"/>
                <a:gd name="T12" fmla="*/ 26 w 84"/>
                <a:gd name="T13" fmla="*/ 17 h 72"/>
                <a:gd name="T14" fmla="*/ 25 w 84"/>
                <a:gd name="T15" fmla="*/ 16 h 72"/>
                <a:gd name="T16" fmla="*/ 25 w 84"/>
                <a:gd name="T17" fmla="*/ 15 h 72"/>
                <a:gd name="T18" fmla="*/ 24 w 84"/>
                <a:gd name="T19" fmla="*/ 14 h 72"/>
                <a:gd name="T20" fmla="*/ 23 w 84"/>
                <a:gd name="T21" fmla="*/ 14 h 72"/>
                <a:gd name="T22" fmla="*/ 23 w 84"/>
                <a:gd name="T23" fmla="*/ 13 h 72"/>
                <a:gd name="T24" fmla="*/ 22 w 84"/>
                <a:gd name="T25" fmla="*/ 12 h 72"/>
                <a:gd name="T26" fmla="*/ 21 w 84"/>
                <a:gd name="T27" fmla="*/ 12 h 72"/>
                <a:gd name="T28" fmla="*/ 19 w 84"/>
                <a:gd name="T29" fmla="*/ 11 h 72"/>
                <a:gd name="T30" fmla="*/ 18 w 84"/>
                <a:gd name="T31" fmla="*/ 11 h 72"/>
                <a:gd name="T32" fmla="*/ 16 w 84"/>
                <a:gd name="T33" fmla="*/ 10 h 72"/>
                <a:gd name="T34" fmla="*/ 14 w 84"/>
                <a:gd name="T35" fmla="*/ 10 h 72"/>
                <a:gd name="T36" fmla="*/ 13 w 84"/>
                <a:gd name="T37" fmla="*/ 10 h 72"/>
                <a:gd name="T38" fmla="*/ 3 w 84"/>
                <a:gd name="T39" fmla="*/ 10 h 72"/>
                <a:gd name="T40" fmla="*/ 10 w 84"/>
                <a:gd name="T41" fmla="*/ 0 h 72"/>
                <a:gd name="T42" fmla="*/ 13 w 84"/>
                <a:gd name="T43" fmla="*/ 0 h 72"/>
                <a:gd name="T44" fmla="*/ 15 w 84"/>
                <a:gd name="T45" fmla="*/ 0 h 72"/>
                <a:gd name="T46" fmla="*/ 17 w 84"/>
                <a:gd name="T47" fmla="*/ 1 h 72"/>
                <a:gd name="T48" fmla="*/ 19 w 84"/>
                <a:gd name="T49" fmla="*/ 1 h 72"/>
                <a:gd name="T50" fmla="*/ 21 w 84"/>
                <a:gd name="T51" fmla="*/ 1 h 72"/>
                <a:gd name="T52" fmla="*/ 22 w 84"/>
                <a:gd name="T53" fmla="*/ 2 h 72"/>
                <a:gd name="T54" fmla="*/ 23 w 84"/>
                <a:gd name="T55" fmla="*/ 3 h 72"/>
                <a:gd name="T56" fmla="*/ 24 w 84"/>
                <a:gd name="T57" fmla="*/ 4 h 72"/>
                <a:gd name="T58" fmla="*/ 25 w 84"/>
                <a:gd name="T59" fmla="*/ 5 h 72"/>
                <a:gd name="T60" fmla="*/ 26 w 84"/>
                <a:gd name="T61" fmla="*/ 6 h 72"/>
                <a:gd name="T62" fmla="*/ 27 w 84"/>
                <a:gd name="T63" fmla="*/ 7 h 72"/>
                <a:gd name="T64" fmla="*/ 27 w 84"/>
                <a:gd name="T65" fmla="*/ 8 h 72"/>
                <a:gd name="T66" fmla="*/ 27 w 84"/>
                <a:gd name="T67" fmla="*/ 9 h 72"/>
                <a:gd name="T68" fmla="*/ 27 w 84"/>
                <a:gd name="T69" fmla="*/ 10 h 72"/>
                <a:gd name="T70" fmla="*/ 28 w 84"/>
                <a:gd name="T71" fmla="*/ 12 h 72"/>
                <a:gd name="T72" fmla="*/ 28 w 84"/>
                <a:gd name="T73" fmla="*/ 13 h 72"/>
                <a:gd name="T74" fmla="*/ 28 w 84"/>
                <a:gd name="T75" fmla="*/ 14 h 72"/>
                <a:gd name="T76" fmla="*/ 27 w 84"/>
                <a:gd name="T77" fmla="*/ 16 h 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"/>
                <a:gd name="T118" fmla="*/ 0 h 72"/>
                <a:gd name="T119" fmla="*/ 84 w 84"/>
                <a:gd name="T120" fmla="*/ 72 h 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" h="72">
                  <a:moveTo>
                    <a:pt x="82" y="49"/>
                  </a:moveTo>
                  <a:lnTo>
                    <a:pt x="77" y="72"/>
                  </a:lnTo>
                  <a:lnTo>
                    <a:pt x="77" y="70"/>
                  </a:lnTo>
                  <a:lnTo>
                    <a:pt x="78" y="69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78" y="58"/>
                  </a:lnTo>
                  <a:lnTo>
                    <a:pt x="77" y="57"/>
                  </a:lnTo>
                  <a:lnTo>
                    <a:pt x="77" y="56"/>
                  </a:lnTo>
                  <a:lnTo>
                    <a:pt x="77" y="54"/>
                  </a:lnTo>
                  <a:lnTo>
                    <a:pt x="77" y="52"/>
                  </a:lnTo>
                  <a:lnTo>
                    <a:pt x="76" y="50"/>
                  </a:lnTo>
                  <a:lnTo>
                    <a:pt x="76" y="49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3" y="45"/>
                  </a:lnTo>
                  <a:lnTo>
                    <a:pt x="72" y="43"/>
                  </a:lnTo>
                  <a:lnTo>
                    <a:pt x="72" y="42"/>
                  </a:lnTo>
                  <a:lnTo>
                    <a:pt x="70" y="41"/>
                  </a:lnTo>
                  <a:lnTo>
                    <a:pt x="69" y="39"/>
                  </a:lnTo>
                  <a:lnTo>
                    <a:pt x="68" y="39"/>
                  </a:lnTo>
                  <a:lnTo>
                    <a:pt x="66" y="38"/>
                  </a:lnTo>
                  <a:lnTo>
                    <a:pt x="65" y="37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5" y="33"/>
                  </a:lnTo>
                  <a:lnTo>
                    <a:pt x="54" y="33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6" y="31"/>
                  </a:lnTo>
                  <a:lnTo>
                    <a:pt x="43" y="31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8" y="3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2" y="4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8" y="7"/>
                  </a:lnTo>
                  <a:lnTo>
                    <a:pt x="70" y="8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4" y="13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80" y="21"/>
                  </a:lnTo>
                  <a:lnTo>
                    <a:pt x="80" y="22"/>
                  </a:lnTo>
                  <a:lnTo>
                    <a:pt x="81" y="23"/>
                  </a:lnTo>
                  <a:lnTo>
                    <a:pt x="81" y="26"/>
                  </a:lnTo>
                  <a:lnTo>
                    <a:pt x="82" y="27"/>
                  </a:lnTo>
                  <a:lnTo>
                    <a:pt x="82" y="29"/>
                  </a:lnTo>
                  <a:lnTo>
                    <a:pt x="82" y="31"/>
                  </a:lnTo>
                  <a:lnTo>
                    <a:pt x="84" y="33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4" y="39"/>
                  </a:lnTo>
                  <a:lnTo>
                    <a:pt x="84" y="41"/>
                  </a:lnTo>
                  <a:lnTo>
                    <a:pt x="84" y="43"/>
                  </a:lnTo>
                  <a:lnTo>
                    <a:pt x="84" y="45"/>
                  </a:lnTo>
                  <a:lnTo>
                    <a:pt x="82" y="48"/>
                  </a:lnTo>
                  <a:lnTo>
                    <a:pt x="82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36" name="Freeform 82"/>
            <p:cNvSpPr>
              <a:spLocks/>
            </p:cNvSpPr>
            <p:nvPr/>
          </p:nvSpPr>
          <p:spPr bwMode="auto">
            <a:xfrm>
              <a:off x="524" y="3838"/>
              <a:ext cx="28" cy="24"/>
            </a:xfrm>
            <a:custGeom>
              <a:avLst/>
              <a:gdLst>
                <a:gd name="T0" fmla="*/ 26 w 84"/>
                <a:gd name="T1" fmla="*/ 24 h 72"/>
                <a:gd name="T2" fmla="*/ 26 w 84"/>
                <a:gd name="T3" fmla="*/ 23 h 72"/>
                <a:gd name="T4" fmla="*/ 26 w 84"/>
                <a:gd name="T5" fmla="*/ 22 h 72"/>
                <a:gd name="T6" fmla="*/ 26 w 84"/>
                <a:gd name="T7" fmla="*/ 21 h 72"/>
                <a:gd name="T8" fmla="*/ 26 w 84"/>
                <a:gd name="T9" fmla="*/ 19 h 72"/>
                <a:gd name="T10" fmla="*/ 26 w 84"/>
                <a:gd name="T11" fmla="*/ 19 h 72"/>
                <a:gd name="T12" fmla="*/ 26 w 84"/>
                <a:gd name="T13" fmla="*/ 17 h 72"/>
                <a:gd name="T14" fmla="*/ 25 w 84"/>
                <a:gd name="T15" fmla="*/ 16 h 72"/>
                <a:gd name="T16" fmla="*/ 25 w 84"/>
                <a:gd name="T17" fmla="*/ 15 h 72"/>
                <a:gd name="T18" fmla="*/ 24 w 84"/>
                <a:gd name="T19" fmla="*/ 14 h 72"/>
                <a:gd name="T20" fmla="*/ 23 w 84"/>
                <a:gd name="T21" fmla="*/ 14 h 72"/>
                <a:gd name="T22" fmla="*/ 23 w 84"/>
                <a:gd name="T23" fmla="*/ 13 h 72"/>
                <a:gd name="T24" fmla="*/ 22 w 84"/>
                <a:gd name="T25" fmla="*/ 12 h 72"/>
                <a:gd name="T26" fmla="*/ 21 w 84"/>
                <a:gd name="T27" fmla="*/ 12 h 72"/>
                <a:gd name="T28" fmla="*/ 19 w 84"/>
                <a:gd name="T29" fmla="*/ 11 h 72"/>
                <a:gd name="T30" fmla="*/ 18 w 84"/>
                <a:gd name="T31" fmla="*/ 11 h 72"/>
                <a:gd name="T32" fmla="*/ 16 w 84"/>
                <a:gd name="T33" fmla="*/ 10 h 72"/>
                <a:gd name="T34" fmla="*/ 14 w 84"/>
                <a:gd name="T35" fmla="*/ 10 h 72"/>
                <a:gd name="T36" fmla="*/ 13 w 84"/>
                <a:gd name="T37" fmla="*/ 10 h 72"/>
                <a:gd name="T38" fmla="*/ 3 w 84"/>
                <a:gd name="T39" fmla="*/ 10 h 72"/>
                <a:gd name="T40" fmla="*/ 10 w 84"/>
                <a:gd name="T41" fmla="*/ 0 h 72"/>
                <a:gd name="T42" fmla="*/ 13 w 84"/>
                <a:gd name="T43" fmla="*/ 0 h 72"/>
                <a:gd name="T44" fmla="*/ 15 w 84"/>
                <a:gd name="T45" fmla="*/ 0 h 72"/>
                <a:gd name="T46" fmla="*/ 17 w 84"/>
                <a:gd name="T47" fmla="*/ 1 h 72"/>
                <a:gd name="T48" fmla="*/ 19 w 84"/>
                <a:gd name="T49" fmla="*/ 1 h 72"/>
                <a:gd name="T50" fmla="*/ 21 w 84"/>
                <a:gd name="T51" fmla="*/ 1 h 72"/>
                <a:gd name="T52" fmla="*/ 22 w 84"/>
                <a:gd name="T53" fmla="*/ 2 h 72"/>
                <a:gd name="T54" fmla="*/ 23 w 84"/>
                <a:gd name="T55" fmla="*/ 3 h 72"/>
                <a:gd name="T56" fmla="*/ 24 w 84"/>
                <a:gd name="T57" fmla="*/ 4 h 72"/>
                <a:gd name="T58" fmla="*/ 25 w 84"/>
                <a:gd name="T59" fmla="*/ 5 h 72"/>
                <a:gd name="T60" fmla="*/ 26 w 84"/>
                <a:gd name="T61" fmla="*/ 6 h 72"/>
                <a:gd name="T62" fmla="*/ 27 w 84"/>
                <a:gd name="T63" fmla="*/ 7 h 72"/>
                <a:gd name="T64" fmla="*/ 27 w 84"/>
                <a:gd name="T65" fmla="*/ 8 h 72"/>
                <a:gd name="T66" fmla="*/ 27 w 84"/>
                <a:gd name="T67" fmla="*/ 9 h 72"/>
                <a:gd name="T68" fmla="*/ 27 w 84"/>
                <a:gd name="T69" fmla="*/ 10 h 72"/>
                <a:gd name="T70" fmla="*/ 28 w 84"/>
                <a:gd name="T71" fmla="*/ 12 h 72"/>
                <a:gd name="T72" fmla="*/ 28 w 84"/>
                <a:gd name="T73" fmla="*/ 13 h 72"/>
                <a:gd name="T74" fmla="*/ 28 w 84"/>
                <a:gd name="T75" fmla="*/ 14 h 72"/>
                <a:gd name="T76" fmla="*/ 27 w 84"/>
                <a:gd name="T77" fmla="*/ 16 h 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"/>
                <a:gd name="T118" fmla="*/ 0 h 72"/>
                <a:gd name="T119" fmla="*/ 84 w 84"/>
                <a:gd name="T120" fmla="*/ 72 h 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" h="72">
                  <a:moveTo>
                    <a:pt x="82" y="49"/>
                  </a:moveTo>
                  <a:lnTo>
                    <a:pt x="77" y="72"/>
                  </a:lnTo>
                  <a:lnTo>
                    <a:pt x="77" y="70"/>
                  </a:lnTo>
                  <a:lnTo>
                    <a:pt x="78" y="69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78" y="58"/>
                  </a:lnTo>
                  <a:lnTo>
                    <a:pt x="77" y="57"/>
                  </a:lnTo>
                  <a:lnTo>
                    <a:pt x="77" y="56"/>
                  </a:lnTo>
                  <a:lnTo>
                    <a:pt x="77" y="54"/>
                  </a:lnTo>
                  <a:lnTo>
                    <a:pt x="77" y="52"/>
                  </a:lnTo>
                  <a:lnTo>
                    <a:pt x="76" y="50"/>
                  </a:lnTo>
                  <a:lnTo>
                    <a:pt x="76" y="49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3" y="45"/>
                  </a:lnTo>
                  <a:lnTo>
                    <a:pt x="72" y="43"/>
                  </a:lnTo>
                  <a:lnTo>
                    <a:pt x="72" y="42"/>
                  </a:lnTo>
                  <a:lnTo>
                    <a:pt x="70" y="41"/>
                  </a:lnTo>
                  <a:lnTo>
                    <a:pt x="69" y="39"/>
                  </a:lnTo>
                  <a:lnTo>
                    <a:pt x="68" y="39"/>
                  </a:lnTo>
                  <a:lnTo>
                    <a:pt x="66" y="38"/>
                  </a:lnTo>
                  <a:lnTo>
                    <a:pt x="65" y="37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5" y="33"/>
                  </a:lnTo>
                  <a:lnTo>
                    <a:pt x="54" y="33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6" y="31"/>
                  </a:lnTo>
                  <a:lnTo>
                    <a:pt x="43" y="31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8" y="3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2" y="4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8" y="7"/>
                  </a:lnTo>
                  <a:lnTo>
                    <a:pt x="70" y="8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4" y="13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80" y="21"/>
                  </a:lnTo>
                  <a:lnTo>
                    <a:pt x="80" y="22"/>
                  </a:lnTo>
                  <a:lnTo>
                    <a:pt x="81" y="23"/>
                  </a:lnTo>
                  <a:lnTo>
                    <a:pt x="81" y="26"/>
                  </a:lnTo>
                  <a:lnTo>
                    <a:pt x="82" y="27"/>
                  </a:lnTo>
                  <a:lnTo>
                    <a:pt x="82" y="29"/>
                  </a:lnTo>
                  <a:lnTo>
                    <a:pt x="82" y="31"/>
                  </a:lnTo>
                  <a:lnTo>
                    <a:pt x="84" y="33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4" y="39"/>
                  </a:lnTo>
                  <a:lnTo>
                    <a:pt x="84" y="41"/>
                  </a:lnTo>
                  <a:lnTo>
                    <a:pt x="84" y="43"/>
                  </a:lnTo>
                  <a:lnTo>
                    <a:pt x="84" y="45"/>
                  </a:lnTo>
                  <a:lnTo>
                    <a:pt x="82" y="48"/>
                  </a:lnTo>
                  <a:lnTo>
                    <a:pt x="82" y="49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37" name="Freeform 83"/>
            <p:cNvSpPr>
              <a:spLocks/>
            </p:cNvSpPr>
            <p:nvPr/>
          </p:nvSpPr>
          <p:spPr bwMode="auto">
            <a:xfrm>
              <a:off x="524" y="3838"/>
              <a:ext cx="3" cy="32"/>
            </a:xfrm>
            <a:custGeom>
              <a:avLst/>
              <a:gdLst>
                <a:gd name="T0" fmla="*/ 0 w 8"/>
                <a:gd name="T1" fmla="*/ 0 h 96"/>
                <a:gd name="T2" fmla="*/ 3 w 8"/>
                <a:gd name="T3" fmla="*/ 10 h 96"/>
                <a:gd name="T4" fmla="*/ 3 w 8"/>
                <a:gd name="T5" fmla="*/ 32 h 96"/>
                <a:gd name="T6" fmla="*/ 0 w 8"/>
                <a:gd name="T7" fmla="*/ 26 h 96"/>
                <a:gd name="T8" fmla="*/ 0 w 8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6"/>
                <a:gd name="T17" fmla="*/ 8 w 8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6">
                  <a:moveTo>
                    <a:pt x="0" y="0"/>
                  </a:moveTo>
                  <a:lnTo>
                    <a:pt x="8" y="30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38" name="Freeform 84"/>
            <p:cNvSpPr>
              <a:spLocks/>
            </p:cNvSpPr>
            <p:nvPr/>
          </p:nvSpPr>
          <p:spPr bwMode="auto">
            <a:xfrm>
              <a:off x="524" y="3838"/>
              <a:ext cx="3" cy="32"/>
            </a:xfrm>
            <a:custGeom>
              <a:avLst/>
              <a:gdLst>
                <a:gd name="T0" fmla="*/ 0 w 8"/>
                <a:gd name="T1" fmla="*/ 0 h 96"/>
                <a:gd name="T2" fmla="*/ 3 w 8"/>
                <a:gd name="T3" fmla="*/ 10 h 96"/>
                <a:gd name="T4" fmla="*/ 3 w 8"/>
                <a:gd name="T5" fmla="*/ 32 h 96"/>
                <a:gd name="T6" fmla="*/ 0 w 8"/>
                <a:gd name="T7" fmla="*/ 26 h 96"/>
                <a:gd name="T8" fmla="*/ 0 w 8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6"/>
                <a:gd name="T17" fmla="*/ 8 w 8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6">
                  <a:moveTo>
                    <a:pt x="0" y="0"/>
                  </a:moveTo>
                  <a:lnTo>
                    <a:pt x="8" y="30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39" name="Freeform 85"/>
            <p:cNvSpPr>
              <a:spLocks noEditPoints="1"/>
            </p:cNvSpPr>
            <p:nvPr/>
          </p:nvSpPr>
          <p:spPr bwMode="auto">
            <a:xfrm>
              <a:off x="489" y="3814"/>
              <a:ext cx="98" cy="117"/>
            </a:xfrm>
            <a:custGeom>
              <a:avLst/>
              <a:gdLst>
                <a:gd name="T0" fmla="*/ 0 w 296"/>
                <a:gd name="T1" fmla="*/ 0 h 349"/>
                <a:gd name="T2" fmla="*/ 59 w 296"/>
                <a:gd name="T3" fmla="*/ 0 h 349"/>
                <a:gd name="T4" fmla="*/ 64 w 296"/>
                <a:gd name="T5" fmla="*/ 0 h 349"/>
                <a:gd name="T6" fmla="*/ 69 w 296"/>
                <a:gd name="T7" fmla="*/ 0 h 349"/>
                <a:gd name="T8" fmla="*/ 73 w 296"/>
                <a:gd name="T9" fmla="*/ 1 h 349"/>
                <a:gd name="T10" fmla="*/ 76 w 296"/>
                <a:gd name="T11" fmla="*/ 2 h 349"/>
                <a:gd name="T12" fmla="*/ 80 w 296"/>
                <a:gd name="T13" fmla="*/ 4 h 349"/>
                <a:gd name="T14" fmla="*/ 83 w 296"/>
                <a:gd name="T15" fmla="*/ 5 h 349"/>
                <a:gd name="T16" fmla="*/ 86 w 296"/>
                <a:gd name="T17" fmla="*/ 7 h 349"/>
                <a:gd name="T18" fmla="*/ 88 w 296"/>
                <a:gd name="T19" fmla="*/ 9 h 349"/>
                <a:gd name="T20" fmla="*/ 90 w 296"/>
                <a:gd name="T21" fmla="*/ 12 h 349"/>
                <a:gd name="T22" fmla="*/ 93 w 296"/>
                <a:gd name="T23" fmla="*/ 14 h 349"/>
                <a:gd name="T24" fmla="*/ 94 w 296"/>
                <a:gd name="T25" fmla="*/ 18 h 349"/>
                <a:gd name="T26" fmla="*/ 95 w 296"/>
                <a:gd name="T27" fmla="*/ 21 h 349"/>
                <a:gd name="T28" fmla="*/ 97 w 296"/>
                <a:gd name="T29" fmla="*/ 24 h 349"/>
                <a:gd name="T30" fmla="*/ 97 w 296"/>
                <a:gd name="T31" fmla="*/ 27 h 349"/>
                <a:gd name="T32" fmla="*/ 98 w 296"/>
                <a:gd name="T33" fmla="*/ 32 h 349"/>
                <a:gd name="T34" fmla="*/ 98 w 296"/>
                <a:gd name="T35" fmla="*/ 36 h 349"/>
                <a:gd name="T36" fmla="*/ 98 w 296"/>
                <a:gd name="T37" fmla="*/ 40 h 349"/>
                <a:gd name="T38" fmla="*/ 97 w 296"/>
                <a:gd name="T39" fmla="*/ 44 h 349"/>
                <a:gd name="T40" fmla="*/ 97 w 296"/>
                <a:gd name="T41" fmla="*/ 48 h 349"/>
                <a:gd name="T42" fmla="*/ 95 w 296"/>
                <a:gd name="T43" fmla="*/ 52 h 349"/>
                <a:gd name="T44" fmla="*/ 94 w 296"/>
                <a:gd name="T45" fmla="*/ 55 h 349"/>
                <a:gd name="T46" fmla="*/ 92 w 296"/>
                <a:gd name="T47" fmla="*/ 58 h 349"/>
                <a:gd name="T48" fmla="*/ 90 w 296"/>
                <a:gd name="T49" fmla="*/ 61 h 349"/>
                <a:gd name="T50" fmla="*/ 87 w 296"/>
                <a:gd name="T51" fmla="*/ 64 h 349"/>
                <a:gd name="T52" fmla="*/ 84 w 296"/>
                <a:gd name="T53" fmla="*/ 66 h 349"/>
                <a:gd name="T54" fmla="*/ 81 w 296"/>
                <a:gd name="T55" fmla="*/ 68 h 349"/>
                <a:gd name="T56" fmla="*/ 78 w 296"/>
                <a:gd name="T57" fmla="*/ 69 h 349"/>
                <a:gd name="T58" fmla="*/ 74 w 296"/>
                <a:gd name="T59" fmla="*/ 71 h 349"/>
                <a:gd name="T60" fmla="*/ 70 w 296"/>
                <a:gd name="T61" fmla="*/ 72 h 349"/>
                <a:gd name="T62" fmla="*/ 65 w 296"/>
                <a:gd name="T63" fmla="*/ 73 h 349"/>
                <a:gd name="T64" fmla="*/ 61 w 296"/>
                <a:gd name="T65" fmla="*/ 73 h 349"/>
                <a:gd name="T66" fmla="*/ 55 w 296"/>
                <a:gd name="T67" fmla="*/ 73 h 349"/>
                <a:gd name="T68" fmla="*/ 35 w 296"/>
                <a:gd name="T69" fmla="*/ 73 h 349"/>
                <a:gd name="T70" fmla="*/ 35 w 296"/>
                <a:gd name="T71" fmla="*/ 117 h 349"/>
                <a:gd name="T72" fmla="*/ 0 w 296"/>
                <a:gd name="T73" fmla="*/ 117 h 349"/>
                <a:gd name="T74" fmla="*/ 0 w 296"/>
                <a:gd name="T75" fmla="*/ 0 h 349"/>
                <a:gd name="T76" fmla="*/ 35 w 296"/>
                <a:gd name="T77" fmla="*/ 50 h 349"/>
                <a:gd name="T78" fmla="*/ 44 w 296"/>
                <a:gd name="T79" fmla="*/ 50 h 349"/>
                <a:gd name="T80" fmla="*/ 49 w 296"/>
                <a:gd name="T81" fmla="*/ 50 h 349"/>
                <a:gd name="T82" fmla="*/ 53 w 296"/>
                <a:gd name="T83" fmla="*/ 49 h 349"/>
                <a:gd name="T84" fmla="*/ 57 w 296"/>
                <a:gd name="T85" fmla="*/ 48 h 349"/>
                <a:gd name="T86" fmla="*/ 59 w 296"/>
                <a:gd name="T87" fmla="*/ 46 h 349"/>
                <a:gd name="T88" fmla="*/ 61 w 296"/>
                <a:gd name="T89" fmla="*/ 44 h 349"/>
                <a:gd name="T90" fmla="*/ 62 w 296"/>
                <a:gd name="T91" fmla="*/ 42 h 349"/>
                <a:gd name="T92" fmla="*/ 63 w 296"/>
                <a:gd name="T93" fmla="*/ 40 h 349"/>
                <a:gd name="T94" fmla="*/ 63 w 296"/>
                <a:gd name="T95" fmla="*/ 37 h 349"/>
                <a:gd name="T96" fmla="*/ 63 w 296"/>
                <a:gd name="T97" fmla="*/ 34 h 349"/>
                <a:gd name="T98" fmla="*/ 62 w 296"/>
                <a:gd name="T99" fmla="*/ 32 h 349"/>
                <a:gd name="T100" fmla="*/ 61 w 296"/>
                <a:gd name="T101" fmla="*/ 30 h 349"/>
                <a:gd name="T102" fmla="*/ 60 w 296"/>
                <a:gd name="T103" fmla="*/ 27 h 349"/>
                <a:gd name="T104" fmla="*/ 57 w 296"/>
                <a:gd name="T105" fmla="*/ 26 h 349"/>
                <a:gd name="T106" fmla="*/ 54 w 296"/>
                <a:gd name="T107" fmla="*/ 25 h 349"/>
                <a:gd name="T108" fmla="*/ 51 w 296"/>
                <a:gd name="T109" fmla="*/ 24 h 349"/>
                <a:gd name="T110" fmla="*/ 46 w 296"/>
                <a:gd name="T111" fmla="*/ 24 h 349"/>
                <a:gd name="T112" fmla="*/ 35 w 296"/>
                <a:gd name="T113" fmla="*/ 24 h 349"/>
                <a:gd name="T114" fmla="*/ 35 w 296"/>
                <a:gd name="T115" fmla="*/ 50 h 3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6"/>
                <a:gd name="T175" fmla="*/ 0 h 349"/>
                <a:gd name="T176" fmla="*/ 296 w 296"/>
                <a:gd name="T177" fmla="*/ 349 h 3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6" h="349">
                  <a:moveTo>
                    <a:pt x="0" y="0"/>
                  </a:moveTo>
                  <a:lnTo>
                    <a:pt x="179" y="0"/>
                  </a:lnTo>
                  <a:lnTo>
                    <a:pt x="193" y="0"/>
                  </a:lnTo>
                  <a:lnTo>
                    <a:pt x="207" y="1"/>
                  </a:lnTo>
                  <a:lnTo>
                    <a:pt x="219" y="4"/>
                  </a:lnTo>
                  <a:lnTo>
                    <a:pt x="230" y="7"/>
                  </a:lnTo>
                  <a:lnTo>
                    <a:pt x="241" y="11"/>
                  </a:lnTo>
                  <a:lnTo>
                    <a:pt x="250" y="15"/>
                  </a:lnTo>
                  <a:lnTo>
                    <a:pt x="259" y="22"/>
                  </a:lnTo>
                  <a:lnTo>
                    <a:pt x="266" y="28"/>
                  </a:lnTo>
                  <a:lnTo>
                    <a:pt x="273" y="35"/>
                  </a:lnTo>
                  <a:lnTo>
                    <a:pt x="280" y="43"/>
                  </a:lnTo>
                  <a:lnTo>
                    <a:pt x="284" y="53"/>
                  </a:lnTo>
                  <a:lnTo>
                    <a:pt x="288" y="62"/>
                  </a:lnTo>
                  <a:lnTo>
                    <a:pt x="292" y="71"/>
                  </a:lnTo>
                  <a:lnTo>
                    <a:pt x="294" y="82"/>
                  </a:lnTo>
                  <a:lnTo>
                    <a:pt x="296" y="94"/>
                  </a:lnTo>
                  <a:lnTo>
                    <a:pt x="296" y="106"/>
                  </a:lnTo>
                  <a:lnTo>
                    <a:pt x="296" y="120"/>
                  </a:lnTo>
                  <a:lnTo>
                    <a:pt x="293" y="132"/>
                  </a:lnTo>
                  <a:lnTo>
                    <a:pt x="292" y="143"/>
                  </a:lnTo>
                  <a:lnTo>
                    <a:pt x="288" y="154"/>
                  </a:lnTo>
                  <a:lnTo>
                    <a:pt x="284" y="164"/>
                  </a:lnTo>
                  <a:lnTo>
                    <a:pt x="278" y="174"/>
                  </a:lnTo>
                  <a:lnTo>
                    <a:pt x="271" y="182"/>
                  </a:lnTo>
                  <a:lnTo>
                    <a:pt x="263" y="190"/>
                  </a:lnTo>
                  <a:lnTo>
                    <a:pt x="255" y="197"/>
                  </a:lnTo>
                  <a:lnTo>
                    <a:pt x="246" y="202"/>
                  </a:lnTo>
                  <a:lnTo>
                    <a:pt x="235" y="207"/>
                  </a:lnTo>
                  <a:lnTo>
                    <a:pt x="224" y="211"/>
                  </a:lnTo>
                  <a:lnTo>
                    <a:pt x="211" y="215"/>
                  </a:lnTo>
                  <a:lnTo>
                    <a:pt x="197" y="217"/>
                  </a:lnTo>
                  <a:lnTo>
                    <a:pt x="183" y="218"/>
                  </a:lnTo>
                  <a:lnTo>
                    <a:pt x="167" y="219"/>
                  </a:lnTo>
                  <a:lnTo>
                    <a:pt x="107" y="219"/>
                  </a:lnTo>
                  <a:lnTo>
                    <a:pt x="107" y="349"/>
                  </a:lnTo>
                  <a:lnTo>
                    <a:pt x="0" y="349"/>
                  </a:lnTo>
                  <a:lnTo>
                    <a:pt x="0" y="0"/>
                  </a:lnTo>
                  <a:close/>
                  <a:moveTo>
                    <a:pt x="107" y="148"/>
                  </a:moveTo>
                  <a:lnTo>
                    <a:pt x="134" y="148"/>
                  </a:lnTo>
                  <a:lnTo>
                    <a:pt x="149" y="148"/>
                  </a:lnTo>
                  <a:lnTo>
                    <a:pt x="161" y="145"/>
                  </a:lnTo>
                  <a:lnTo>
                    <a:pt x="171" y="143"/>
                  </a:lnTo>
                  <a:lnTo>
                    <a:pt x="179" y="137"/>
                  </a:lnTo>
                  <a:lnTo>
                    <a:pt x="184" y="132"/>
                  </a:lnTo>
                  <a:lnTo>
                    <a:pt x="188" y="125"/>
                  </a:lnTo>
                  <a:lnTo>
                    <a:pt x="189" y="119"/>
                  </a:lnTo>
                  <a:lnTo>
                    <a:pt x="191" y="110"/>
                  </a:lnTo>
                  <a:lnTo>
                    <a:pt x="189" y="102"/>
                  </a:lnTo>
                  <a:lnTo>
                    <a:pt x="188" y="94"/>
                  </a:lnTo>
                  <a:lnTo>
                    <a:pt x="184" y="89"/>
                  </a:lnTo>
                  <a:lnTo>
                    <a:pt x="180" y="82"/>
                  </a:lnTo>
                  <a:lnTo>
                    <a:pt x="173" y="77"/>
                  </a:lnTo>
                  <a:lnTo>
                    <a:pt x="164" y="74"/>
                  </a:lnTo>
                  <a:lnTo>
                    <a:pt x="153" y="71"/>
                  </a:lnTo>
                  <a:lnTo>
                    <a:pt x="138" y="71"/>
                  </a:lnTo>
                  <a:lnTo>
                    <a:pt x="107" y="71"/>
                  </a:lnTo>
                  <a:lnTo>
                    <a:pt x="107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40" name="Freeform 86"/>
            <p:cNvSpPr>
              <a:spLocks/>
            </p:cNvSpPr>
            <p:nvPr/>
          </p:nvSpPr>
          <p:spPr bwMode="auto">
            <a:xfrm>
              <a:off x="489" y="3814"/>
              <a:ext cx="98" cy="117"/>
            </a:xfrm>
            <a:custGeom>
              <a:avLst/>
              <a:gdLst>
                <a:gd name="T0" fmla="*/ 0 w 296"/>
                <a:gd name="T1" fmla="*/ 0 h 349"/>
                <a:gd name="T2" fmla="*/ 59 w 296"/>
                <a:gd name="T3" fmla="*/ 0 h 349"/>
                <a:gd name="T4" fmla="*/ 64 w 296"/>
                <a:gd name="T5" fmla="*/ 0 h 349"/>
                <a:gd name="T6" fmla="*/ 69 w 296"/>
                <a:gd name="T7" fmla="*/ 0 h 349"/>
                <a:gd name="T8" fmla="*/ 73 w 296"/>
                <a:gd name="T9" fmla="*/ 1 h 349"/>
                <a:gd name="T10" fmla="*/ 76 w 296"/>
                <a:gd name="T11" fmla="*/ 2 h 349"/>
                <a:gd name="T12" fmla="*/ 80 w 296"/>
                <a:gd name="T13" fmla="*/ 4 h 349"/>
                <a:gd name="T14" fmla="*/ 83 w 296"/>
                <a:gd name="T15" fmla="*/ 5 h 349"/>
                <a:gd name="T16" fmla="*/ 86 w 296"/>
                <a:gd name="T17" fmla="*/ 7 h 349"/>
                <a:gd name="T18" fmla="*/ 88 w 296"/>
                <a:gd name="T19" fmla="*/ 9 h 349"/>
                <a:gd name="T20" fmla="*/ 90 w 296"/>
                <a:gd name="T21" fmla="*/ 12 h 349"/>
                <a:gd name="T22" fmla="*/ 93 w 296"/>
                <a:gd name="T23" fmla="*/ 14 h 349"/>
                <a:gd name="T24" fmla="*/ 94 w 296"/>
                <a:gd name="T25" fmla="*/ 18 h 349"/>
                <a:gd name="T26" fmla="*/ 95 w 296"/>
                <a:gd name="T27" fmla="*/ 21 h 349"/>
                <a:gd name="T28" fmla="*/ 97 w 296"/>
                <a:gd name="T29" fmla="*/ 24 h 349"/>
                <a:gd name="T30" fmla="*/ 97 w 296"/>
                <a:gd name="T31" fmla="*/ 27 h 349"/>
                <a:gd name="T32" fmla="*/ 98 w 296"/>
                <a:gd name="T33" fmla="*/ 32 h 349"/>
                <a:gd name="T34" fmla="*/ 98 w 296"/>
                <a:gd name="T35" fmla="*/ 36 h 349"/>
                <a:gd name="T36" fmla="*/ 98 w 296"/>
                <a:gd name="T37" fmla="*/ 40 h 349"/>
                <a:gd name="T38" fmla="*/ 97 w 296"/>
                <a:gd name="T39" fmla="*/ 44 h 349"/>
                <a:gd name="T40" fmla="*/ 97 w 296"/>
                <a:gd name="T41" fmla="*/ 48 h 349"/>
                <a:gd name="T42" fmla="*/ 95 w 296"/>
                <a:gd name="T43" fmla="*/ 52 h 349"/>
                <a:gd name="T44" fmla="*/ 94 w 296"/>
                <a:gd name="T45" fmla="*/ 55 h 349"/>
                <a:gd name="T46" fmla="*/ 92 w 296"/>
                <a:gd name="T47" fmla="*/ 58 h 349"/>
                <a:gd name="T48" fmla="*/ 90 w 296"/>
                <a:gd name="T49" fmla="*/ 61 h 349"/>
                <a:gd name="T50" fmla="*/ 87 w 296"/>
                <a:gd name="T51" fmla="*/ 64 h 349"/>
                <a:gd name="T52" fmla="*/ 84 w 296"/>
                <a:gd name="T53" fmla="*/ 66 h 349"/>
                <a:gd name="T54" fmla="*/ 81 w 296"/>
                <a:gd name="T55" fmla="*/ 68 h 349"/>
                <a:gd name="T56" fmla="*/ 78 w 296"/>
                <a:gd name="T57" fmla="*/ 69 h 349"/>
                <a:gd name="T58" fmla="*/ 74 w 296"/>
                <a:gd name="T59" fmla="*/ 71 h 349"/>
                <a:gd name="T60" fmla="*/ 70 w 296"/>
                <a:gd name="T61" fmla="*/ 72 h 349"/>
                <a:gd name="T62" fmla="*/ 65 w 296"/>
                <a:gd name="T63" fmla="*/ 73 h 349"/>
                <a:gd name="T64" fmla="*/ 61 w 296"/>
                <a:gd name="T65" fmla="*/ 73 h 349"/>
                <a:gd name="T66" fmla="*/ 55 w 296"/>
                <a:gd name="T67" fmla="*/ 73 h 349"/>
                <a:gd name="T68" fmla="*/ 35 w 296"/>
                <a:gd name="T69" fmla="*/ 73 h 349"/>
                <a:gd name="T70" fmla="*/ 35 w 296"/>
                <a:gd name="T71" fmla="*/ 117 h 349"/>
                <a:gd name="T72" fmla="*/ 0 w 296"/>
                <a:gd name="T73" fmla="*/ 117 h 349"/>
                <a:gd name="T74" fmla="*/ 0 w 296"/>
                <a:gd name="T75" fmla="*/ 0 h 3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6"/>
                <a:gd name="T115" fmla="*/ 0 h 349"/>
                <a:gd name="T116" fmla="*/ 296 w 296"/>
                <a:gd name="T117" fmla="*/ 349 h 34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6" h="349">
                  <a:moveTo>
                    <a:pt x="0" y="0"/>
                  </a:moveTo>
                  <a:lnTo>
                    <a:pt x="179" y="0"/>
                  </a:lnTo>
                  <a:lnTo>
                    <a:pt x="193" y="0"/>
                  </a:lnTo>
                  <a:lnTo>
                    <a:pt x="207" y="1"/>
                  </a:lnTo>
                  <a:lnTo>
                    <a:pt x="219" y="4"/>
                  </a:lnTo>
                  <a:lnTo>
                    <a:pt x="230" y="7"/>
                  </a:lnTo>
                  <a:lnTo>
                    <a:pt x="241" y="11"/>
                  </a:lnTo>
                  <a:lnTo>
                    <a:pt x="250" y="15"/>
                  </a:lnTo>
                  <a:lnTo>
                    <a:pt x="259" y="22"/>
                  </a:lnTo>
                  <a:lnTo>
                    <a:pt x="266" y="28"/>
                  </a:lnTo>
                  <a:lnTo>
                    <a:pt x="273" y="35"/>
                  </a:lnTo>
                  <a:lnTo>
                    <a:pt x="280" y="43"/>
                  </a:lnTo>
                  <a:lnTo>
                    <a:pt x="284" y="53"/>
                  </a:lnTo>
                  <a:lnTo>
                    <a:pt x="288" y="62"/>
                  </a:lnTo>
                  <a:lnTo>
                    <a:pt x="292" y="71"/>
                  </a:lnTo>
                  <a:lnTo>
                    <a:pt x="294" y="82"/>
                  </a:lnTo>
                  <a:lnTo>
                    <a:pt x="296" y="94"/>
                  </a:lnTo>
                  <a:lnTo>
                    <a:pt x="296" y="106"/>
                  </a:lnTo>
                  <a:lnTo>
                    <a:pt x="296" y="120"/>
                  </a:lnTo>
                  <a:lnTo>
                    <a:pt x="293" y="132"/>
                  </a:lnTo>
                  <a:lnTo>
                    <a:pt x="292" y="143"/>
                  </a:lnTo>
                  <a:lnTo>
                    <a:pt x="288" y="154"/>
                  </a:lnTo>
                  <a:lnTo>
                    <a:pt x="284" y="164"/>
                  </a:lnTo>
                  <a:lnTo>
                    <a:pt x="278" y="174"/>
                  </a:lnTo>
                  <a:lnTo>
                    <a:pt x="271" y="182"/>
                  </a:lnTo>
                  <a:lnTo>
                    <a:pt x="263" y="190"/>
                  </a:lnTo>
                  <a:lnTo>
                    <a:pt x="255" y="197"/>
                  </a:lnTo>
                  <a:lnTo>
                    <a:pt x="246" y="202"/>
                  </a:lnTo>
                  <a:lnTo>
                    <a:pt x="235" y="207"/>
                  </a:lnTo>
                  <a:lnTo>
                    <a:pt x="224" y="211"/>
                  </a:lnTo>
                  <a:lnTo>
                    <a:pt x="211" y="215"/>
                  </a:lnTo>
                  <a:lnTo>
                    <a:pt x="197" y="217"/>
                  </a:lnTo>
                  <a:lnTo>
                    <a:pt x="183" y="218"/>
                  </a:lnTo>
                  <a:lnTo>
                    <a:pt x="167" y="219"/>
                  </a:lnTo>
                  <a:lnTo>
                    <a:pt x="107" y="219"/>
                  </a:lnTo>
                  <a:lnTo>
                    <a:pt x="107" y="349"/>
                  </a:lnTo>
                  <a:lnTo>
                    <a:pt x="0" y="34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41" name="Freeform 87"/>
            <p:cNvSpPr>
              <a:spLocks/>
            </p:cNvSpPr>
            <p:nvPr/>
          </p:nvSpPr>
          <p:spPr bwMode="auto">
            <a:xfrm>
              <a:off x="524" y="3838"/>
              <a:ext cx="28" cy="26"/>
            </a:xfrm>
            <a:custGeom>
              <a:avLst/>
              <a:gdLst>
                <a:gd name="T0" fmla="*/ 0 w 84"/>
                <a:gd name="T1" fmla="*/ 26 h 77"/>
                <a:gd name="T2" fmla="*/ 9 w 84"/>
                <a:gd name="T3" fmla="*/ 26 h 77"/>
                <a:gd name="T4" fmla="*/ 14 w 84"/>
                <a:gd name="T5" fmla="*/ 26 h 77"/>
                <a:gd name="T6" fmla="*/ 18 w 84"/>
                <a:gd name="T7" fmla="*/ 25 h 77"/>
                <a:gd name="T8" fmla="*/ 21 w 84"/>
                <a:gd name="T9" fmla="*/ 24 h 77"/>
                <a:gd name="T10" fmla="*/ 24 w 84"/>
                <a:gd name="T11" fmla="*/ 22 h 77"/>
                <a:gd name="T12" fmla="*/ 26 w 84"/>
                <a:gd name="T13" fmla="*/ 21 h 77"/>
                <a:gd name="T14" fmla="*/ 27 w 84"/>
                <a:gd name="T15" fmla="*/ 18 h 77"/>
                <a:gd name="T16" fmla="*/ 27 w 84"/>
                <a:gd name="T17" fmla="*/ 16 h 77"/>
                <a:gd name="T18" fmla="*/ 28 w 84"/>
                <a:gd name="T19" fmla="*/ 13 h 77"/>
                <a:gd name="T20" fmla="*/ 27 w 84"/>
                <a:gd name="T21" fmla="*/ 10 h 77"/>
                <a:gd name="T22" fmla="*/ 27 w 84"/>
                <a:gd name="T23" fmla="*/ 8 h 77"/>
                <a:gd name="T24" fmla="*/ 26 w 84"/>
                <a:gd name="T25" fmla="*/ 6 h 77"/>
                <a:gd name="T26" fmla="*/ 24 w 84"/>
                <a:gd name="T27" fmla="*/ 4 h 77"/>
                <a:gd name="T28" fmla="*/ 22 w 84"/>
                <a:gd name="T29" fmla="*/ 2 h 77"/>
                <a:gd name="T30" fmla="*/ 19 w 84"/>
                <a:gd name="T31" fmla="*/ 1 h 77"/>
                <a:gd name="T32" fmla="*/ 15 w 84"/>
                <a:gd name="T33" fmla="*/ 0 h 77"/>
                <a:gd name="T34" fmla="*/ 10 w 84"/>
                <a:gd name="T35" fmla="*/ 0 h 77"/>
                <a:gd name="T36" fmla="*/ 0 w 84"/>
                <a:gd name="T37" fmla="*/ 0 h 77"/>
                <a:gd name="T38" fmla="*/ 0 w 84"/>
                <a:gd name="T39" fmla="*/ 26 h 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77"/>
                <a:gd name="T62" fmla="*/ 84 w 84"/>
                <a:gd name="T63" fmla="*/ 77 h 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77">
                  <a:moveTo>
                    <a:pt x="0" y="77"/>
                  </a:moveTo>
                  <a:lnTo>
                    <a:pt x="27" y="77"/>
                  </a:lnTo>
                  <a:lnTo>
                    <a:pt x="42" y="77"/>
                  </a:lnTo>
                  <a:lnTo>
                    <a:pt x="54" y="74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7" y="61"/>
                  </a:lnTo>
                  <a:lnTo>
                    <a:pt x="81" y="54"/>
                  </a:lnTo>
                  <a:lnTo>
                    <a:pt x="82" y="48"/>
                  </a:lnTo>
                  <a:lnTo>
                    <a:pt x="84" y="39"/>
                  </a:lnTo>
                  <a:lnTo>
                    <a:pt x="82" y="31"/>
                  </a:lnTo>
                  <a:lnTo>
                    <a:pt x="81" y="23"/>
                  </a:lnTo>
                  <a:lnTo>
                    <a:pt x="77" y="18"/>
                  </a:lnTo>
                  <a:lnTo>
                    <a:pt x="73" y="11"/>
                  </a:lnTo>
                  <a:lnTo>
                    <a:pt x="66" y="6"/>
                  </a:lnTo>
                  <a:lnTo>
                    <a:pt x="57" y="3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42" name="Freeform 88"/>
            <p:cNvSpPr>
              <a:spLocks noEditPoints="1"/>
            </p:cNvSpPr>
            <p:nvPr/>
          </p:nvSpPr>
          <p:spPr bwMode="auto">
            <a:xfrm>
              <a:off x="160" y="3708"/>
              <a:ext cx="549" cy="550"/>
            </a:xfrm>
            <a:custGeom>
              <a:avLst/>
              <a:gdLst>
                <a:gd name="T0" fmla="*/ 300 w 1645"/>
                <a:gd name="T1" fmla="*/ 534 h 1648"/>
                <a:gd name="T2" fmla="*/ 332 w 1645"/>
                <a:gd name="T3" fmla="*/ 529 h 1648"/>
                <a:gd name="T4" fmla="*/ 361 w 1645"/>
                <a:gd name="T5" fmla="*/ 520 h 1648"/>
                <a:gd name="T6" fmla="*/ 390 w 1645"/>
                <a:gd name="T7" fmla="*/ 508 h 1648"/>
                <a:gd name="T8" fmla="*/ 436 w 1645"/>
                <a:gd name="T9" fmla="*/ 479 h 1648"/>
                <a:gd name="T10" fmla="*/ 479 w 1645"/>
                <a:gd name="T11" fmla="*/ 436 h 1648"/>
                <a:gd name="T12" fmla="*/ 508 w 1645"/>
                <a:gd name="T13" fmla="*/ 389 h 1648"/>
                <a:gd name="T14" fmla="*/ 520 w 1645"/>
                <a:gd name="T15" fmla="*/ 360 h 1648"/>
                <a:gd name="T16" fmla="*/ 528 w 1645"/>
                <a:gd name="T17" fmla="*/ 330 h 1648"/>
                <a:gd name="T18" fmla="*/ 533 w 1645"/>
                <a:gd name="T19" fmla="*/ 298 h 1648"/>
                <a:gd name="T20" fmla="*/ 548 w 1645"/>
                <a:gd name="T21" fmla="*/ 303 h 1648"/>
                <a:gd name="T22" fmla="*/ 542 w 1645"/>
                <a:gd name="T23" fmla="*/ 336 h 1648"/>
                <a:gd name="T24" fmla="*/ 533 w 1645"/>
                <a:gd name="T25" fmla="*/ 368 h 1648"/>
                <a:gd name="T26" fmla="*/ 520 w 1645"/>
                <a:gd name="T27" fmla="*/ 398 h 1648"/>
                <a:gd name="T28" fmla="*/ 487 w 1645"/>
                <a:gd name="T29" fmla="*/ 450 h 1648"/>
                <a:gd name="T30" fmla="*/ 441 w 1645"/>
                <a:gd name="T31" fmla="*/ 494 h 1648"/>
                <a:gd name="T32" fmla="*/ 394 w 1645"/>
                <a:gd name="T33" fmla="*/ 523 h 1648"/>
                <a:gd name="T34" fmla="*/ 363 w 1645"/>
                <a:gd name="T35" fmla="*/ 536 h 1648"/>
                <a:gd name="T36" fmla="*/ 332 w 1645"/>
                <a:gd name="T37" fmla="*/ 544 h 1648"/>
                <a:gd name="T38" fmla="*/ 299 w 1645"/>
                <a:gd name="T39" fmla="*/ 549 h 1648"/>
                <a:gd name="T40" fmla="*/ 15 w 1645"/>
                <a:gd name="T41" fmla="*/ 278 h 1648"/>
                <a:gd name="T42" fmla="*/ 17 w 1645"/>
                <a:gd name="T43" fmla="*/ 311 h 1648"/>
                <a:gd name="T44" fmla="*/ 24 w 1645"/>
                <a:gd name="T45" fmla="*/ 342 h 1648"/>
                <a:gd name="T46" fmla="*/ 34 w 1645"/>
                <a:gd name="T47" fmla="*/ 373 h 1648"/>
                <a:gd name="T48" fmla="*/ 47 w 1645"/>
                <a:gd name="T49" fmla="*/ 401 h 1648"/>
                <a:gd name="T50" fmla="*/ 64 w 1645"/>
                <a:gd name="T51" fmla="*/ 428 h 1648"/>
                <a:gd name="T52" fmla="*/ 84 w 1645"/>
                <a:gd name="T53" fmla="*/ 452 h 1648"/>
                <a:gd name="T54" fmla="*/ 107 w 1645"/>
                <a:gd name="T55" fmla="*/ 474 h 1648"/>
                <a:gd name="T56" fmla="*/ 132 w 1645"/>
                <a:gd name="T57" fmla="*/ 493 h 1648"/>
                <a:gd name="T58" fmla="*/ 159 w 1645"/>
                <a:gd name="T59" fmla="*/ 508 h 1648"/>
                <a:gd name="T60" fmla="*/ 188 w 1645"/>
                <a:gd name="T61" fmla="*/ 520 h 1648"/>
                <a:gd name="T62" fmla="*/ 219 w 1645"/>
                <a:gd name="T63" fmla="*/ 529 h 1648"/>
                <a:gd name="T64" fmla="*/ 251 w 1645"/>
                <a:gd name="T65" fmla="*/ 534 h 1648"/>
                <a:gd name="T66" fmla="*/ 268 w 1645"/>
                <a:gd name="T67" fmla="*/ 550 h 1648"/>
                <a:gd name="T68" fmla="*/ 233 w 1645"/>
                <a:gd name="T69" fmla="*/ 547 h 1648"/>
                <a:gd name="T70" fmla="*/ 199 w 1645"/>
                <a:gd name="T71" fmla="*/ 540 h 1648"/>
                <a:gd name="T72" fmla="*/ 168 w 1645"/>
                <a:gd name="T73" fmla="*/ 529 h 1648"/>
                <a:gd name="T74" fmla="*/ 138 w 1645"/>
                <a:gd name="T75" fmla="*/ 514 h 1648"/>
                <a:gd name="T76" fmla="*/ 110 w 1645"/>
                <a:gd name="T77" fmla="*/ 495 h 1648"/>
                <a:gd name="T78" fmla="*/ 85 w 1645"/>
                <a:gd name="T79" fmla="*/ 474 h 1648"/>
                <a:gd name="T80" fmla="*/ 62 w 1645"/>
                <a:gd name="T81" fmla="*/ 450 h 1648"/>
                <a:gd name="T82" fmla="*/ 43 w 1645"/>
                <a:gd name="T83" fmla="*/ 423 h 1648"/>
                <a:gd name="T84" fmla="*/ 27 w 1645"/>
                <a:gd name="T85" fmla="*/ 394 h 1648"/>
                <a:gd name="T86" fmla="*/ 14 w 1645"/>
                <a:gd name="T87" fmla="*/ 363 h 1648"/>
                <a:gd name="T88" fmla="*/ 5 w 1645"/>
                <a:gd name="T89" fmla="*/ 330 h 1648"/>
                <a:gd name="T90" fmla="*/ 0 w 1645"/>
                <a:gd name="T91" fmla="*/ 295 h 1648"/>
                <a:gd name="T92" fmla="*/ 240 w 1645"/>
                <a:gd name="T93" fmla="*/ 16 h 1648"/>
                <a:gd name="T94" fmla="*/ 187 w 1645"/>
                <a:gd name="T95" fmla="*/ 28 h 1648"/>
                <a:gd name="T96" fmla="*/ 134 w 1645"/>
                <a:gd name="T97" fmla="*/ 54 h 1648"/>
                <a:gd name="T98" fmla="*/ 89 w 1645"/>
                <a:gd name="T99" fmla="*/ 91 h 1648"/>
                <a:gd name="T100" fmla="*/ 53 w 1645"/>
                <a:gd name="T101" fmla="*/ 138 h 1648"/>
                <a:gd name="T102" fmla="*/ 28 w 1645"/>
                <a:gd name="T103" fmla="*/ 191 h 1648"/>
                <a:gd name="T104" fmla="*/ 16 w 1645"/>
                <a:gd name="T105" fmla="*/ 250 h 1648"/>
                <a:gd name="T106" fmla="*/ 2 w 1645"/>
                <a:gd name="T107" fmla="*/ 242 h 1648"/>
                <a:gd name="T108" fmla="*/ 16 w 1645"/>
                <a:gd name="T109" fmla="*/ 180 h 1648"/>
                <a:gd name="T110" fmla="*/ 44 w 1645"/>
                <a:gd name="T111" fmla="*/ 124 h 1648"/>
                <a:gd name="T112" fmla="*/ 82 w 1645"/>
                <a:gd name="T113" fmla="*/ 77 h 1648"/>
                <a:gd name="T114" fmla="*/ 131 w 1645"/>
                <a:gd name="T115" fmla="*/ 39 h 1648"/>
                <a:gd name="T116" fmla="*/ 188 w 1645"/>
                <a:gd name="T117" fmla="*/ 12 h 1648"/>
                <a:gd name="T118" fmla="*/ 242 w 1645"/>
                <a:gd name="T119" fmla="*/ 1 h 16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5"/>
                <a:gd name="T181" fmla="*/ 0 h 1648"/>
                <a:gd name="T182" fmla="*/ 1645 w 1645"/>
                <a:gd name="T183" fmla="*/ 1648 h 16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5" h="1648">
                  <a:moveTo>
                    <a:pt x="822" y="1648"/>
                  </a:moveTo>
                  <a:lnTo>
                    <a:pt x="822" y="1604"/>
                  </a:lnTo>
                  <a:lnTo>
                    <a:pt x="833" y="1604"/>
                  </a:lnTo>
                  <a:lnTo>
                    <a:pt x="842" y="1604"/>
                  </a:lnTo>
                  <a:lnTo>
                    <a:pt x="851" y="1604"/>
                  </a:lnTo>
                  <a:lnTo>
                    <a:pt x="861" y="1602"/>
                  </a:lnTo>
                  <a:lnTo>
                    <a:pt x="872" y="1602"/>
                  </a:lnTo>
                  <a:lnTo>
                    <a:pt x="881" y="1602"/>
                  </a:lnTo>
                  <a:lnTo>
                    <a:pt x="890" y="1601"/>
                  </a:lnTo>
                  <a:lnTo>
                    <a:pt x="900" y="1600"/>
                  </a:lnTo>
                  <a:lnTo>
                    <a:pt x="909" y="1600"/>
                  </a:lnTo>
                  <a:lnTo>
                    <a:pt x="919" y="1598"/>
                  </a:lnTo>
                  <a:lnTo>
                    <a:pt x="928" y="1597"/>
                  </a:lnTo>
                  <a:lnTo>
                    <a:pt x="938" y="1596"/>
                  </a:lnTo>
                  <a:lnTo>
                    <a:pt x="947" y="1594"/>
                  </a:lnTo>
                  <a:lnTo>
                    <a:pt x="956" y="1593"/>
                  </a:lnTo>
                  <a:lnTo>
                    <a:pt x="966" y="1590"/>
                  </a:lnTo>
                  <a:lnTo>
                    <a:pt x="975" y="1589"/>
                  </a:lnTo>
                  <a:lnTo>
                    <a:pt x="985" y="1588"/>
                  </a:lnTo>
                  <a:lnTo>
                    <a:pt x="994" y="1585"/>
                  </a:lnTo>
                  <a:lnTo>
                    <a:pt x="1002" y="1584"/>
                  </a:lnTo>
                  <a:lnTo>
                    <a:pt x="1012" y="1581"/>
                  </a:lnTo>
                  <a:lnTo>
                    <a:pt x="1021" y="1578"/>
                  </a:lnTo>
                  <a:lnTo>
                    <a:pt x="1030" y="1576"/>
                  </a:lnTo>
                  <a:lnTo>
                    <a:pt x="1039" y="1573"/>
                  </a:lnTo>
                  <a:lnTo>
                    <a:pt x="1048" y="1570"/>
                  </a:lnTo>
                  <a:lnTo>
                    <a:pt x="1057" y="1567"/>
                  </a:lnTo>
                  <a:lnTo>
                    <a:pt x="1065" y="1565"/>
                  </a:lnTo>
                  <a:lnTo>
                    <a:pt x="1075" y="1562"/>
                  </a:lnTo>
                  <a:lnTo>
                    <a:pt x="1083" y="1559"/>
                  </a:lnTo>
                  <a:lnTo>
                    <a:pt x="1092" y="1555"/>
                  </a:lnTo>
                  <a:lnTo>
                    <a:pt x="1100" y="1553"/>
                  </a:lnTo>
                  <a:lnTo>
                    <a:pt x="1110" y="1550"/>
                  </a:lnTo>
                  <a:lnTo>
                    <a:pt x="1118" y="1546"/>
                  </a:lnTo>
                  <a:lnTo>
                    <a:pt x="1126" y="1542"/>
                  </a:lnTo>
                  <a:lnTo>
                    <a:pt x="1134" y="1539"/>
                  </a:lnTo>
                  <a:lnTo>
                    <a:pt x="1143" y="1535"/>
                  </a:lnTo>
                  <a:lnTo>
                    <a:pt x="1152" y="1531"/>
                  </a:lnTo>
                  <a:lnTo>
                    <a:pt x="1160" y="1527"/>
                  </a:lnTo>
                  <a:lnTo>
                    <a:pt x="1168" y="1523"/>
                  </a:lnTo>
                  <a:lnTo>
                    <a:pt x="1176" y="1519"/>
                  </a:lnTo>
                  <a:lnTo>
                    <a:pt x="1184" y="1515"/>
                  </a:lnTo>
                  <a:lnTo>
                    <a:pt x="1200" y="1506"/>
                  </a:lnTo>
                  <a:lnTo>
                    <a:pt x="1216" y="1496"/>
                  </a:lnTo>
                  <a:lnTo>
                    <a:pt x="1232" y="1487"/>
                  </a:lnTo>
                  <a:lnTo>
                    <a:pt x="1247" y="1477"/>
                  </a:lnTo>
                  <a:lnTo>
                    <a:pt x="1263" y="1468"/>
                  </a:lnTo>
                  <a:lnTo>
                    <a:pt x="1278" y="1457"/>
                  </a:lnTo>
                  <a:lnTo>
                    <a:pt x="1293" y="1446"/>
                  </a:lnTo>
                  <a:lnTo>
                    <a:pt x="1306" y="1434"/>
                  </a:lnTo>
                  <a:lnTo>
                    <a:pt x="1321" y="1423"/>
                  </a:lnTo>
                  <a:lnTo>
                    <a:pt x="1335" y="1411"/>
                  </a:lnTo>
                  <a:lnTo>
                    <a:pt x="1348" y="1399"/>
                  </a:lnTo>
                  <a:lnTo>
                    <a:pt x="1361" y="1387"/>
                  </a:lnTo>
                  <a:lnTo>
                    <a:pt x="1375" y="1374"/>
                  </a:lnTo>
                  <a:lnTo>
                    <a:pt x="1387" y="1360"/>
                  </a:lnTo>
                  <a:lnTo>
                    <a:pt x="1399" y="1347"/>
                  </a:lnTo>
                  <a:lnTo>
                    <a:pt x="1411" y="1333"/>
                  </a:lnTo>
                  <a:lnTo>
                    <a:pt x="1423" y="1320"/>
                  </a:lnTo>
                  <a:lnTo>
                    <a:pt x="1435" y="1305"/>
                  </a:lnTo>
                  <a:lnTo>
                    <a:pt x="1446" y="1290"/>
                  </a:lnTo>
                  <a:lnTo>
                    <a:pt x="1457" y="1275"/>
                  </a:lnTo>
                  <a:lnTo>
                    <a:pt x="1468" y="1261"/>
                  </a:lnTo>
                  <a:lnTo>
                    <a:pt x="1477" y="1246"/>
                  </a:lnTo>
                  <a:lnTo>
                    <a:pt x="1487" y="1230"/>
                  </a:lnTo>
                  <a:lnTo>
                    <a:pt x="1496" y="1213"/>
                  </a:lnTo>
                  <a:lnTo>
                    <a:pt x="1505" y="1199"/>
                  </a:lnTo>
                  <a:lnTo>
                    <a:pt x="1515" y="1181"/>
                  </a:lnTo>
                  <a:lnTo>
                    <a:pt x="1519" y="1173"/>
                  </a:lnTo>
                  <a:lnTo>
                    <a:pt x="1523" y="1165"/>
                  </a:lnTo>
                  <a:lnTo>
                    <a:pt x="1527" y="1157"/>
                  </a:lnTo>
                  <a:lnTo>
                    <a:pt x="1531" y="1149"/>
                  </a:lnTo>
                  <a:lnTo>
                    <a:pt x="1534" y="1139"/>
                  </a:lnTo>
                  <a:lnTo>
                    <a:pt x="1538" y="1131"/>
                  </a:lnTo>
                  <a:lnTo>
                    <a:pt x="1542" y="1123"/>
                  </a:lnTo>
                  <a:lnTo>
                    <a:pt x="1544" y="1114"/>
                  </a:lnTo>
                  <a:lnTo>
                    <a:pt x="1548" y="1106"/>
                  </a:lnTo>
                  <a:lnTo>
                    <a:pt x="1551" y="1096"/>
                  </a:lnTo>
                  <a:lnTo>
                    <a:pt x="1555" y="1088"/>
                  </a:lnTo>
                  <a:lnTo>
                    <a:pt x="1558" y="1079"/>
                  </a:lnTo>
                  <a:lnTo>
                    <a:pt x="1561" y="1071"/>
                  </a:lnTo>
                  <a:lnTo>
                    <a:pt x="1565" y="1061"/>
                  </a:lnTo>
                  <a:lnTo>
                    <a:pt x="1567" y="1053"/>
                  </a:lnTo>
                  <a:lnTo>
                    <a:pt x="1570" y="1044"/>
                  </a:lnTo>
                  <a:lnTo>
                    <a:pt x="1573" y="1034"/>
                  </a:lnTo>
                  <a:lnTo>
                    <a:pt x="1574" y="1025"/>
                  </a:lnTo>
                  <a:lnTo>
                    <a:pt x="1577" y="1017"/>
                  </a:lnTo>
                  <a:lnTo>
                    <a:pt x="1579" y="1007"/>
                  </a:lnTo>
                  <a:lnTo>
                    <a:pt x="1581" y="998"/>
                  </a:lnTo>
                  <a:lnTo>
                    <a:pt x="1583" y="989"/>
                  </a:lnTo>
                  <a:lnTo>
                    <a:pt x="1585" y="979"/>
                  </a:lnTo>
                  <a:lnTo>
                    <a:pt x="1588" y="970"/>
                  </a:lnTo>
                  <a:lnTo>
                    <a:pt x="1589" y="960"/>
                  </a:lnTo>
                  <a:lnTo>
                    <a:pt x="1590" y="951"/>
                  </a:lnTo>
                  <a:lnTo>
                    <a:pt x="1592" y="941"/>
                  </a:lnTo>
                  <a:lnTo>
                    <a:pt x="1593" y="932"/>
                  </a:lnTo>
                  <a:lnTo>
                    <a:pt x="1594" y="923"/>
                  </a:lnTo>
                  <a:lnTo>
                    <a:pt x="1596" y="913"/>
                  </a:lnTo>
                  <a:lnTo>
                    <a:pt x="1597" y="904"/>
                  </a:lnTo>
                  <a:lnTo>
                    <a:pt x="1598" y="893"/>
                  </a:lnTo>
                  <a:lnTo>
                    <a:pt x="1598" y="884"/>
                  </a:lnTo>
                  <a:lnTo>
                    <a:pt x="1600" y="874"/>
                  </a:lnTo>
                  <a:lnTo>
                    <a:pt x="1600" y="865"/>
                  </a:lnTo>
                  <a:lnTo>
                    <a:pt x="1601" y="855"/>
                  </a:lnTo>
                  <a:lnTo>
                    <a:pt x="1645" y="857"/>
                  </a:lnTo>
                  <a:lnTo>
                    <a:pt x="1645" y="866"/>
                  </a:lnTo>
                  <a:lnTo>
                    <a:pt x="1644" y="877"/>
                  </a:lnTo>
                  <a:lnTo>
                    <a:pt x="1644" y="888"/>
                  </a:lnTo>
                  <a:lnTo>
                    <a:pt x="1643" y="897"/>
                  </a:lnTo>
                  <a:lnTo>
                    <a:pt x="1641" y="908"/>
                  </a:lnTo>
                  <a:lnTo>
                    <a:pt x="1640" y="919"/>
                  </a:lnTo>
                  <a:lnTo>
                    <a:pt x="1639" y="928"/>
                  </a:lnTo>
                  <a:lnTo>
                    <a:pt x="1637" y="939"/>
                  </a:lnTo>
                  <a:lnTo>
                    <a:pt x="1636" y="948"/>
                  </a:lnTo>
                  <a:lnTo>
                    <a:pt x="1635" y="959"/>
                  </a:lnTo>
                  <a:lnTo>
                    <a:pt x="1633" y="968"/>
                  </a:lnTo>
                  <a:lnTo>
                    <a:pt x="1631" y="978"/>
                  </a:lnTo>
                  <a:lnTo>
                    <a:pt x="1629" y="989"/>
                  </a:lnTo>
                  <a:lnTo>
                    <a:pt x="1628" y="998"/>
                  </a:lnTo>
                  <a:lnTo>
                    <a:pt x="1625" y="1007"/>
                  </a:lnTo>
                  <a:lnTo>
                    <a:pt x="1622" y="1018"/>
                  </a:lnTo>
                  <a:lnTo>
                    <a:pt x="1620" y="1028"/>
                  </a:lnTo>
                  <a:lnTo>
                    <a:pt x="1618" y="1037"/>
                  </a:lnTo>
                  <a:lnTo>
                    <a:pt x="1616" y="1046"/>
                  </a:lnTo>
                  <a:lnTo>
                    <a:pt x="1613" y="1056"/>
                  </a:lnTo>
                  <a:lnTo>
                    <a:pt x="1609" y="1065"/>
                  </a:lnTo>
                  <a:lnTo>
                    <a:pt x="1606" y="1075"/>
                  </a:lnTo>
                  <a:lnTo>
                    <a:pt x="1604" y="1084"/>
                  </a:lnTo>
                  <a:lnTo>
                    <a:pt x="1601" y="1094"/>
                  </a:lnTo>
                  <a:lnTo>
                    <a:pt x="1597" y="1103"/>
                  </a:lnTo>
                  <a:lnTo>
                    <a:pt x="1594" y="1112"/>
                  </a:lnTo>
                  <a:lnTo>
                    <a:pt x="1590" y="1122"/>
                  </a:lnTo>
                  <a:lnTo>
                    <a:pt x="1586" y="1131"/>
                  </a:lnTo>
                  <a:lnTo>
                    <a:pt x="1583" y="1141"/>
                  </a:lnTo>
                  <a:lnTo>
                    <a:pt x="1579" y="1149"/>
                  </a:lnTo>
                  <a:lnTo>
                    <a:pt x="1575" y="1158"/>
                  </a:lnTo>
                  <a:lnTo>
                    <a:pt x="1571" y="1168"/>
                  </a:lnTo>
                  <a:lnTo>
                    <a:pt x="1567" y="1176"/>
                  </a:lnTo>
                  <a:lnTo>
                    <a:pt x="1563" y="1185"/>
                  </a:lnTo>
                  <a:lnTo>
                    <a:pt x="1558" y="1193"/>
                  </a:lnTo>
                  <a:lnTo>
                    <a:pt x="1554" y="1203"/>
                  </a:lnTo>
                  <a:lnTo>
                    <a:pt x="1544" y="1219"/>
                  </a:lnTo>
                  <a:lnTo>
                    <a:pt x="1535" y="1236"/>
                  </a:lnTo>
                  <a:lnTo>
                    <a:pt x="1526" y="1254"/>
                  </a:lnTo>
                  <a:lnTo>
                    <a:pt x="1515" y="1270"/>
                  </a:lnTo>
                  <a:lnTo>
                    <a:pt x="1504" y="1286"/>
                  </a:lnTo>
                  <a:lnTo>
                    <a:pt x="1493" y="1302"/>
                  </a:lnTo>
                  <a:lnTo>
                    <a:pt x="1483" y="1317"/>
                  </a:lnTo>
                  <a:lnTo>
                    <a:pt x="1470" y="1333"/>
                  </a:lnTo>
                  <a:lnTo>
                    <a:pt x="1458" y="1348"/>
                  </a:lnTo>
                  <a:lnTo>
                    <a:pt x="1445" y="1363"/>
                  </a:lnTo>
                  <a:lnTo>
                    <a:pt x="1433" y="1378"/>
                  </a:lnTo>
                  <a:lnTo>
                    <a:pt x="1419" y="1391"/>
                  </a:lnTo>
                  <a:lnTo>
                    <a:pt x="1406" y="1405"/>
                  </a:lnTo>
                  <a:lnTo>
                    <a:pt x="1392" y="1418"/>
                  </a:lnTo>
                  <a:lnTo>
                    <a:pt x="1379" y="1431"/>
                  </a:lnTo>
                  <a:lnTo>
                    <a:pt x="1364" y="1445"/>
                  </a:lnTo>
                  <a:lnTo>
                    <a:pt x="1349" y="1457"/>
                  </a:lnTo>
                  <a:lnTo>
                    <a:pt x="1335" y="1469"/>
                  </a:lnTo>
                  <a:lnTo>
                    <a:pt x="1320" y="1481"/>
                  </a:lnTo>
                  <a:lnTo>
                    <a:pt x="1304" y="1493"/>
                  </a:lnTo>
                  <a:lnTo>
                    <a:pt x="1287" y="1504"/>
                  </a:lnTo>
                  <a:lnTo>
                    <a:pt x="1273" y="1515"/>
                  </a:lnTo>
                  <a:lnTo>
                    <a:pt x="1255" y="1526"/>
                  </a:lnTo>
                  <a:lnTo>
                    <a:pt x="1239" y="1535"/>
                  </a:lnTo>
                  <a:lnTo>
                    <a:pt x="1223" y="1545"/>
                  </a:lnTo>
                  <a:lnTo>
                    <a:pt x="1205" y="1554"/>
                  </a:lnTo>
                  <a:lnTo>
                    <a:pt x="1196" y="1558"/>
                  </a:lnTo>
                  <a:lnTo>
                    <a:pt x="1188" y="1563"/>
                  </a:lnTo>
                  <a:lnTo>
                    <a:pt x="1180" y="1567"/>
                  </a:lnTo>
                  <a:lnTo>
                    <a:pt x="1170" y="1572"/>
                  </a:lnTo>
                  <a:lnTo>
                    <a:pt x="1161" y="1576"/>
                  </a:lnTo>
                  <a:lnTo>
                    <a:pt x="1153" y="1580"/>
                  </a:lnTo>
                  <a:lnTo>
                    <a:pt x="1143" y="1584"/>
                  </a:lnTo>
                  <a:lnTo>
                    <a:pt x="1135" y="1588"/>
                  </a:lnTo>
                  <a:lnTo>
                    <a:pt x="1126" y="1590"/>
                  </a:lnTo>
                  <a:lnTo>
                    <a:pt x="1117" y="1594"/>
                  </a:lnTo>
                  <a:lnTo>
                    <a:pt x="1107" y="1598"/>
                  </a:lnTo>
                  <a:lnTo>
                    <a:pt x="1098" y="1601"/>
                  </a:lnTo>
                  <a:lnTo>
                    <a:pt x="1088" y="1605"/>
                  </a:lnTo>
                  <a:lnTo>
                    <a:pt x="1080" y="1608"/>
                  </a:lnTo>
                  <a:lnTo>
                    <a:pt x="1071" y="1611"/>
                  </a:lnTo>
                  <a:lnTo>
                    <a:pt x="1061" y="1613"/>
                  </a:lnTo>
                  <a:lnTo>
                    <a:pt x="1052" y="1616"/>
                  </a:lnTo>
                  <a:lnTo>
                    <a:pt x="1041" y="1619"/>
                  </a:lnTo>
                  <a:lnTo>
                    <a:pt x="1032" y="1621"/>
                  </a:lnTo>
                  <a:lnTo>
                    <a:pt x="1022" y="1624"/>
                  </a:lnTo>
                  <a:lnTo>
                    <a:pt x="1013" y="1627"/>
                  </a:lnTo>
                  <a:lnTo>
                    <a:pt x="1004" y="1629"/>
                  </a:lnTo>
                  <a:lnTo>
                    <a:pt x="994" y="1631"/>
                  </a:lnTo>
                  <a:lnTo>
                    <a:pt x="983" y="1633"/>
                  </a:lnTo>
                  <a:lnTo>
                    <a:pt x="974" y="1635"/>
                  </a:lnTo>
                  <a:lnTo>
                    <a:pt x="965" y="1636"/>
                  </a:lnTo>
                  <a:lnTo>
                    <a:pt x="954" y="1639"/>
                  </a:lnTo>
                  <a:lnTo>
                    <a:pt x="944" y="1640"/>
                  </a:lnTo>
                  <a:lnTo>
                    <a:pt x="935" y="1642"/>
                  </a:lnTo>
                  <a:lnTo>
                    <a:pt x="924" y="1643"/>
                  </a:lnTo>
                  <a:lnTo>
                    <a:pt x="915" y="1644"/>
                  </a:lnTo>
                  <a:lnTo>
                    <a:pt x="904" y="1644"/>
                  </a:lnTo>
                  <a:lnTo>
                    <a:pt x="895" y="1646"/>
                  </a:lnTo>
                  <a:lnTo>
                    <a:pt x="884" y="1647"/>
                  </a:lnTo>
                  <a:lnTo>
                    <a:pt x="874" y="1647"/>
                  </a:lnTo>
                  <a:lnTo>
                    <a:pt x="864" y="1648"/>
                  </a:lnTo>
                  <a:lnTo>
                    <a:pt x="853" y="1648"/>
                  </a:lnTo>
                  <a:lnTo>
                    <a:pt x="843" y="1648"/>
                  </a:lnTo>
                  <a:lnTo>
                    <a:pt x="833" y="1648"/>
                  </a:lnTo>
                  <a:lnTo>
                    <a:pt x="822" y="1648"/>
                  </a:lnTo>
                  <a:close/>
                  <a:moveTo>
                    <a:pt x="0" y="822"/>
                  </a:moveTo>
                  <a:lnTo>
                    <a:pt x="44" y="822"/>
                  </a:lnTo>
                  <a:lnTo>
                    <a:pt x="44" y="832"/>
                  </a:lnTo>
                  <a:lnTo>
                    <a:pt x="44" y="842"/>
                  </a:lnTo>
                  <a:lnTo>
                    <a:pt x="44" y="853"/>
                  </a:lnTo>
                  <a:lnTo>
                    <a:pt x="45" y="862"/>
                  </a:lnTo>
                  <a:lnTo>
                    <a:pt x="45" y="873"/>
                  </a:lnTo>
                  <a:lnTo>
                    <a:pt x="47" y="882"/>
                  </a:lnTo>
                  <a:lnTo>
                    <a:pt x="47" y="892"/>
                  </a:lnTo>
                  <a:lnTo>
                    <a:pt x="48" y="902"/>
                  </a:lnTo>
                  <a:lnTo>
                    <a:pt x="50" y="912"/>
                  </a:lnTo>
                  <a:lnTo>
                    <a:pt x="50" y="921"/>
                  </a:lnTo>
                  <a:lnTo>
                    <a:pt x="51" y="932"/>
                  </a:lnTo>
                  <a:lnTo>
                    <a:pt x="54" y="941"/>
                  </a:lnTo>
                  <a:lnTo>
                    <a:pt x="55" y="951"/>
                  </a:lnTo>
                  <a:lnTo>
                    <a:pt x="56" y="960"/>
                  </a:lnTo>
                  <a:lnTo>
                    <a:pt x="58" y="970"/>
                  </a:lnTo>
                  <a:lnTo>
                    <a:pt x="60" y="979"/>
                  </a:lnTo>
                  <a:lnTo>
                    <a:pt x="62" y="989"/>
                  </a:lnTo>
                  <a:lnTo>
                    <a:pt x="64" y="998"/>
                  </a:lnTo>
                  <a:lnTo>
                    <a:pt x="66" y="1009"/>
                  </a:lnTo>
                  <a:lnTo>
                    <a:pt x="68" y="1017"/>
                  </a:lnTo>
                  <a:lnTo>
                    <a:pt x="71" y="1026"/>
                  </a:lnTo>
                  <a:lnTo>
                    <a:pt x="74" y="1036"/>
                  </a:lnTo>
                  <a:lnTo>
                    <a:pt x="76" y="1045"/>
                  </a:lnTo>
                  <a:lnTo>
                    <a:pt x="79" y="1055"/>
                  </a:lnTo>
                  <a:lnTo>
                    <a:pt x="82" y="1064"/>
                  </a:lnTo>
                  <a:lnTo>
                    <a:pt x="84" y="1073"/>
                  </a:lnTo>
                  <a:lnTo>
                    <a:pt x="89" y="1081"/>
                  </a:lnTo>
                  <a:lnTo>
                    <a:pt x="91" y="1091"/>
                  </a:lnTo>
                  <a:lnTo>
                    <a:pt x="94" y="1100"/>
                  </a:lnTo>
                  <a:lnTo>
                    <a:pt x="98" y="1108"/>
                  </a:lnTo>
                  <a:lnTo>
                    <a:pt x="102" y="1118"/>
                  </a:lnTo>
                  <a:lnTo>
                    <a:pt x="105" y="1126"/>
                  </a:lnTo>
                  <a:lnTo>
                    <a:pt x="109" y="1135"/>
                  </a:lnTo>
                  <a:lnTo>
                    <a:pt x="113" y="1143"/>
                  </a:lnTo>
                  <a:lnTo>
                    <a:pt x="117" y="1153"/>
                  </a:lnTo>
                  <a:lnTo>
                    <a:pt x="121" y="1161"/>
                  </a:lnTo>
                  <a:lnTo>
                    <a:pt x="125" y="1169"/>
                  </a:lnTo>
                  <a:lnTo>
                    <a:pt x="129" y="1178"/>
                  </a:lnTo>
                  <a:lnTo>
                    <a:pt x="133" y="1186"/>
                  </a:lnTo>
                  <a:lnTo>
                    <a:pt x="138" y="1195"/>
                  </a:lnTo>
                  <a:lnTo>
                    <a:pt x="142" y="1203"/>
                  </a:lnTo>
                  <a:lnTo>
                    <a:pt x="148" y="1211"/>
                  </a:lnTo>
                  <a:lnTo>
                    <a:pt x="152" y="1220"/>
                  </a:lnTo>
                  <a:lnTo>
                    <a:pt x="157" y="1228"/>
                  </a:lnTo>
                  <a:lnTo>
                    <a:pt x="161" y="1235"/>
                  </a:lnTo>
                  <a:lnTo>
                    <a:pt x="167" y="1243"/>
                  </a:lnTo>
                  <a:lnTo>
                    <a:pt x="172" y="1251"/>
                  </a:lnTo>
                  <a:lnTo>
                    <a:pt x="177" y="1259"/>
                  </a:lnTo>
                  <a:lnTo>
                    <a:pt x="183" y="1267"/>
                  </a:lnTo>
                  <a:lnTo>
                    <a:pt x="188" y="1275"/>
                  </a:lnTo>
                  <a:lnTo>
                    <a:pt x="193" y="1282"/>
                  </a:lnTo>
                  <a:lnTo>
                    <a:pt x="199" y="1290"/>
                  </a:lnTo>
                  <a:lnTo>
                    <a:pt x="204" y="1297"/>
                  </a:lnTo>
                  <a:lnTo>
                    <a:pt x="210" y="1305"/>
                  </a:lnTo>
                  <a:lnTo>
                    <a:pt x="216" y="1312"/>
                  </a:lnTo>
                  <a:lnTo>
                    <a:pt x="222" y="1320"/>
                  </a:lnTo>
                  <a:lnTo>
                    <a:pt x="227" y="1326"/>
                  </a:lnTo>
                  <a:lnTo>
                    <a:pt x="234" y="1333"/>
                  </a:lnTo>
                  <a:lnTo>
                    <a:pt x="241" y="1341"/>
                  </a:lnTo>
                  <a:lnTo>
                    <a:pt x="246" y="1348"/>
                  </a:lnTo>
                  <a:lnTo>
                    <a:pt x="253" y="1355"/>
                  </a:lnTo>
                  <a:lnTo>
                    <a:pt x="259" y="1361"/>
                  </a:lnTo>
                  <a:lnTo>
                    <a:pt x="265" y="1368"/>
                  </a:lnTo>
                  <a:lnTo>
                    <a:pt x="272" y="1375"/>
                  </a:lnTo>
                  <a:lnTo>
                    <a:pt x="278" y="1382"/>
                  </a:lnTo>
                  <a:lnTo>
                    <a:pt x="285" y="1388"/>
                  </a:lnTo>
                  <a:lnTo>
                    <a:pt x="292" y="1395"/>
                  </a:lnTo>
                  <a:lnTo>
                    <a:pt x="298" y="1401"/>
                  </a:lnTo>
                  <a:lnTo>
                    <a:pt x="307" y="1407"/>
                  </a:lnTo>
                  <a:lnTo>
                    <a:pt x="313" y="1414"/>
                  </a:lnTo>
                  <a:lnTo>
                    <a:pt x="320" y="1419"/>
                  </a:lnTo>
                  <a:lnTo>
                    <a:pt x="327" y="1426"/>
                  </a:lnTo>
                  <a:lnTo>
                    <a:pt x="335" y="1431"/>
                  </a:lnTo>
                  <a:lnTo>
                    <a:pt x="342" y="1437"/>
                  </a:lnTo>
                  <a:lnTo>
                    <a:pt x="350" y="1444"/>
                  </a:lnTo>
                  <a:lnTo>
                    <a:pt x="356" y="1449"/>
                  </a:lnTo>
                  <a:lnTo>
                    <a:pt x="364" y="1454"/>
                  </a:lnTo>
                  <a:lnTo>
                    <a:pt x="372" y="1460"/>
                  </a:lnTo>
                  <a:lnTo>
                    <a:pt x="379" y="1465"/>
                  </a:lnTo>
                  <a:lnTo>
                    <a:pt x="387" y="1471"/>
                  </a:lnTo>
                  <a:lnTo>
                    <a:pt x="395" y="1476"/>
                  </a:lnTo>
                  <a:lnTo>
                    <a:pt x="403" y="1481"/>
                  </a:lnTo>
                  <a:lnTo>
                    <a:pt x="410" y="1485"/>
                  </a:lnTo>
                  <a:lnTo>
                    <a:pt x="418" y="1491"/>
                  </a:lnTo>
                  <a:lnTo>
                    <a:pt x="426" y="1496"/>
                  </a:lnTo>
                  <a:lnTo>
                    <a:pt x="434" y="1500"/>
                  </a:lnTo>
                  <a:lnTo>
                    <a:pt x="444" y="1506"/>
                  </a:lnTo>
                  <a:lnTo>
                    <a:pt x="452" y="1510"/>
                  </a:lnTo>
                  <a:lnTo>
                    <a:pt x="460" y="1514"/>
                  </a:lnTo>
                  <a:lnTo>
                    <a:pt x="468" y="1519"/>
                  </a:lnTo>
                  <a:lnTo>
                    <a:pt x="476" y="1523"/>
                  </a:lnTo>
                  <a:lnTo>
                    <a:pt x="485" y="1527"/>
                  </a:lnTo>
                  <a:lnTo>
                    <a:pt x="494" y="1531"/>
                  </a:lnTo>
                  <a:lnTo>
                    <a:pt x="502" y="1535"/>
                  </a:lnTo>
                  <a:lnTo>
                    <a:pt x="511" y="1539"/>
                  </a:lnTo>
                  <a:lnTo>
                    <a:pt x="519" y="1543"/>
                  </a:lnTo>
                  <a:lnTo>
                    <a:pt x="529" y="1546"/>
                  </a:lnTo>
                  <a:lnTo>
                    <a:pt x="537" y="1550"/>
                  </a:lnTo>
                  <a:lnTo>
                    <a:pt x="546" y="1553"/>
                  </a:lnTo>
                  <a:lnTo>
                    <a:pt x="555" y="1557"/>
                  </a:lnTo>
                  <a:lnTo>
                    <a:pt x="564" y="1559"/>
                  </a:lnTo>
                  <a:lnTo>
                    <a:pt x="573" y="1563"/>
                  </a:lnTo>
                  <a:lnTo>
                    <a:pt x="582" y="1566"/>
                  </a:lnTo>
                  <a:lnTo>
                    <a:pt x="590" y="1569"/>
                  </a:lnTo>
                  <a:lnTo>
                    <a:pt x="600" y="1572"/>
                  </a:lnTo>
                  <a:lnTo>
                    <a:pt x="609" y="1574"/>
                  </a:lnTo>
                  <a:lnTo>
                    <a:pt x="619" y="1577"/>
                  </a:lnTo>
                  <a:lnTo>
                    <a:pt x="628" y="1580"/>
                  </a:lnTo>
                  <a:lnTo>
                    <a:pt x="638" y="1582"/>
                  </a:lnTo>
                  <a:lnTo>
                    <a:pt x="647" y="1584"/>
                  </a:lnTo>
                  <a:lnTo>
                    <a:pt x="656" y="1586"/>
                  </a:lnTo>
                  <a:lnTo>
                    <a:pt x="666" y="1588"/>
                  </a:lnTo>
                  <a:lnTo>
                    <a:pt x="675" y="1590"/>
                  </a:lnTo>
                  <a:lnTo>
                    <a:pt x="685" y="1592"/>
                  </a:lnTo>
                  <a:lnTo>
                    <a:pt x="694" y="1593"/>
                  </a:lnTo>
                  <a:lnTo>
                    <a:pt x="703" y="1594"/>
                  </a:lnTo>
                  <a:lnTo>
                    <a:pt x="714" y="1597"/>
                  </a:lnTo>
                  <a:lnTo>
                    <a:pt x="724" y="1598"/>
                  </a:lnTo>
                  <a:lnTo>
                    <a:pt x="733" y="1598"/>
                  </a:lnTo>
                  <a:lnTo>
                    <a:pt x="742" y="1600"/>
                  </a:lnTo>
                  <a:lnTo>
                    <a:pt x="753" y="1601"/>
                  </a:lnTo>
                  <a:lnTo>
                    <a:pt x="763" y="1601"/>
                  </a:lnTo>
                  <a:lnTo>
                    <a:pt x="772" y="1602"/>
                  </a:lnTo>
                  <a:lnTo>
                    <a:pt x="783" y="1602"/>
                  </a:lnTo>
                  <a:lnTo>
                    <a:pt x="792" y="1604"/>
                  </a:lnTo>
                  <a:lnTo>
                    <a:pt x="803" y="1604"/>
                  </a:lnTo>
                  <a:lnTo>
                    <a:pt x="812" y="1604"/>
                  </a:lnTo>
                  <a:lnTo>
                    <a:pt x="822" y="1604"/>
                  </a:lnTo>
                  <a:lnTo>
                    <a:pt x="822" y="1648"/>
                  </a:lnTo>
                  <a:lnTo>
                    <a:pt x="812" y="1648"/>
                  </a:lnTo>
                  <a:lnTo>
                    <a:pt x="802" y="1648"/>
                  </a:lnTo>
                  <a:lnTo>
                    <a:pt x="791" y="1648"/>
                  </a:lnTo>
                  <a:lnTo>
                    <a:pt x="780" y="1648"/>
                  </a:lnTo>
                  <a:lnTo>
                    <a:pt x="769" y="1647"/>
                  </a:lnTo>
                  <a:lnTo>
                    <a:pt x="759" y="1647"/>
                  </a:lnTo>
                  <a:lnTo>
                    <a:pt x="749" y="1646"/>
                  </a:lnTo>
                  <a:lnTo>
                    <a:pt x="738" y="1644"/>
                  </a:lnTo>
                  <a:lnTo>
                    <a:pt x="728" y="1643"/>
                  </a:lnTo>
                  <a:lnTo>
                    <a:pt x="718" y="1643"/>
                  </a:lnTo>
                  <a:lnTo>
                    <a:pt x="707" y="1642"/>
                  </a:lnTo>
                  <a:lnTo>
                    <a:pt x="697" y="1639"/>
                  </a:lnTo>
                  <a:lnTo>
                    <a:pt x="687" y="1637"/>
                  </a:lnTo>
                  <a:lnTo>
                    <a:pt x="677" y="1636"/>
                  </a:lnTo>
                  <a:lnTo>
                    <a:pt x="667" y="1633"/>
                  </a:lnTo>
                  <a:lnTo>
                    <a:pt x="656" y="1632"/>
                  </a:lnTo>
                  <a:lnTo>
                    <a:pt x="647" y="1629"/>
                  </a:lnTo>
                  <a:lnTo>
                    <a:pt x="636" y="1628"/>
                  </a:lnTo>
                  <a:lnTo>
                    <a:pt x="627" y="1625"/>
                  </a:lnTo>
                  <a:lnTo>
                    <a:pt x="617" y="1623"/>
                  </a:lnTo>
                  <a:lnTo>
                    <a:pt x="607" y="1620"/>
                  </a:lnTo>
                  <a:lnTo>
                    <a:pt x="597" y="1617"/>
                  </a:lnTo>
                  <a:lnTo>
                    <a:pt x="588" y="1615"/>
                  </a:lnTo>
                  <a:lnTo>
                    <a:pt x="578" y="1612"/>
                  </a:lnTo>
                  <a:lnTo>
                    <a:pt x="568" y="1609"/>
                  </a:lnTo>
                  <a:lnTo>
                    <a:pt x="558" y="1605"/>
                  </a:lnTo>
                  <a:lnTo>
                    <a:pt x="549" y="1602"/>
                  </a:lnTo>
                  <a:lnTo>
                    <a:pt x="539" y="1598"/>
                  </a:lnTo>
                  <a:lnTo>
                    <a:pt x="530" y="1596"/>
                  </a:lnTo>
                  <a:lnTo>
                    <a:pt x="520" y="1592"/>
                  </a:lnTo>
                  <a:lnTo>
                    <a:pt x="511" y="1588"/>
                  </a:lnTo>
                  <a:lnTo>
                    <a:pt x="502" y="1584"/>
                  </a:lnTo>
                  <a:lnTo>
                    <a:pt x="492" y="1580"/>
                  </a:lnTo>
                  <a:lnTo>
                    <a:pt x="484" y="1576"/>
                  </a:lnTo>
                  <a:lnTo>
                    <a:pt x="475" y="1572"/>
                  </a:lnTo>
                  <a:lnTo>
                    <a:pt x="465" y="1567"/>
                  </a:lnTo>
                  <a:lnTo>
                    <a:pt x="457" y="1563"/>
                  </a:lnTo>
                  <a:lnTo>
                    <a:pt x="448" y="1558"/>
                  </a:lnTo>
                  <a:lnTo>
                    <a:pt x="438" y="1554"/>
                  </a:lnTo>
                  <a:lnTo>
                    <a:pt x="430" y="1549"/>
                  </a:lnTo>
                  <a:lnTo>
                    <a:pt x="421" y="1545"/>
                  </a:lnTo>
                  <a:lnTo>
                    <a:pt x="413" y="1539"/>
                  </a:lnTo>
                  <a:lnTo>
                    <a:pt x="405" y="1534"/>
                  </a:lnTo>
                  <a:lnTo>
                    <a:pt x="395" y="1530"/>
                  </a:lnTo>
                  <a:lnTo>
                    <a:pt x="387" y="1524"/>
                  </a:lnTo>
                  <a:lnTo>
                    <a:pt x="379" y="1519"/>
                  </a:lnTo>
                  <a:lnTo>
                    <a:pt x="370" y="1514"/>
                  </a:lnTo>
                  <a:lnTo>
                    <a:pt x="362" y="1508"/>
                  </a:lnTo>
                  <a:lnTo>
                    <a:pt x="354" y="1502"/>
                  </a:lnTo>
                  <a:lnTo>
                    <a:pt x="346" y="1496"/>
                  </a:lnTo>
                  <a:lnTo>
                    <a:pt x="337" y="1491"/>
                  </a:lnTo>
                  <a:lnTo>
                    <a:pt x="329" y="1484"/>
                  </a:lnTo>
                  <a:lnTo>
                    <a:pt x="321" y="1479"/>
                  </a:lnTo>
                  <a:lnTo>
                    <a:pt x="315" y="1472"/>
                  </a:lnTo>
                  <a:lnTo>
                    <a:pt x="307" y="1467"/>
                  </a:lnTo>
                  <a:lnTo>
                    <a:pt x="298" y="1460"/>
                  </a:lnTo>
                  <a:lnTo>
                    <a:pt x="292" y="1453"/>
                  </a:lnTo>
                  <a:lnTo>
                    <a:pt x="284" y="1448"/>
                  </a:lnTo>
                  <a:lnTo>
                    <a:pt x="276" y="1441"/>
                  </a:lnTo>
                  <a:lnTo>
                    <a:pt x="269" y="1434"/>
                  </a:lnTo>
                  <a:lnTo>
                    <a:pt x="262" y="1427"/>
                  </a:lnTo>
                  <a:lnTo>
                    <a:pt x="254" y="1421"/>
                  </a:lnTo>
                  <a:lnTo>
                    <a:pt x="247" y="1414"/>
                  </a:lnTo>
                  <a:lnTo>
                    <a:pt x="241" y="1407"/>
                  </a:lnTo>
                  <a:lnTo>
                    <a:pt x="234" y="1399"/>
                  </a:lnTo>
                  <a:lnTo>
                    <a:pt x="227" y="1392"/>
                  </a:lnTo>
                  <a:lnTo>
                    <a:pt x="219" y="1386"/>
                  </a:lnTo>
                  <a:lnTo>
                    <a:pt x="214" y="1378"/>
                  </a:lnTo>
                  <a:lnTo>
                    <a:pt x="207" y="1371"/>
                  </a:lnTo>
                  <a:lnTo>
                    <a:pt x="200" y="1363"/>
                  </a:lnTo>
                  <a:lnTo>
                    <a:pt x="193" y="1356"/>
                  </a:lnTo>
                  <a:lnTo>
                    <a:pt x="187" y="1348"/>
                  </a:lnTo>
                  <a:lnTo>
                    <a:pt x="181" y="1340"/>
                  </a:lnTo>
                  <a:lnTo>
                    <a:pt x="175" y="1332"/>
                  </a:lnTo>
                  <a:lnTo>
                    <a:pt x="169" y="1325"/>
                  </a:lnTo>
                  <a:lnTo>
                    <a:pt x="163" y="1317"/>
                  </a:lnTo>
                  <a:lnTo>
                    <a:pt x="157" y="1309"/>
                  </a:lnTo>
                  <a:lnTo>
                    <a:pt x="150" y="1301"/>
                  </a:lnTo>
                  <a:lnTo>
                    <a:pt x="145" y="1293"/>
                  </a:lnTo>
                  <a:lnTo>
                    <a:pt x="140" y="1285"/>
                  </a:lnTo>
                  <a:lnTo>
                    <a:pt x="134" y="1275"/>
                  </a:lnTo>
                  <a:lnTo>
                    <a:pt x="129" y="1267"/>
                  </a:lnTo>
                  <a:lnTo>
                    <a:pt x="124" y="1259"/>
                  </a:lnTo>
                  <a:lnTo>
                    <a:pt x="118" y="1251"/>
                  </a:lnTo>
                  <a:lnTo>
                    <a:pt x="113" y="1242"/>
                  </a:lnTo>
                  <a:lnTo>
                    <a:pt x="109" y="1234"/>
                  </a:lnTo>
                  <a:lnTo>
                    <a:pt x="103" y="1224"/>
                  </a:lnTo>
                  <a:lnTo>
                    <a:pt x="98" y="1216"/>
                  </a:lnTo>
                  <a:lnTo>
                    <a:pt x="94" y="1207"/>
                  </a:lnTo>
                  <a:lnTo>
                    <a:pt x="89" y="1199"/>
                  </a:lnTo>
                  <a:lnTo>
                    <a:pt x="84" y="1189"/>
                  </a:lnTo>
                  <a:lnTo>
                    <a:pt x="80" y="1180"/>
                  </a:lnTo>
                  <a:lnTo>
                    <a:pt x="76" y="1172"/>
                  </a:lnTo>
                  <a:lnTo>
                    <a:pt x="72" y="1162"/>
                  </a:lnTo>
                  <a:lnTo>
                    <a:pt x="68" y="1153"/>
                  </a:lnTo>
                  <a:lnTo>
                    <a:pt x="64" y="1143"/>
                  </a:lnTo>
                  <a:lnTo>
                    <a:pt x="60" y="1134"/>
                  </a:lnTo>
                  <a:lnTo>
                    <a:pt x="56" y="1125"/>
                  </a:lnTo>
                  <a:lnTo>
                    <a:pt x="52" y="1115"/>
                  </a:lnTo>
                  <a:lnTo>
                    <a:pt x="50" y="1106"/>
                  </a:lnTo>
                  <a:lnTo>
                    <a:pt x="45" y="1096"/>
                  </a:lnTo>
                  <a:lnTo>
                    <a:pt x="43" y="1087"/>
                  </a:lnTo>
                  <a:lnTo>
                    <a:pt x="39" y="1077"/>
                  </a:lnTo>
                  <a:lnTo>
                    <a:pt x="36" y="1068"/>
                  </a:lnTo>
                  <a:lnTo>
                    <a:pt x="33" y="1059"/>
                  </a:lnTo>
                  <a:lnTo>
                    <a:pt x="31" y="1048"/>
                  </a:lnTo>
                  <a:lnTo>
                    <a:pt x="28" y="1038"/>
                  </a:lnTo>
                  <a:lnTo>
                    <a:pt x="25" y="1029"/>
                  </a:lnTo>
                  <a:lnTo>
                    <a:pt x="23" y="1018"/>
                  </a:lnTo>
                  <a:lnTo>
                    <a:pt x="20" y="1009"/>
                  </a:lnTo>
                  <a:lnTo>
                    <a:pt x="19" y="998"/>
                  </a:lnTo>
                  <a:lnTo>
                    <a:pt x="16" y="989"/>
                  </a:lnTo>
                  <a:lnTo>
                    <a:pt x="13" y="979"/>
                  </a:lnTo>
                  <a:lnTo>
                    <a:pt x="12" y="968"/>
                  </a:lnTo>
                  <a:lnTo>
                    <a:pt x="10" y="958"/>
                  </a:lnTo>
                  <a:lnTo>
                    <a:pt x="9" y="948"/>
                  </a:lnTo>
                  <a:lnTo>
                    <a:pt x="6" y="937"/>
                  </a:lnTo>
                  <a:lnTo>
                    <a:pt x="5" y="927"/>
                  </a:lnTo>
                  <a:lnTo>
                    <a:pt x="5" y="917"/>
                  </a:lnTo>
                  <a:lnTo>
                    <a:pt x="4" y="906"/>
                  </a:lnTo>
                  <a:lnTo>
                    <a:pt x="2" y="896"/>
                  </a:lnTo>
                  <a:lnTo>
                    <a:pt x="1" y="885"/>
                  </a:lnTo>
                  <a:lnTo>
                    <a:pt x="1" y="875"/>
                  </a:lnTo>
                  <a:lnTo>
                    <a:pt x="0" y="865"/>
                  </a:lnTo>
                  <a:lnTo>
                    <a:pt x="0" y="854"/>
                  </a:lnTo>
                  <a:lnTo>
                    <a:pt x="0" y="843"/>
                  </a:lnTo>
                  <a:lnTo>
                    <a:pt x="0" y="832"/>
                  </a:lnTo>
                  <a:lnTo>
                    <a:pt x="0" y="822"/>
                  </a:lnTo>
                  <a:close/>
                  <a:moveTo>
                    <a:pt x="733" y="0"/>
                  </a:moveTo>
                  <a:lnTo>
                    <a:pt x="738" y="45"/>
                  </a:lnTo>
                  <a:lnTo>
                    <a:pt x="729" y="46"/>
                  </a:lnTo>
                  <a:lnTo>
                    <a:pt x="720" y="47"/>
                  </a:lnTo>
                  <a:lnTo>
                    <a:pt x="710" y="47"/>
                  </a:lnTo>
                  <a:lnTo>
                    <a:pt x="701" y="49"/>
                  </a:lnTo>
                  <a:lnTo>
                    <a:pt x="683" y="53"/>
                  </a:lnTo>
                  <a:lnTo>
                    <a:pt x="664" y="55"/>
                  </a:lnTo>
                  <a:lnTo>
                    <a:pt x="647" y="60"/>
                  </a:lnTo>
                  <a:lnTo>
                    <a:pt x="629" y="65"/>
                  </a:lnTo>
                  <a:lnTo>
                    <a:pt x="612" y="69"/>
                  </a:lnTo>
                  <a:lnTo>
                    <a:pt x="594" y="74"/>
                  </a:lnTo>
                  <a:lnTo>
                    <a:pt x="577" y="80"/>
                  </a:lnTo>
                  <a:lnTo>
                    <a:pt x="561" y="85"/>
                  </a:lnTo>
                  <a:lnTo>
                    <a:pt x="543" y="92"/>
                  </a:lnTo>
                  <a:lnTo>
                    <a:pt x="527" y="99"/>
                  </a:lnTo>
                  <a:lnTo>
                    <a:pt x="511" y="105"/>
                  </a:lnTo>
                  <a:lnTo>
                    <a:pt x="495" y="112"/>
                  </a:lnTo>
                  <a:lnTo>
                    <a:pt x="479" y="120"/>
                  </a:lnTo>
                  <a:lnTo>
                    <a:pt x="463" y="128"/>
                  </a:lnTo>
                  <a:lnTo>
                    <a:pt x="448" y="136"/>
                  </a:lnTo>
                  <a:lnTo>
                    <a:pt x="432" y="146"/>
                  </a:lnTo>
                  <a:lnTo>
                    <a:pt x="417" y="154"/>
                  </a:lnTo>
                  <a:lnTo>
                    <a:pt x="402" y="163"/>
                  </a:lnTo>
                  <a:lnTo>
                    <a:pt x="387" y="174"/>
                  </a:lnTo>
                  <a:lnTo>
                    <a:pt x="372" y="183"/>
                  </a:lnTo>
                  <a:lnTo>
                    <a:pt x="359" y="194"/>
                  </a:lnTo>
                  <a:lnTo>
                    <a:pt x="344" y="205"/>
                  </a:lnTo>
                  <a:lnTo>
                    <a:pt x="331" y="216"/>
                  </a:lnTo>
                  <a:lnTo>
                    <a:pt x="317" y="226"/>
                  </a:lnTo>
                  <a:lnTo>
                    <a:pt x="305" y="239"/>
                  </a:lnTo>
                  <a:lnTo>
                    <a:pt x="292" y="249"/>
                  </a:lnTo>
                  <a:lnTo>
                    <a:pt x="280" y="261"/>
                  </a:lnTo>
                  <a:lnTo>
                    <a:pt x="266" y="274"/>
                  </a:lnTo>
                  <a:lnTo>
                    <a:pt x="254" y="287"/>
                  </a:lnTo>
                  <a:lnTo>
                    <a:pt x="243" y="299"/>
                  </a:lnTo>
                  <a:lnTo>
                    <a:pt x="231" y="313"/>
                  </a:lnTo>
                  <a:lnTo>
                    <a:pt x="220" y="326"/>
                  </a:lnTo>
                  <a:lnTo>
                    <a:pt x="210" y="340"/>
                  </a:lnTo>
                  <a:lnTo>
                    <a:pt x="199" y="354"/>
                  </a:lnTo>
                  <a:lnTo>
                    <a:pt x="188" y="368"/>
                  </a:lnTo>
                  <a:lnTo>
                    <a:pt x="179" y="383"/>
                  </a:lnTo>
                  <a:lnTo>
                    <a:pt x="169" y="397"/>
                  </a:lnTo>
                  <a:lnTo>
                    <a:pt x="160" y="412"/>
                  </a:lnTo>
                  <a:lnTo>
                    <a:pt x="150" y="427"/>
                  </a:lnTo>
                  <a:lnTo>
                    <a:pt x="141" y="442"/>
                  </a:lnTo>
                  <a:lnTo>
                    <a:pt x="133" y="458"/>
                  </a:lnTo>
                  <a:lnTo>
                    <a:pt x="125" y="473"/>
                  </a:lnTo>
                  <a:lnTo>
                    <a:pt x="118" y="489"/>
                  </a:lnTo>
                  <a:lnTo>
                    <a:pt x="110" y="505"/>
                  </a:lnTo>
                  <a:lnTo>
                    <a:pt x="103" y="521"/>
                  </a:lnTo>
                  <a:lnTo>
                    <a:pt x="97" y="539"/>
                  </a:lnTo>
                  <a:lnTo>
                    <a:pt x="90" y="555"/>
                  </a:lnTo>
                  <a:lnTo>
                    <a:pt x="84" y="571"/>
                  </a:lnTo>
                  <a:lnTo>
                    <a:pt x="79" y="589"/>
                  </a:lnTo>
                  <a:lnTo>
                    <a:pt x="74" y="606"/>
                  </a:lnTo>
                  <a:lnTo>
                    <a:pt x="70" y="622"/>
                  </a:lnTo>
                  <a:lnTo>
                    <a:pt x="66" y="640"/>
                  </a:lnTo>
                  <a:lnTo>
                    <a:pt x="62" y="659"/>
                  </a:lnTo>
                  <a:lnTo>
                    <a:pt x="58" y="676"/>
                  </a:lnTo>
                  <a:lnTo>
                    <a:pt x="55" y="694"/>
                  </a:lnTo>
                  <a:lnTo>
                    <a:pt x="52" y="711"/>
                  </a:lnTo>
                  <a:lnTo>
                    <a:pt x="50" y="730"/>
                  </a:lnTo>
                  <a:lnTo>
                    <a:pt x="47" y="748"/>
                  </a:lnTo>
                  <a:lnTo>
                    <a:pt x="45" y="766"/>
                  </a:lnTo>
                  <a:lnTo>
                    <a:pt x="44" y="785"/>
                  </a:lnTo>
                  <a:lnTo>
                    <a:pt x="44" y="803"/>
                  </a:lnTo>
                  <a:lnTo>
                    <a:pt x="44" y="822"/>
                  </a:lnTo>
                  <a:lnTo>
                    <a:pt x="0" y="822"/>
                  </a:lnTo>
                  <a:lnTo>
                    <a:pt x="0" y="803"/>
                  </a:lnTo>
                  <a:lnTo>
                    <a:pt x="0" y="783"/>
                  </a:lnTo>
                  <a:lnTo>
                    <a:pt x="1" y="764"/>
                  </a:lnTo>
                  <a:lnTo>
                    <a:pt x="2" y="743"/>
                  </a:lnTo>
                  <a:lnTo>
                    <a:pt x="5" y="725"/>
                  </a:lnTo>
                  <a:lnTo>
                    <a:pt x="8" y="706"/>
                  </a:lnTo>
                  <a:lnTo>
                    <a:pt x="10" y="687"/>
                  </a:lnTo>
                  <a:lnTo>
                    <a:pt x="13" y="668"/>
                  </a:lnTo>
                  <a:lnTo>
                    <a:pt x="17" y="649"/>
                  </a:lnTo>
                  <a:lnTo>
                    <a:pt x="21" y="630"/>
                  </a:lnTo>
                  <a:lnTo>
                    <a:pt x="27" y="612"/>
                  </a:lnTo>
                  <a:lnTo>
                    <a:pt x="31" y="594"/>
                  </a:lnTo>
                  <a:lnTo>
                    <a:pt x="36" y="575"/>
                  </a:lnTo>
                  <a:lnTo>
                    <a:pt x="43" y="558"/>
                  </a:lnTo>
                  <a:lnTo>
                    <a:pt x="48" y="540"/>
                  </a:lnTo>
                  <a:lnTo>
                    <a:pt x="55" y="523"/>
                  </a:lnTo>
                  <a:lnTo>
                    <a:pt x="62" y="505"/>
                  </a:lnTo>
                  <a:lnTo>
                    <a:pt x="70" y="488"/>
                  </a:lnTo>
                  <a:lnTo>
                    <a:pt x="78" y="470"/>
                  </a:lnTo>
                  <a:lnTo>
                    <a:pt x="86" y="454"/>
                  </a:lnTo>
                  <a:lnTo>
                    <a:pt x="94" y="437"/>
                  </a:lnTo>
                  <a:lnTo>
                    <a:pt x="102" y="420"/>
                  </a:lnTo>
                  <a:lnTo>
                    <a:pt x="111" y="404"/>
                  </a:lnTo>
                  <a:lnTo>
                    <a:pt x="121" y="388"/>
                  </a:lnTo>
                  <a:lnTo>
                    <a:pt x="132" y="373"/>
                  </a:lnTo>
                  <a:lnTo>
                    <a:pt x="141" y="357"/>
                  </a:lnTo>
                  <a:lnTo>
                    <a:pt x="152" y="342"/>
                  </a:lnTo>
                  <a:lnTo>
                    <a:pt x="163" y="327"/>
                  </a:lnTo>
                  <a:lnTo>
                    <a:pt x="173" y="313"/>
                  </a:lnTo>
                  <a:lnTo>
                    <a:pt x="185" y="298"/>
                  </a:lnTo>
                  <a:lnTo>
                    <a:pt x="198" y="284"/>
                  </a:lnTo>
                  <a:lnTo>
                    <a:pt x="210" y="270"/>
                  </a:lnTo>
                  <a:lnTo>
                    <a:pt x="222" y="256"/>
                  </a:lnTo>
                  <a:lnTo>
                    <a:pt x="235" y="243"/>
                  </a:lnTo>
                  <a:lnTo>
                    <a:pt x="247" y="231"/>
                  </a:lnTo>
                  <a:lnTo>
                    <a:pt x="261" y="217"/>
                  </a:lnTo>
                  <a:lnTo>
                    <a:pt x="274" y="205"/>
                  </a:lnTo>
                  <a:lnTo>
                    <a:pt x="289" y="193"/>
                  </a:lnTo>
                  <a:lnTo>
                    <a:pt x="302" y="181"/>
                  </a:lnTo>
                  <a:lnTo>
                    <a:pt x="317" y="169"/>
                  </a:lnTo>
                  <a:lnTo>
                    <a:pt x="332" y="158"/>
                  </a:lnTo>
                  <a:lnTo>
                    <a:pt x="347" y="147"/>
                  </a:lnTo>
                  <a:lnTo>
                    <a:pt x="362" y="136"/>
                  </a:lnTo>
                  <a:lnTo>
                    <a:pt x="378" y="125"/>
                  </a:lnTo>
                  <a:lnTo>
                    <a:pt x="394" y="116"/>
                  </a:lnTo>
                  <a:lnTo>
                    <a:pt x="410" y="107"/>
                  </a:lnTo>
                  <a:lnTo>
                    <a:pt x="426" y="97"/>
                  </a:lnTo>
                  <a:lnTo>
                    <a:pt x="442" y="89"/>
                  </a:lnTo>
                  <a:lnTo>
                    <a:pt x="459" y="80"/>
                  </a:lnTo>
                  <a:lnTo>
                    <a:pt x="476" y="72"/>
                  </a:lnTo>
                  <a:lnTo>
                    <a:pt x="494" y="64"/>
                  </a:lnTo>
                  <a:lnTo>
                    <a:pt x="510" y="57"/>
                  </a:lnTo>
                  <a:lnTo>
                    <a:pt x="527" y="50"/>
                  </a:lnTo>
                  <a:lnTo>
                    <a:pt x="546" y="43"/>
                  </a:lnTo>
                  <a:lnTo>
                    <a:pt x="564" y="37"/>
                  </a:lnTo>
                  <a:lnTo>
                    <a:pt x="581" y="31"/>
                  </a:lnTo>
                  <a:lnTo>
                    <a:pt x="600" y="26"/>
                  </a:lnTo>
                  <a:lnTo>
                    <a:pt x="619" y="20"/>
                  </a:lnTo>
                  <a:lnTo>
                    <a:pt x="638" y="16"/>
                  </a:lnTo>
                  <a:lnTo>
                    <a:pt x="656" y="12"/>
                  </a:lnTo>
                  <a:lnTo>
                    <a:pt x="675" y="8"/>
                  </a:lnTo>
                  <a:lnTo>
                    <a:pt x="694" y="6"/>
                  </a:lnTo>
                  <a:lnTo>
                    <a:pt x="703" y="4"/>
                  </a:lnTo>
                  <a:lnTo>
                    <a:pt x="714" y="3"/>
                  </a:lnTo>
                  <a:lnTo>
                    <a:pt x="724" y="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43" name="Freeform 89"/>
            <p:cNvSpPr>
              <a:spLocks/>
            </p:cNvSpPr>
            <p:nvPr/>
          </p:nvSpPr>
          <p:spPr bwMode="auto">
            <a:xfrm>
              <a:off x="386" y="3702"/>
              <a:ext cx="48" cy="35"/>
            </a:xfrm>
            <a:custGeom>
              <a:avLst/>
              <a:gdLst>
                <a:gd name="T0" fmla="*/ 48 w 145"/>
                <a:gd name="T1" fmla="*/ 11 h 106"/>
                <a:gd name="T2" fmla="*/ 48 w 145"/>
                <a:gd name="T3" fmla="*/ 11 h 106"/>
                <a:gd name="T4" fmla="*/ 0 w 145"/>
                <a:gd name="T5" fmla="*/ 0 h 106"/>
                <a:gd name="T6" fmla="*/ 4 w 145"/>
                <a:gd name="T7" fmla="*/ 35 h 106"/>
                <a:gd name="T8" fmla="*/ 48 w 145"/>
                <a:gd name="T9" fmla="*/ 1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6"/>
                <a:gd name="T17" fmla="*/ 145 w 145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6">
                  <a:moveTo>
                    <a:pt x="145" y="32"/>
                  </a:moveTo>
                  <a:lnTo>
                    <a:pt x="145" y="32"/>
                  </a:lnTo>
                  <a:lnTo>
                    <a:pt x="0" y="0"/>
                  </a:lnTo>
                  <a:lnTo>
                    <a:pt x="12" y="106"/>
                  </a:lnTo>
                  <a:lnTo>
                    <a:pt x="145" y="3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44" name="Freeform 90"/>
            <p:cNvSpPr>
              <a:spLocks/>
            </p:cNvSpPr>
            <p:nvPr/>
          </p:nvSpPr>
          <p:spPr bwMode="auto">
            <a:xfrm>
              <a:off x="386" y="3702"/>
              <a:ext cx="48" cy="35"/>
            </a:xfrm>
            <a:custGeom>
              <a:avLst/>
              <a:gdLst>
                <a:gd name="T0" fmla="*/ 48 w 145"/>
                <a:gd name="T1" fmla="*/ 11 h 106"/>
                <a:gd name="T2" fmla="*/ 48 w 145"/>
                <a:gd name="T3" fmla="*/ 11 h 106"/>
                <a:gd name="T4" fmla="*/ 0 w 145"/>
                <a:gd name="T5" fmla="*/ 0 h 106"/>
                <a:gd name="T6" fmla="*/ 4 w 145"/>
                <a:gd name="T7" fmla="*/ 35 h 106"/>
                <a:gd name="T8" fmla="*/ 48 w 145"/>
                <a:gd name="T9" fmla="*/ 1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6"/>
                <a:gd name="T17" fmla="*/ 145 w 145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6">
                  <a:moveTo>
                    <a:pt x="145" y="32"/>
                  </a:moveTo>
                  <a:lnTo>
                    <a:pt x="145" y="32"/>
                  </a:lnTo>
                  <a:lnTo>
                    <a:pt x="0" y="0"/>
                  </a:lnTo>
                  <a:lnTo>
                    <a:pt x="12" y="106"/>
                  </a:lnTo>
                  <a:lnTo>
                    <a:pt x="145" y="32"/>
                  </a:lnTo>
                </a:path>
              </a:pathLst>
            </a:custGeom>
            <a:noFill/>
            <a:ln w="1588">
              <a:solidFill>
                <a:srgbClr val="DA25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45" name="Freeform 91"/>
            <p:cNvSpPr>
              <a:spLocks/>
            </p:cNvSpPr>
            <p:nvPr/>
          </p:nvSpPr>
          <p:spPr bwMode="auto">
            <a:xfrm>
              <a:off x="445" y="3710"/>
              <a:ext cx="264" cy="249"/>
            </a:xfrm>
            <a:custGeom>
              <a:avLst/>
              <a:gdLst>
                <a:gd name="T0" fmla="*/ 7 w 791"/>
                <a:gd name="T1" fmla="*/ 0 h 747"/>
                <a:gd name="T2" fmla="*/ 26 w 791"/>
                <a:gd name="T3" fmla="*/ 2 h 747"/>
                <a:gd name="T4" fmla="*/ 45 w 791"/>
                <a:gd name="T5" fmla="*/ 5 h 747"/>
                <a:gd name="T6" fmla="*/ 63 w 791"/>
                <a:gd name="T7" fmla="*/ 9 h 747"/>
                <a:gd name="T8" fmla="*/ 81 w 791"/>
                <a:gd name="T9" fmla="*/ 15 h 747"/>
                <a:gd name="T10" fmla="*/ 98 w 791"/>
                <a:gd name="T11" fmla="*/ 21 h 747"/>
                <a:gd name="T12" fmla="*/ 114 w 791"/>
                <a:gd name="T13" fmla="*/ 29 h 747"/>
                <a:gd name="T14" fmla="*/ 130 w 791"/>
                <a:gd name="T15" fmla="*/ 38 h 747"/>
                <a:gd name="T16" fmla="*/ 146 w 791"/>
                <a:gd name="T17" fmla="*/ 48 h 747"/>
                <a:gd name="T18" fmla="*/ 161 w 791"/>
                <a:gd name="T19" fmla="*/ 59 h 747"/>
                <a:gd name="T20" fmla="*/ 174 w 791"/>
                <a:gd name="T21" fmla="*/ 70 h 747"/>
                <a:gd name="T22" fmla="*/ 187 w 791"/>
                <a:gd name="T23" fmla="*/ 83 h 747"/>
                <a:gd name="T24" fmla="*/ 200 w 791"/>
                <a:gd name="T25" fmla="*/ 96 h 747"/>
                <a:gd name="T26" fmla="*/ 211 w 791"/>
                <a:gd name="T27" fmla="*/ 110 h 747"/>
                <a:gd name="T28" fmla="*/ 222 w 791"/>
                <a:gd name="T29" fmla="*/ 126 h 747"/>
                <a:gd name="T30" fmla="*/ 231 w 791"/>
                <a:gd name="T31" fmla="*/ 141 h 747"/>
                <a:gd name="T32" fmla="*/ 239 w 791"/>
                <a:gd name="T33" fmla="*/ 157 h 747"/>
                <a:gd name="T34" fmla="*/ 247 w 791"/>
                <a:gd name="T35" fmla="*/ 174 h 747"/>
                <a:gd name="T36" fmla="*/ 252 w 791"/>
                <a:gd name="T37" fmla="*/ 192 h 747"/>
                <a:gd name="T38" fmla="*/ 257 w 791"/>
                <a:gd name="T39" fmla="*/ 210 h 747"/>
                <a:gd name="T40" fmla="*/ 261 w 791"/>
                <a:gd name="T41" fmla="*/ 229 h 747"/>
                <a:gd name="T42" fmla="*/ 264 w 791"/>
                <a:gd name="T43" fmla="*/ 248 h 747"/>
                <a:gd name="T44" fmla="*/ 248 w 791"/>
                <a:gd name="T45" fmla="*/ 237 h 747"/>
                <a:gd name="T46" fmla="*/ 244 w 791"/>
                <a:gd name="T47" fmla="*/ 219 h 747"/>
                <a:gd name="T48" fmla="*/ 240 w 791"/>
                <a:gd name="T49" fmla="*/ 202 h 747"/>
                <a:gd name="T50" fmla="*/ 235 w 791"/>
                <a:gd name="T51" fmla="*/ 185 h 747"/>
                <a:gd name="T52" fmla="*/ 228 w 791"/>
                <a:gd name="T53" fmla="*/ 169 h 747"/>
                <a:gd name="T54" fmla="*/ 221 w 791"/>
                <a:gd name="T55" fmla="*/ 153 h 747"/>
                <a:gd name="T56" fmla="*/ 212 w 791"/>
                <a:gd name="T57" fmla="*/ 139 h 747"/>
                <a:gd name="T58" fmla="*/ 202 w 791"/>
                <a:gd name="T59" fmla="*/ 124 h 747"/>
                <a:gd name="T60" fmla="*/ 192 w 791"/>
                <a:gd name="T61" fmla="*/ 110 h 747"/>
                <a:gd name="T62" fmla="*/ 181 w 791"/>
                <a:gd name="T63" fmla="*/ 97 h 747"/>
                <a:gd name="T64" fmla="*/ 169 w 791"/>
                <a:gd name="T65" fmla="*/ 85 h 747"/>
                <a:gd name="T66" fmla="*/ 156 w 791"/>
                <a:gd name="T67" fmla="*/ 74 h 747"/>
                <a:gd name="T68" fmla="*/ 142 w 791"/>
                <a:gd name="T69" fmla="*/ 63 h 747"/>
                <a:gd name="T70" fmla="*/ 127 w 791"/>
                <a:gd name="T71" fmla="*/ 54 h 747"/>
                <a:gd name="T72" fmla="*/ 113 w 791"/>
                <a:gd name="T73" fmla="*/ 45 h 747"/>
                <a:gd name="T74" fmla="*/ 97 w 791"/>
                <a:gd name="T75" fmla="*/ 38 h 747"/>
                <a:gd name="T76" fmla="*/ 81 w 791"/>
                <a:gd name="T77" fmla="*/ 31 h 747"/>
                <a:gd name="T78" fmla="*/ 65 w 791"/>
                <a:gd name="T79" fmla="*/ 25 h 747"/>
                <a:gd name="T80" fmla="*/ 48 w 791"/>
                <a:gd name="T81" fmla="*/ 21 h 747"/>
                <a:gd name="T82" fmla="*/ 30 w 791"/>
                <a:gd name="T83" fmla="*/ 17 h 747"/>
                <a:gd name="T84" fmla="*/ 12 w 791"/>
                <a:gd name="T85" fmla="*/ 15 h 7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91"/>
                <a:gd name="T130" fmla="*/ 0 h 747"/>
                <a:gd name="T131" fmla="*/ 791 w 791"/>
                <a:gd name="T132" fmla="*/ 747 h 7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91" h="747">
                  <a:moveTo>
                    <a:pt x="0" y="44"/>
                  </a:moveTo>
                  <a:lnTo>
                    <a:pt x="3" y="0"/>
                  </a:lnTo>
                  <a:lnTo>
                    <a:pt x="22" y="0"/>
                  </a:lnTo>
                  <a:lnTo>
                    <a:pt x="41" y="1"/>
                  </a:lnTo>
                  <a:lnTo>
                    <a:pt x="59" y="4"/>
                  </a:lnTo>
                  <a:lnTo>
                    <a:pt x="78" y="5"/>
                  </a:lnTo>
                  <a:lnTo>
                    <a:pt x="97" y="8"/>
                  </a:lnTo>
                  <a:lnTo>
                    <a:pt x="116" y="12"/>
                  </a:lnTo>
                  <a:lnTo>
                    <a:pt x="135" y="14"/>
                  </a:lnTo>
                  <a:lnTo>
                    <a:pt x="152" y="19"/>
                  </a:lnTo>
                  <a:lnTo>
                    <a:pt x="171" y="23"/>
                  </a:lnTo>
                  <a:lnTo>
                    <a:pt x="189" y="28"/>
                  </a:lnTo>
                  <a:lnTo>
                    <a:pt x="206" y="33"/>
                  </a:lnTo>
                  <a:lnTo>
                    <a:pt x="224" y="39"/>
                  </a:lnTo>
                  <a:lnTo>
                    <a:pt x="242" y="44"/>
                  </a:lnTo>
                  <a:lnTo>
                    <a:pt x="259" y="51"/>
                  </a:lnTo>
                  <a:lnTo>
                    <a:pt x="276" y="58"/>
                  </a:lnTo>
                  <a:lnTo>
                    <a:pt x="293" y="64"/>
                  </a:lnTo>
                  <a:lnTo>
                    <a:pt x="310" y="71"/>
                  </a:lnTo>
                  <a:lnTo>
                    <a:pt x="327" y="79"/>
                  </a:lnTo>
                  <a:lnTo>
                    <a:pt x="343" y="87"/>
                  </a:lnTo>
                  <a:lnTo>
                    <a:pt x="359" y="95"/>
                  </a:lnTo>
                  <a:lnTo>
                    <a:pt x="376" y="105"/>
                  </a:lnTo>
                  <a:lnTo>
                    <a:pt x="390" y="114"/>
                  </a:lnTo>
                  <a:lnTo>
                    <a:pt x="407" y="124"/>
                  </a:lnTo>
                  <a:lnTo>
                    <a:pt x="421" y="133"/>
                  </a:lnTo>
                  <a:lnTo>
                    <a:pt x="437" y="144"/>
                  </a:lnTo>
                  <a:lnTo>
                    <a:pt x="452" y="153"/>
                  </a:lnTo>
                  <a:lnTo>
                    <a:pt x="466" y="164"/>
                  </a:lnTo>
                  <a:lnTo>
                    <a:pt x="481" y="176"/>
                  </a:lnTo>
                  <a:lnTo>
                    <a:pt x="495" y="187"/>
                  </a:lnTo>
                  <a:lnTo>
                    <a:pt x="509" y="199"/>
                  </a:lnTo>
                  <a:lnTo>
                    <a:pt x="522" y="211"/>
                  </a:lnTo>
                  <a:lnTo>
                    <a:pt x="536" y="223"/>
                  </a:lnTo>
                  <a:lnTo>
                    <a:pt x="549" y="235"/>
                  </a:lnTo>
                  <a:lnTo>
                    <a:pt x="561" y="249"/>
                  </a:lnTo>
                  <a:lnTo>
                    <a:pt x="573" y="261"/>
                  </a:lnTo>
                  <a:lnTo>
                    <a:pt x="585" y="274"/>
                  </a:lnTo>
                  <a:lnTo>
                    <a:pt x="598" y="289"/>
                  </a:lnTo>
                  <a:lnTo>
                    <a:pt x="610" y="303"/>
                  </a:lnTo>
                  <a:lnTo>
                    <a:pt x="620" y="316"/>
                  </a:lnTo>
                  <a:lnTo>
                    <a:pt x="631" y="331"/>
                  </a:lnTo>
                  <a:lnTo>
                    <a:pt x="642" y="346"/>
                  </a:lnTo>
                  <a:lnTo>
                    <a:pt x="653" y="360"/>
                  </a:lnTo>
                  <a:lnTo>
                    <a:pt x="664" y="377"/>
                  </a:lnTo>
                  <a:lnTo>
                    <a:pt x="673" y="391"/>
                  </a:lnTo>
                  <a:lnTo>
                    <a:pt x="682" y="408"/>
                  </a:lnTo>
                  <a:lnTo>
                    <a:pt x="692" y="424"/>
                  </a:lnTo>
                  <a:lnTo>
                    <a:pt x="700" y="440"/>
                  </a:lnTo>
                  <a:lnTo>
                    <a:pt x="708" y="456"/>
                  </a:lnTo>
                  <a:lnTo>
                    <a:pt x="716" y="472"/>
                  </a:lnTo>
                  <a:lnTo>
                    <a:pt x="724" y="490"/>
                  </a:lnTo>
                  <a:lnTo>
                    <a:pt x="731" y="506"/>
                  </a:lnTo>
                  <a:lnTo>
                    <a:pt x="739" y="523"/>
                  </a:lnTo>
                  <a:lnTo>
                    <a:pt x="744" y="541"/>
                  </a:lnTo>
                  <a:lnTo>
                    <a:pt x="751" y="558"/>
                  </a:lnTo>
                  <a:lnTo>
                    <a:pt x="756" y="576"/>
                  </a:lnTo>
                  <a:lnTo>
                    <a:pt x="762" y="593"/>
                  </a:lnTo>
                  <a:lnTo>
                    <a:pt x="767" y="612"/>
                  </a:lnTo>
                  <a:lnTo>
                    <a:pt x="771" y="630"/>
                  </a:lnTo>
                  <a:lnTo>
                    <a:pt x="777" y="649"/>
                  </a:lnTo>
                  <a:lnTo>
                    <a:pt x="779" y="667"/>
                  </a:lnTo>
                  <a:lnTo>
                    <a:pt x="783" y="686"/>
                  </a:lnTo>
                  <a:lnTo>
                    <a:pt x="786" y="705"/>
                  </a:lnTo>
                  <a:lnTo>
                    <a:pt x="789" y="724"/>
                  </a:lnTo>
                  <a:lnTo>
                    <a:pt x="791" y="743"/>
                  </a:lnTo>
                  <a:lnTo>
                    <a:pt x="747" y="747"/>
                  </a:lnTo>
                  <a:lnTo>
                    <a:pt x="744" y="729"/>
                  </a:lnTo>
                  <a:lnTo>
                    <a:pt x="742" y="712"/>
                  </a:lnTo>
                  <a:lnTo>
                    <a:pt x="739" y="693"/>
                  </a:lnTo>
                  <a:lnTo>
                    <a:pt x="736" y="676"/>
                  </a:lnTo>
                  <a:lnTo>
                    <a:pt x="732" y="658"/>
                  </a:lnTo>
                  <a:lnTo>
                    <a:pt x="728" y="641"/>
                  </a:lnTo>
                  <a:lnTo>
                    <a:pt x="724" y="623"/>
                  </a:lnTo>
                  <a:lnTo>
                    <a:pt x="719" y="607"/>
                  </a:lnTo>
                  <a:lnTo>
                    <a:pt x="715" y="589"/>
                  </a:lnTo>
                  <a:lnTo>
                    <a:pt x="708" y="573"/>
                  </a:lnTo>
                  <a:lnTo>
                    <a:pt x="703" y="556"/>
                  </a:lnTo>
                  <a:lnTo>
                    <a:pt x="697" y="540"/>
                  </a:lnTo>
                  <a:lnTo>
                    <a:pt x="690" y="523"/>
                  </a:lnTo>
                  <a:lnTo>
                    <a:pt x="684" y="507"/>
                  </a:lnTo>
                  <a:lnTo>
                    <a:pt x="676" y="491"/>
                  </a:lnTo>
                  <a:lnTo>
                    <a:pt x="668" y="476"/>
                  </a:lnTo>
                  <a:lnTo>
                    <a:pt x="661" y="460"/>
                  </a:lnTo>
                  <a:lnTo>
                    <a:pt x="651" y="445"/>
                  </a:lnTo>
                  <a:lnTo>
                    <a:pt x="643" y="431"/>
                  </a:lnTo>
                  <a:lnTo>
                    <a:pt x="634" y="416"/>
                  </a:lnTo>
                  <a:lnTo>
                    <a:pt x="626" y="401"/>
                  </a:lnTo>
                  <a:lnTo>
                    <a:pt x="616" y="386"/>
                  </a:lnTo>
                  <a:lnTo>
                    <a:pt x="606" y="371"/>
                  </a:lnTo>
                  <a:lnTo>
                    <a:pt x="596" y="358"/>
                  </a:lnTo>
                  <a:lnTo>
                    <a:pt x="585" y="344"/>
                  </a:lnTo>
                  <a:lnTo>
                    <a:pt x="575" y="331"/>
                  </a:lnTo>
                  <a:lnTo>
                    <a:pt x="564" y="317"/>
                  </a:lnTo>
                  <a:lnTo>
                    <a:pt x="553" y="305"/>
                  </a:lnTo>
                  <a:lnTo>
                    <a:pt x="541" y="292"/>
                  </a:lnTo>
                  <a:lnTo>
                    <a:pt x="529" y="280"/>
                  </a:lnTo>
                  <a:lnTo>
                    <a:pt x="517" y="268"/>
                  </a:lnTo>
                  <a:lnTo>
                    <a:pt x="505" y="255"/>
                  </a:lnTo>
                  <a:lnTo>
                    <a:pt x="493" y="243"/>
                  </a:lnTo>
                  <a:lnTo>
                    <a:pt x="479" y="233"/>
                  </a:lnTo>
                  <a:lnTo>
                    <a:pt x="466" y="222"/>
                  </a:lnTo>
                  <a:lnTo>
                    <a:pt x="452" y="211"/>
                  </a:lnTo>
                  <a:lnTo>
                    <a:pt x="439" y="200"/>
                  </a:lnTo>
                  <a:lnTo>
                    <a:pt x="425" y="190"/>
                  </a:lnTo>
                  <a:lnTo>
                    <a:pt x="412" y="180"/>
                  </a:lnTo>
                  <a:lnTo>
                    <a:pt x="397" y="171"/>
                  </a:lnTo>
                  <a:lnTo>
                    <a:pt x="382" y="161"/>
                  </a:lnTo>
                  <a:lnTo>
                    <a:pt x="368" y="152"/>
                  </a:lnTo>
                  <a:lnTo>
                    <a:pt x="353" y="144"/>
                  </a:lnTo>
                  <a:lnTo>
                    <a:pt x="338" y="136"/>
                  </a:lnTo>
                  <a:lnTo>
                    <a:pt x="323" y="128"/>
                  </a:lnTo>
                  <a:lnTo>
                    <a:pt x="307" y="119"/>
                  </a:lnTo>
                  <a:lnTo>
                    <a:pt x="292" y="113"/>
                  </a:lnTo>
                  <a:lnTo>
                    <a:pt x="276" y="105"/>
                  </a:lnTo>
                  <a:lnTo>
                    <a:pt x="260" y="98"/>
                  </a:lnTo>
                  <a:lnTo>
                    <a:pt x="244" y="93"/>
                  </a:lnTo>
                  <a:lnTo>
                    <a:pt x="228" y="86"/>
                  </a:lnTo>
                  <a:lnTo>
                    <a:pt x="210" y="80"/>
                  </a:lnTo>
                  <a:lnTo>
                    <a:pt x="194" y="75"/>
                  </a:lnTo>
                  <a:lnTo>
                    <a:pt x="176" y="71"/>
                  </a:lnTo>
                  <a:lnTo>
                    <a:pt x="160" y="67"/>
                  </a:lnTo>
                  <a:lnTo>
                    <a:pt x="143" y="63"/>
                  </a:lnTo>
                  <a:lnTo>
                    <a:pt x="125" y="59"/>
                  </a:lnTo>
                  <a:lnTo>
                    <a:pt x="108" y="55"/>
                  </a:lnTo>
                  <a:lnTo>
                    <a:pt x="90" y="52"/>
                  </a:lnTo>
                  <a:lnTo>
                    <a:pt x="73" y="49"/>
                  </a:lnTo>
                  <a:lnTo>
                    <a:pt x="55" y="48"/>
                  </a:lnTo>
                  <a:lnTo>
                    <a:pt x="36" y="45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46" name="Freeform 92"/>
            <p:cNvSpPr>
              <a:spLocks/>
            </p:cNvSpPr>
            <p:nvPr/>
          </p:nvSpPr>
          <p:spPr bwMode="auto">
            <a:xfrm>
              <a:off x="681" y="3934"/>
              <a:ext cx="36" cy="47"/>
            </a:xfrm>
            <a:custGeom>
              <a:avLst/>
              <a:gdLst>
                <a:gd name="T0" fmla="*/ 20 w 108"/>
                <a:gd name="T1" fmla="*/ 47 h 142"/>
                <a:gd name="T2" fmla="*/ 20 w 108"/>
                <a:gd name="T3" fmla="*/ 47 h 142"/>
                <a:gd name="T4" fmla="*/ 36 w 108"/>
                <a:gd name="T5" fmla="*/ 0 h 142"/>
                <a:gd name="T6" fmla="*/ 0 w 108"/>
                <a:gd name="T7" fmla="*/ 1 h 142"/>
                <a:gd name="T8" fmla="*/ 20 w 108"/>
                <a:gd name="T9" fmla="*/ 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42"/>
                <a:gd name="T17" fmla="*/ 108 w 108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42">
                  <a:moveTo>
                    <a:pt x="59" y="142"/>
                  </a:moveTo>
                  <a:lnTo>
                    <a:pt x="59" y="142"/>
                  </a:lnTo>
                  <a:lnTo>
                    <a:pt x="108" y="0"/>
                  </a:lnTo>
                  <a:lnTo>
                    <a:pt x="0" y="2"/>
                  </a:lnTo>
                  <a:lnTo>
                    <a:pt x="59" y="142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47" name="Freeform 93"/>
            <p:cNvSpPr>
              <a:spLocks/>
            </p:cNvSpPr>
            <p:nvPr/>
          </p:nvSpPr>
          <p:spPr bwMode="auto">
            <a:xfrm>
              <a:off x="681" y="3934"/>
              <a:ext cx="36" cy="47"/>
            </a:xfrm>
            <a:custGeom>
              <a:avLst/>
              <a:gdLst>
                <a:gd name="T0" fmla="*/ 20 w 108"/>
                <a:gd name="T1" fmla="*/ 47 h 142"/>
                <a:gd name="T2" fmla="*/ 20 w 108"/>
                <a:gd name="T3" fmla="*/ 47 h 142"/>
                <a:gd name="T4" fmla="*/ 36 w 108"/>
                <a:gd name="T5" fmla="*/ 0 h 142"/>
                <a:gd name="T6" fmla="*/ 0 w 108"/>
                <a:gd name="T7" fmla="*/ 1 h 142"/>
                <a:gd name="T8" fmla="*/ 20 w 108"/>
                <a:gd name="T9" fmla="*/ 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42"/>
                <a:gd name="T17" fmla="*/ 108 w 108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42">
                  <a:moveTo>
                    <a:pt x="59" y="142"/>
                  </a:moveTo>
                  <a:lnTo>
                    <a:pt x="59" y="142"/>
                  </a:lnTo>
                  <a:lnTo>
                    <a:pt x="108" y="0"/>
                  </a:lnTo>
                  <a:lnTo>
                    <a:pt x="0" y="2"/>
                  </a:lnTo>
                  <a:lnTo>
                    <a:pt x="59" y="142"/>
                  </a:lnTo>
                </a:path>
              </a:pathLst>
            </a:custGeom>
            <a:noFill/>
            <a:ln w="1588">
              <a:solidFill>
                <a:srgbClr val="605D5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9156" name="Rectangle 94"/>
          <p:cNvSpPr>
            <a:spLocks noChangeArrowheads="1"/>
          </p:cNvSpPr>
          <p:nvPr/>
        </p:nvSpPr>
        <p:spPr bwMode="auto">
          <a:xfrm>
            <a:off x="1908175" y="5949950"/>
            <a:ext cx="6708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rgbClr val="003399"/>
                </a:solidFill>
                <a:latin typeface="Arial" charset="0"/>
              </a:rPr>
              <a:t>Pit stop e quadro magnético (agenda do paciente) implantados no turno da manhã, de 2º a 6º feira nas unidades de Internação.</a:t>
            </a:r>
          </a:p>
        </p:txBody>
      </p:sp>
      <p:pic>
        <p:nvPicPr>
          <p:cNvPr id="49157" name="Picture 95" descr="P220909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908050"/>
            <a:ext cx="6181725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11188" y="1557338"/>
            <a:ext cx="741680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2.3. Construção de Instrumento Interdisciplinar</a:t>
            </a:r>
            <a:r>
              <a:rPr lang="pt-BR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Avaliação inicial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Planejamento de Cuidados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.</a:t>
            </a: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-36513" y="44450"/>
            <a:ext cx="6256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Arial" charset="0"/>
              </a:rPr>
              <a:t>Parte 2  -  Fase 2</a:t>
            </a:r>
          </a:p>
          <a:p>
            <a:r>
              <a:rPr lang="pt-BR" sz="2000" b="1">
                <a:solidFill>
                  <a:schemeClr val="bg1"/>
                </a:solidFill>
                <a:latin typeface="Arial" charset="0"/>
              </a:rPr>
              <a:t>Alinhamento dos Processos e Responsabilidades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2697163" y="373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Arial" charset="0"/>
            </a:endParaRP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395288" y="1557338"/>
            <a:ext cx="56276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b="1" dirty="0">
                <a:solidFill>
                  <a:srgbClr val="333399"/>
                </a:solidFill>
                <a:latin typeface="Arial" charset="0"/>
              </a:rPr>
              <a:t>Parte 3 - Automação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84213" y="4292600"/>
            <a:ext cx="69119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pt-BR" b="1">
                <a:solidFill>
                  <a:srgbClr val="66CCFF"/>
                </a:solidFill>
                <a:latin typeface="Arial" charset="0"/>
              </a:rPr>
              <a:t>3.1. Prontuário Eletrônico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b="1">
                <a:solidFill>
                  <a:srgbClr val="66CCFF"/>
                </a:solidFill>
                <a:latin typeface="Arial" charset="0"/>
              </a:rPr>
              <a:t>3.2. Gestão da Assistência das Unidades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b="1">
                <a:solidFill>
                  <a:srgbClr val="66CCFF"/>
                </a:solidFill>
                <a:latin typeface="Arial" charset="0"/>
              </a:rPr>
              <a:t>3.3. Rastreabilidade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84888" cy="765175"/>
          </a:xfrm>
        </p:spPr>
        <p:txBody>
          <a:bodyPr/>
          <a:lstStyle/>
          <a:p>
            <a:pPr algn="l" eaLnBrk="1" hangingPunct="1"/>
            <a:r>
              <a:rPr lang="pt-BR" sz="3200" b="1" smtClean="0">
                <a:solidFill>
                  <a:schemeClr val="bg1"/>
                </a:solidFill>
              </a:rPr>
              <a:t>A GESTÃO DE PATOLOGIA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424863" cy="5543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É A GESTÃO DE PROCESSOS DE UMA CONDIÇÃO OU DOENÇA QUE ENVOLVE INTERVENÇÕES NA PROMOÇÃO DA SAÚDE, NA PREVENÇÃO DA CONDIÇÃO OU DOENÇA E NO SEU TRATAMENTO E REABILITAÇÃO, ENVOLVENDO O CONJUNTO DE PONTOS DE ATENÇÃO À SAÚDE DE UMA REDE ASSISTENCIAL, COM O OBJETIVO DE MELHORAR OS PADRÕES QUALITATIVOS DA ATENÇÃO</a:t>
            </a:r>
          </a:p>
          <a:p>
            <a:pPr eaLnBrk="1" hangingPunct="1">
              <a:defRPr/>
            </a:pP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OBJETIVA MUDAR COMPORTAMENTOS DE PROFISSIONAIS DE SAÚDE E DE USUÁRIOS E PROGRAMAR AS AÇÕES E SERVIÇOS DE SAÚDE      </a:t>
            </a:r>
          </a:p>
          <a:p>
            <a:pPr eaLnBrk="1" hangingPunct="1">
              <a:buFontTx/>
              <a:buNone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</a:p>
          <a:p>
            <a:pPr eaLnBrk="1" hangingPunct="1">
              <a:buFontTx/>
              <a:buNone/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   FONTE: MENDES (2002)     </a:t>
            </a:r>
          </a:p>
          <a:p>
            <a:pPr eaLnBrk="1" hangingPunct="1"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50825" y="908050"/>
            <a:ext cx="85693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sz="2000" b="1">
                <a:solidFill>
                  <a:schemeClr val="accent2"/>
                </a:solidFill>
                <a:latin typeface="Arial" charset="0"/>
              </a:rPr>
              <a:t>3.1. Prontuário Eletrônico</a:t>
            </a:r>
          </a:p>
          <a:p>
            <a:pPr marL="804863" lvl="1" indent="-273050"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000">
                <a:solidFill>
                  <a:schemeClr val="accent2"/>
                </a:solidFill>
                <a:latin typeface="Arial" charset="0"/>
              </a:rPr>
              <a:t>Prescrição eletrônica (com integração Nutrição, Reabilitação e CDI)</a:t>
            </a:r>
          </a:p>
          <a:p>
            <a:pPr marL="804863" lvl="1" indent="-273050"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000">
                <a:solidFill>
                  <a:schemeClr val="accent2"/>
                </a:solidFill>
                <a:latin typeface="Arial" charset="0"/>
              </a:rPr>
              <a:t> ADEP (local único de execução da prescrição e plano assistencial)</a:t>
            </a:r>
          </a:p>
          <a:p>
            <a:pPr marL="804863" lvl="1" indent="-273050"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000">
                <a:solidFill>
                  <a:schemeClr val="accent2"/>
                </a:solidFill>
                <a:latin typeface="Arial" charset="0"/>
              </a:rPr>
              <a:t> Sinais vitais e balanço hídrico</a:t>
            </a:r>
          </a:p>
          <a:p>
            <a:pPr marL="804863" lvl="1" indent="-273050"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000">
                <a:solidFill>
                  <a:schemeClr val="accent2"/>
                </a:solidFill>
                <a:latin typeface="Arial" charset="0"/>
              </a:rPr>
              <a:t> Plano assistencial multidisciplinar</a:t>
            </a:r>
          </a:p>
          <a:p>
            <a:pPr marL="804863" lvl="1" indent="-273050"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000">
                <a:solidFill>
                  <a:schemeClr val="accent2"/>
                </a:solidFill>
                <a:latin typeface="Arial" charset="0"/>
              </a:rPr>
              <a:t> Evolução multidisciplinar, avaliação inicial, plano de educação para alta</a:t>
            </a:r>
          </a:p>
          <a:p>
            <a:pPr marL="804863" lvl="1" indent="-273050"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000">
                <a:solidFill>
                  <a:schemeClr val="accent2"/>
                </a:solidFill>
                <a:latin typeface="Arial" charset="0"/>
              </a:rPr>
              <a:t> Demais documentos e processos assistenciais</a:t>
            </a:r>
          </a:p>
          <a:p>
            <a:pPr marL="804863" lvl="1" indent="-273050"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pt-BR" sz="200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pt-BR" sz="2000" b="1">
                <a:solidFill>
                  <a:schemeClr val="accent2"/>
                </a:solidFill>
                <a:latin typeface="Arial" charset="0"/>
              </a:rPr>
              <a:t>3.2. Gestão da Assistência das Unidades</a:t>
            </a:r>
          </a:p>
          <a:p>
            <a:pPr marL="804863" lvl="1" indent="-273050"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000">
                <a:solidFill>
                  <a:schemeClr val="accent2"/>
                </a:solidFill>
                <a:latin typeface="Arial" charset="0"/>
              </a:rPr>
              <a:t> Agenda do paciente (integração das agendas- CDI, CC, Reabilitação)</a:t>
            </a:r>
          </a:p>
          <a:p>
            <a:pPr marL="804863" lvl="1" indent="-273050"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000">
                <a:solidFill>
                  <a:schemeClr val="accent2"/>
                </a:solidFill>
                <a:latin typeface="Arial" charset="0"/>
              </a:rPr>
              <a:t> Gestão de pendências assistenciais (agenda do paciente + atendimento da prescrição médica)</a:t>
            </a:r>
          </a:p>
          <a:p>
            <a:pPr marL="804863" lvl="1" indent="-273050"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pt-BR" sz="200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pt-BR" sz="2000" b="1">
                <a:solidFill>
                  <a:schemeClr val="accent2"/>
                </a:solidFill>
                <a:latin typeface="Arial" charset="0"/>
              </a:rPr>
              <a:t>3.3. Rastreabilidade</a:t>
            </a:r>
            <a:r>
              <a:rPr lang="pt-BR" sz="2000" i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pt-BR" sz="2000">
                <a:solidFill>
                  <a:schemeClr val="accent2"/>
                </a:solidFill>
                <a:latin typeface="Arial" charset="0"/>
              </a:rPr>
              <a:t>(processos, pacientes e documentos)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84163" y="115888"/>
            <a:ext cx="2416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Arial" charset="0"/>
              </a:rPr>
              <a:t>Automação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2697163" y="373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Arial" charset="0"/>
            </a:endParaRP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395288" y="1773238"/>
            <a:ext cx="56276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b="1">
                <a:solidFill>
                  <a:srgbClr val="333399"/>
                </a:solidFill>
                <a:latin typeface="Arial" charset="0"/>
              </a:rPr>
              <a:t>Parte 4 -Treinamento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68313" y="4005263"/>
            <a:ext cx="66960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b="1">
                <a:solidFill>
                  <a:srgbClr val="66CCFF"/>
                </a:solidFill>
                <a:latin typeface="Arial" charset="0"/>
              </a:rPr>
              <a:t>4.1. Treinamento Admissional - Integração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b="1">
                <a:solidFill>
                  <a:srgbClr val="66CCFF"/>
                </a:solidFill>
                <a:latin typeface="Arial" charset="0"/>
              </a:rPr>
              <a:t>4.2. Modelo de Treinamento / Categoria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b="1">
                <a:solidFill>
                  <a:srgbClr val="66CCFF"/>
                </a:solidFill>
                <a:latin typeface="Arial" charset="0"/>
              </a:rPr>
              <a:t>4.3. Estruturação de Discussões    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pt-BR" b="1">
                <a:solidFill>
                  <a:srgbClr val="66CCFF"/>
                </a:solidFill>
                <a:latin typeface="Arial" charset="0"/>
              </a:rPr>
              <a:t>       SAC - Eventos Adversos – Quase Erros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900113" y="1412875"/>
            <a:ext cx="6769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4.1. Treinamento Admissional - Integração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endParaRPr lang="pt-BR" b="1">
              <a:solidFill>
                <a:schemeClr val="accent2"/>
              </a:solidFill>
              <a:latin typeface="Arial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4.2. Modelo de Treinamento / Categoria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endParaRPr lang="pt-BR" b="1">
              <a:solidFill>
                <a:schemeClr val="accent2"/>
              </a:solidFill>
              <a:latin typeface="Arial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4.3. Estruturação de Discussões    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       SAC - Eventos Adversos – Quase Erros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26209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Arial" charset="0"/>
              </a:rPr>
              <a:t>Treinamento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2697163" y="373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Arial" charset="0"/>
            </a:endParaRP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95288" y="1773238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b="1">
                <a:solidFill>
                  <a:srgbClr val="333399"/>
                </a:solidFill>
                <a:latin typeface="Arial" charset="0"/>
              </a:rPr>
              <a:t>Parte 5 – Apoio das Áreas e Inter-relações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908175" y="1052513"/>
            <a:ext cx="56165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Farmácia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Atendimento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Comercial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Financeiro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CDI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CC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Segurança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>
                <a:solidFill>
                  <a:schemeClr val="accent2"/>
                </a:solidFill>
                <a:latin typeface="Arial" charset="0"/>
              </a:rPr>
              <a:t>Hospedagem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endParaRPr lang="pt-BR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07950" y="88900"/>
            <a:ext cx="5976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Apoio das Áreas e Inter-relações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7524750" y="950913"/>
            <a:ext cx="0" cy="5186362"/>
          </a:xfrm>
          <a:prstGeom prst="line">
            <a:avLst/>
          </a:prstGeom>
          <a:noFill/>
          <a:ln w="317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1908175" y="6151563"/>
            <a:ext cx="56165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84888" cy="765175"/>
          </a:xfrm>
        </p:spPr>
        <p:txBody>
          <a:bodyPr/>
          <a:lstStyle/>
          <a:p>
            <a:pPr eaLnBrk="1" hangingPunct="1"/>
            <a:r>
              <a:rPr lang="pt-BR" sz="3600" b="1" smtClean="0">
                <a:solidFill>
                  <a:schemeClr val="bg1"/>
                </a:solidFill>
              </a:rPr>
              <a:t>AS DIRETRIZES CLÍNICAS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001000" cy="37338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AS LINHAS-GUIA (</a:t>
            </a:r>
            <a:r>
              <a:rPr lang="pt-BR" sz="2800" b="1" i="1" dirty="0" smtClean="0">
                <a:solidFill>
                  <a:schemeClr val="accent2">
                    <a:lumMod val="75000"/>
                  </a:schemeClr>
                </a:solidFill>
              </a:rPr>
              <a:t>GUIDELINES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OS PROTOCOLOS CLÍNICOS                                     </a:t>
            </a:r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</a:rPr>
              <a:t>FONTE: MENDES (2003)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700213"/>
            <a:ext cx="8458200" cy="2835275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Protocolos de Conduta Cl</a:t>
            </a: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í</a:t>
            </a: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nica como Ferramenta de Qualidade</a:t>
            </a:r>
            <a:r>
              <a:rPr lang="pt-BR" sz="41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pt-BR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endParaRPr lang="pt-BR" sz="36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0"/>
            <a:ext cx="8458200" cy="1508125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Ferramentas de Qualidade</a:t>
            </a:r>
            <a:r>
              <a:rPr lang="pt-BR" sz="2000" b="1" smtClean="0">
                <a:latin typeface="Comic Sans MS" pitchFamily="66" charset="0"/>
                <a:cs typeface="Times New Roman" pitchFamily="18" charset="0"/>
              </a:rPr>
              <a:t> </a:t>
            </a:r>
            <a:br>
              <a:rPr lang="pt-BR" sz="2000" b="1" smtClean="0">
                <a:latin typeface="Comic Sans MS" pitchFamily="66" charset="0"/>
                <a:cs typeface="Times New Roman" pitchFamily="18" charset="0"/>
              </a:rPr>
            </a:br>
            <a:r>
              <a:rPr lang="pt-BR" sz="2000" b="1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pt-BR" sz="2000" b="1" smtClean="0">
                <a:latin typeface="Comic Sans MS" pitchFamily="66" charset="0"/>
                <a:cs typeface="Times New Roman" pitchFamily="18" charset="0"/>
              </a:rPr>
            </a:br>
            <a:r>
              <a:rPr lang="pt-BR" sz="1800" i="1" u="sng" smtClean="0">
                <a:solidFill>
                  <a:srgbClr val="0A3069"/>
                </a:solidFill>
                <a:latin typeface="Comic Sans MS" pitchFamily="66" charset="0"/>
                <a:cs typeface="Times New Roman" pitchFamily="18" charset="0"/>
              </a:rPr>
              <a:t>Dif. perspectivas e m</a:t>
            </a:r>
            <a:r>
              <a:rPr lang="pt-BR" sz="1800" i="1" u="sng" smtClean="0">
                <a:solidFill>
                  <a:srgbClr val="0A3069"/>
                </a:solidFill>
                <a:cs typeface="Times New Roman" pitchFamily="18" charset="0"/>
              </a:rPr>
              <a:t>é</a:t>
            </a:r>
            <a:r>
              <a:rPr lang="pt-BR" sz="1800" i="1" u="sng" smtClean="0">
                <a:solidFill>
                  <a:srgbClr val="0A3069"/>
                </a:solidFill>
                <a:latin typeface="Comic Sans MS" pitchFamily="66" charset="0"/>
                <a:cs typeface="Times New Roman" pitchFamily="18" charset="0"/>
              </a:rPr>
              <a:t>todos para melhoria da qualidade nas organiza</a:t>
            </a:r>
            <a:r>
              <a:rPr lang="pt-BR" sz="1800" i="1" u="sng" smtClean="0">
                <a:solidFill>
                  <a:srgbClr val="0A3069"/>
                </a:solidFill>
                <a:cs typeface="Times New Roman" pitchFamily="18" charset="0"/>
              </a:rPr>
              <a:t>ç</a:t>
            </a:r>
            <a:r>
              <a:rPr lang="pt-BR" sz="1800" i="1" u="sng" smtClean="0">
                <a:solidFill>
                  <a:srgbClr val="0A3069"/>
                </a:solidFill>
                <a:latin typeface="Comic Sans MS" pitchFamily="66" charset="0"/>
                <a:cs typeface="Times New Roman" pitchFamily="18" charset="0"/>
              </a:rPr>
              <a:t>ões de sa</a:t>
            </a:r>
            <a:r>
              <a:rPr lang="pt-BR" sz="1800" i="1" u="sng" smtClean="0">
                <a:solidFill>
                  <a:srgbClr val="0A3069"/>
                </a:solidFill>
                <a:cs typeface="Times New Roman" pitchFamily="18" charset="0"/>
              </a:rPr>
              <a:t>ú</a:t>
            </a:r>
            <a:r>
              <a:rPr lang="pt-BR" sz="1800" i="1" u="sng" smtClean="0">
                <a:solidFill>
                  <a:srgbClr val="0A3069"/>
                </a:solidFill>
                <a:latin typeface="Comic Sans MS" pitchFamily="66" charset="0"/>
                <a:cs typeface="Times New Roman" pitchFamily="18" charset="0"/>
              </a:rPr>
              <a:t>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1716088"/>
            <a:ext cx="7772400" cy="4953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Gerenciamento de Qualidade Total</a:t>
            </a:r>
          </a:p>
          <a:p>
            <a:pPr marL="0" indent="0" eaLnBrk="1" hangingPunct="1">
              <a:lnSpc>
                <a:spcPct val="120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Programas de </a:t>
            </a:r>
            <a:r>
              <a:rPr lang="pt-BR" sz="28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Acredita</a:t>
            </a:r>
            <a:r>
              <a:rPr lang="pt-BR" sz="2800" dirty="0" err="1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8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Hospitalar</a:t>
            </a:r>
          </a:p>
          <a:p>
            <a:pPr marL="0" indent="0" eaLnBrk="1" hangingPunct="1">
              <a:lnSpc>
                <a:spcPct val="120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Educa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 M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é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dica Continuada </a:t>
            </a:r>
          </a:p>
          <a:p>
            <a:pPr marL="0" indent="0" eaLnBrk="1" hangingPunct="1">
              <a:lnSpc>
                <a:spcPct val="120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Auditoria e Feedback</a:t>
            </a:r>
          </a:p>
          <a:p>
            <a:pPr marL="0" indent="0" eaLnBrk="1" hangingPunct="1">
              <a:lnSpc>
                <a:spcPct val="120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Eleva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 do poder de decisão do Paciente</a:t>
            </a:r>
          </a:p>
          <a:p>
            <a:pPr marL="0" indent="0" eaLnBrk="1" hangingPunct="1">
              <a:lnSpc>
                <a:spcPct val="120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Medicina Baseada por Evidência</a:t>
            </a:r>
          </a:p>
          <a:p>
            <a:pPr marL="0" indent="0" eaLnBrk="1" hangingPunct="1">
              <a:lnSpc>
                <a:spcPct val="120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800" dirty="0" smtClean="0">
                <a:solidFill>
                  <a:srgbClr val="FF0000"/>
                </a:solidFill>
                <a:latin typeface="Comic Sans MS" pitchFamily="66" charset="0"/>
              </a:rPr>
              <a:t>Protocolos de Conduta Cl</a:t>
            </a:r>
            <a:r>
              <a:rPr lang="pt-BR" sz="2800" dirty="0" smtClean="0">
                <a:solidFill>
                  <a:srgbClr val="FF0000"/>
                </a:solidFill>
              </a:rPr>
              <a:t>í</a:t>
            </a:r>
            <a:r>
              <a:rPr lang="pt-BR" sz="2800" dirty="0" smtClean="0">
                <a:solidFill>
                  <a:srgbClr val="FF0000"/>
                </a:solidFill>
                <a:latin typeface="Comic Sans MS" pitchFamily="66" charset="0"/>
              </a:rPr>
              <a:t>nica</a:t>
            </a:r>
          </a:p>
          <a:p>
            <a:pPr marL="0" indent="0" eaLnBrk="1" hangingPunct="1">
              <a:lnSpc>
                <a:spcPct val="120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Outros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5940425" cy="765175"/>
          </a:xfrm>
        </p:spPr>
        <p:txBody>
          <a:bodyPr/>
          <a:lstStyle/>
          <a:p>
            <a:pPr algn="l" eaLnBrk="1" hangingPunct="1"/>
            <a:r>
              <a:rPr lang="pt-BR" sz="3600" b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Busca pela Qualidade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1125538"/>
            <a:ext cx="8388350" cy="54451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Protocolos de Pr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á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tica Cl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í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nica e Diretrizes têm a inten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 de melhorar a pr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á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tica m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é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dica e seus resultados. 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Melhoria da pr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á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tica cl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í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nica pode ser definida como o emprego, para todos os membros de uma popula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 definida de pacientes, de abordagens diagn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ó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sticas e terapêuticas que tenham sido comprovadas como as que promovem os melhores desfechos com os recursos dispon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í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veis.</a:t>
            </a:r>
            <a:r>
              <a:rPr lang="pt-BR" sz="28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250825" y="3213100"/>
            <a:ext cx="86868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rIns="91438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Padrões de condutas reconhecidos pela </a:t>
            </a:r>
            <a:r>
              <a:rPr lang="pt-BR" sz="28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comunidade médica internacional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para situações específicas, que podem ser </a:t>
            </a:r>
            <a:r>
              <a:rPr lang="pt-BR" sz="28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aplicados na prática diária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das organizações e que são reconhecidos como corretos também pelas </a:t>
            </a:r>
            <a:r>
              <a:rPr lang="pt-BR" sz="28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fontes pagadoras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 pelos </a:t>
            </a:r>
            <a:r>
              <a:rPr lang="pt-BR" sz="28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leigos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que buscam informação médica.</a:t>
            </a: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323850" y="908050"/>
            <a:ext cx="8305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rIns="91438"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Protocolos de Conduta Clínica Baseados em Medicina Por Evidência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84888" cy="765175"/>
          </a:xfrm>
        </p:spPr>
        <p:txBody>
          <a:bodyPr/>
          <a:lstStyle/>
          <a:p>
            <a:pPr algn="l" eaLnBrk="1" hangingPunct="1"/>
            <a:r>
              <a:rPr lang="pt-BR" sz="4000" b="1" smtClean="0">
                <a:solidFill>
                  <a:schemeClr val="bg1"/>
                </a:solidFill>
              </a:rPr>
              <a:t>A GESTÃO DE CASO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7693025" cy="37242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É UM PROCESSO COOPERATIVO QUE SE DESENVOLVE ENTRE O GESTOR DE CASO E O USUÁRIO PARA PLANEJAR, MONITORAR E AVALIAR OPÇÕES E SERVIÇOS, DE ACORDO COM AS NECESSIDADES DE SAÚDE DA PESSOA, COM O OBJETIVO DE ALCANÇAR RESULTADOS CUSTO/EFETIVOS E DE QUALIDADE 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eaLnBrk="1" hangingPunct="1">
              <a:buFontTx/>
              <a:buNone/>
              <a:defRPr/>
            </a:pP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       FONTE: MENDES (2002)                   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107950" y="1052513"/>
            <a:ext cx="8893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rIns="91438"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Protocolos de Conduta Clínica Baseados em Medicina Por Evidência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609600" y="1219200"/>
            <a:ext cx="853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/>
          <a:lstStyle/>
          <a:p>
            <a:pPr marL="344488" indent="-344488" algn="ctr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sz="35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179388" y="2924175"/>
            <a:ext cx="882015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rIns="91438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MBE: Aproxima a prática dos melhores padrões 	recomendados 		  para situações específicas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Conseqüente Diminuição da Variabilidade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(excesso de uso, o não uso e o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uso de insumos e serviços)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Diminuição de Erros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Diminuição de Custos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23850" y="2420938"/>
            <a:ext cx="84248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pt-BR" sz="4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pt-BR" sz="4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IMPLEMENTA</a:t>
            </a:r>
            <a:r>
              <a:rPr lang="pt-BR" sz="4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Ç</a:t>
            </a:r>
            <a:r>
              <a:rPr lang="pt-BR" sz="4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 DE PROTOCOLOS CL</a:t>
            </a:r>
            <a:r>
              <a:rPr lang="pt-BR" sz="4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Í</a:t>
            </a:r>
            <a:r>
              <a:rPr lang="pt-BR" sz="4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NICOS</a:t>
            </a:r>
          </a:p>
          <a:p>
            <a:pPr algn="ctr" eaLnBrk="1" hangingPunct="1">
              <a:defRPr/>
            </a:pPr>
            <a:endParaRPr lang="pt-BR" sz="4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569325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 L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ó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gica do processo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é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atraente: diminuir 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pt-BR" b="1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gap</a:t>
            </a:r>
            <a:r>
              <a:rPr lang="pt-BR" b="1" i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entre o conhecimento cient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í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fico e a pr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á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tica cl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í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nica;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Expectativas: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Melhoria da qualidade;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Garantir o comprovadamente necess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á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rio e evitar a </a:t>
            </a:r>
            <a:r>
              <a:rPr lang="pt-BR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iatrogenia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ou o desperd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í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cio; 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Otimizar a rela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 custo-efetividade;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Processo s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ó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envolve os m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é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dicos;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Os m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é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dicos sejam receptivos e mudem suas atitudes facilmente;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5626100" cy="720725"/>
          </a:xfrm>
          <a:noFill/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bg1"/>
                </a:solidFill>
                <a:latin typeface="Comic Sans MS" pitchFamily="66" charset="0"/>
              </a:rPr>
              <a:t>PORQUE PARECE TÃO F</a:t>
            </a:r>
            <a:r>
              <a:rPr lang="pt-BR" sz="2800" b="1" smtClean="0">
                <a:solidFill>
                  <a:schemeClr val="bg1"/>
                </a:solidFill>
              </a:rPr>
              <a:t>Á</a:t>
            </a:r>
            <a:r>
              <a:rPr lang="pt-BR" sz="2800" b="1" smtClean="0">
                <a:solidFill>
                  <a:schemeClr val="bg1"/>
                </a:solidFill>
                <a:latin typeface="Comic Sans MS" pitchFamily="66" charset="0"/>
              </a:rPr>
              <a:t>CIL?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1484313"/>
            <a:ext cx="8642350" cy="4752975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É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um novo modelo de processo de trabalho m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é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dico, comparado com a forma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 m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é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dica tradicional (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pt-BR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</a:t>
            </a:r>
            <a:r>
              <a:rPr lang="pt-BR" sz="2400" b="1" dirty="0" err="1" smtClean="0">
                <a:solidFill>
                  <a:schemeClr val="accent2">
                    <a:lumMod val="75000"/>
                  </a:schemeClr>
                </a:solidFill>
              </a:rPr>
              <a:t>é</a:t>
            </a:r>
            <a:r>
              <a:rPr lang="pt-BR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dico-cêntrica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versus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multidisciplinar);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Como tal, h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á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conflito cultural importante, especialmente entre os colegas mais velhos, j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á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que os estudantes atuais aprendem, na gradua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ão, a importância da utiliza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 dos protocolos;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Neste modelo, as organiza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ões, de alguma forma, participam das decisões de assistência ao doente como incentivadoras das padroniza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ões, fazendo auditoria, </a:t>
            </a:r>
            <a:r>
              <a:rPr lang="pt-BR" sz="24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feedback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ou de outras formas;</a:t>
            </a:r>
            <a:endParaRPr lang="pt-BR" sz="2400" b="1" i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859338" cy="720725"/>
          </a:xfrm>
          <a:noFill/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bg1"/>
                </a:solidFill>
                <a:latin typeface="Comic Sans MS" pitchFamily="66" charset="0"/>
              </a:rPr>
              <a:t>PORQUE </a:t>
            </a:r>
            <a:r>
              <a:rPr lang="pt-BR" sz="2800" b="1" smtClean="0">
                <a:solidFill>
                  <a:schemeClr val="bg1"/>
                </a:solidFill>
              </a:rPr>
              <a:t>É</a:t>
            </a:r>
            <a:r>
              <a:rPr lang="pt-BR" sz="2800" b="1" smtClean="0">
                <a:solidFill>
                  <a:schemeClr val="bg1"/>
                </a:solidFill>
                <a:latin typeface="Comic Sans MS" pitchFamily="66" charset="0"/>
              </a:rPr>
              <a:t> TÃO DIF</a:t>
            </a:r>
            <a:r>
              <a:rPr lang="pt-BR" sz="2800" b="1" smtClean="0">
                <a:solidFill>
                  <a:schemeClr val="bg1"/>
                </a:solidFill>
              </a:rPr>
              <a:t>Í</a:t>
            </a:r>
            <a:r>
              <a:rPr lang="pt-BR" sz="2800" b="1" smtClean="0">
                <a:solidFill>
                  <a:schemeClr val="bg1"/>
                </a:solidFill>
                <a:latin typeface="Comic Sans MS" pitchFamily="66" charset="0"/>
              </a:rPr>
              <a:t>CIL?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565400"/>
            <a:ext cx="7489825" cy="3359150"/>
          </a:xfrm>
        </p:spPr>
        <p:txBody>
          <a:bodyPr/>
          <a:lstStyle/>
          <a:p>
            <a:pPr lvl="1" algn="ctr"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 forma de encontrar o ponto de equil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í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brio entre a a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 dos m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é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dicos, dos demais profissionais de sa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ú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de, da educa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 dos pacientes e da institui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 para que o resultado final da assistência seja homogêneo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300788" cy="792163"/>
          </a:xfrm>
          <a:noFill/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chemeClr val="bg1"/>
                </a:solidFill>
                <a:latin typeface="Comic Sans MS" pitchFamily="66" charset="0"/>
              </a:rPr>
              <a:t>QUAL A SOLU</a:t>
            </a:r>
            <a:r>
              <a:rPr lang="pt-BR" sz="2400" b="1" smtClean="0">
                <a:solidFill>
                  <a:schemeClr val="bg1"/>
                </a:solidFill>
              </a:rPr>
              <a:t>Ç</a:t>
            </a:r>
            <a:r>
              <a:rPr lang="pt-BR" sz="2400" b="1" smtClean="0">
                <a:solidFill>
                  <a:schemeClr val="bg1"/>
                </a:solidFill>
                <a:latin typeface="Comic Sans MS" pitchFamily="66" charset="0"/>
              </a:rPr>
              <a:t>ÃO A DESVENDAR?</a:t>
            </a:r>
          </a:p>
        </p:txBody>
      </p:sp>
      <p:sp>
        <p:nvSpPr>
          <p:cNvPr id="66564" name="AutoShape 5"/>
          <p:cNvSpPr>
            <a:spLocks noChangeArrowheads="1"/>
          </p:cNvSpPr>
          <p:nvPr/>
        </p:nvSpPr>
        <p:spPr bwMode="auto">
          <a:xfrm>
            <a:off x="0" y="1196975"/>
            <a:ext cx="8893175" cy="5013325"/>
          </a:xfrm>
          <a:prstGeom prst="star24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755650" y="1557338"/>
            <a:ext cx="75612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60000"/>
              </a:spcBef>
              <a:buClr>
                <a:schemeClr val="tx1"/>
              </a:buClr>
              <a:buSzPct val="80000"/>
              <a:defRPr/>
            </a:pPr>
            <a:r>
              <a:rPr lang="pt-BR" sz="28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Estratégias Geralmente Ineficazes:</a:t>
            </a:r>
          </a:p>
          <a:p>
            <a:pPr marL="285750" indent="-285750" eaLnBrk="1" hangingPunct="1">
              <a:spcBef>
                <a:spcPct val="6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Abordagens educacionais passivas (disseminação e publicação)</a:t>
            </a:r>
          </a:p>
          <a:p>
            <a:pPr marL="285750" indent="-285750" eaLnBrk="1" hangingPunct="1">
              <a:spcBef>
                <a:spcPct val="6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Intervenções didáticas e educacionais (palestras e discussões, uma das práticas de educação continuada mais freqüentes)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188913"/>
            <a:ext cx="7199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6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sz="2600" b="1">
                <a:solidFill>
                  <a:schemeClr val="bg1"/>
                </a:solidFill>
                <a:latin typeface="Comic Sans MS" pitchFamily="66" charset="0"/>
              </a:rPr>
              <a:t>IMPLEMENTAÇÃO DE PROTOCOLOS</a:t>
            </a:r>
            <a:endParaRPr lang="pt-BR" sz="26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323850" y="1052513"/>
            <a:ext cx="80787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80000"/>
              <a:defRPr/>
            </a:pPr>
            <a:r>
              <a:rPr lang="pt-BR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Estratégias de Efetividade Variável:</a:t>
            </a:r>
          </a:p>
          <a:p>
            <a:pPr eaLnBrk="1" hangingPunct="1">
              <a:spcBef>
                <a:spcPct val="6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Auditoria e Feedback (melhor para prescrição e pedidos de exames)</a:t>
            </a:r>
          </a:p>
          <a:p>
            <a:pPr eaLnBrk="1" hangingPunct="1">
              <a:spcBef>
                <a:spcPct val="6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Formadores de Opinião Locais são freqüentemente efetivos. Reuniões locais para obtenção de consenso na adaptação de um protocolo podem potencializar sua influência na mudança de comportamento da prática médica. </a:t>
            </a:r>
          </a:p>
          <a:p>
            <a:pPr eaLnBrk="1" hangingPunct="1">
              <a:spcBef>
                <a:spcPct val="6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Educação do Paciente (informação sobre intervenções apropriadas) podem ter efeito positivo, porém pequeno e dependente da capacidade do prestador em envolver o paciente nas decisões.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188913"/>
            <a:ext cx="7199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6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sz="2600" b="1">
                <a:solidFill>
                  <a:schemeClr val="bg1"/>
                </a:solidFill>
                <a:latin typeface="Comic Sans MS" pitchFamily="66" charset="0"/>
              </a:rPr>
              <a:t>IMPLEMENTAÇÃO DE PROTOCOLOS</a:t>
            </a:r>
            <a:endParaRPr lang="pt-BR" sz="26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4925" y="996950"/>
            <a:ext cx="8789988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  <a:buClr>
                <a:schemeClr val="tx1"/>
              </a:buClr>
              <a:buSzPct val="80000"/>
              <a:defRPr/>
            </a:pPr>
            <a:r>
              <a:rPr lang="pt-BR" sz="19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Estratégias Geralmente Efetivas:</a:t>
            </a:r>
          </a:p>
          <a:p>
            <a:pPr eaLnBrk="1" hangingPunct="1">
              <a:spcBef>
                <a:spcPct val="3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1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Lembretes aos Médicos quando usados criteriosamente.</a:t>
            </a:r>
          </a:p>
          <a:p>
            <a:pPr eaLnBrk="1" hangingPunct="1">
              <a:spcBef>
                <a:spcPct val="3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1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Sistemas de Informação Computadorizados - úteis em várias situações.</a:t>
            </a:r>
          </a:p>
          <a:p>
            <a:pPr eaLnBrk="1" hangingPunct="1">
              <a:spcBef>
                <a:spcPct val="3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1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Mensagens Computadorizadas programadas no sistema de informação do hospital para fornecer avisos, alertas, e sugestões de medidas terapêuticas e preventivas. Auxiliam na solicitação do exame mais apropriado a partir das informações conhecidas.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ü"/>
              <a:defRPr/>
            </a:pPr>
            <a:r>
              <a:rPr lang="pt-BR" sz="1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Abordagens Didáticas Individuais, por exemplo para informar sobre uma nova droga, mas podem não ser efetivas para outras intervenções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ü"/>
              <a:defRPr/>
            </a:pPr>
            <a:r>
              <a:rPr lang="pt-BR" sz="1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Intervenções Educacionais Interativas.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ü"/>
              <a:defRPr/>
            </a:pPr>
            <a:r>
              <a:rPr lang="pt-BR" sz="1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Case Management- profissional de saúde que se comunica com o médico no momento da decisão sobre a indicação do protocolo</a:t>
            </a:r>
          </a:p>
          <a:p>
            <a:pPr eaLnBrk="1" hangingPunct="1">
              <a:spcBef>
                <a:spcPct val="3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1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Intervenções Orientadas quando detectada oposição à implementação (desentendimento entre especialistas, inaplicabilidade do protocolo a certos subgrupos de pacientes, recusa à  adesão, educação continuada ineficaz, incerteza sobre quando e como aplicar a melhor evidência) 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188913"/>
            <a:ext cx="7199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6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sz="2600" b="1">
                <a:solidFill>
                  <a:schemeClr val="bg1"/>
                </a:solidFill>
                <a:latin typeface="Comic Sans MS" pitchFamily="66" charset="0"/>
              </a:rPr>
              <a:t>IMPLEMENTAÇÃO DE PROTOCOLOS</a:t>
            </a:r>
            <a:endParaRPr lang="pt-BR" sz="26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50825" y="1268413"/>
            <a:ext cx="8229600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pt-BR" b="1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Conclusões: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Intervenções Multifacetadas (combinação das diversas estratégias listadas) têm maior possibilidade de sucesso na mudança de comportamento da equipe que qualquer uma delas isoladamente.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 aplicação de Programas Formais para Melhoria de Qualidade nas organizações de saúde mostra-se sinérgica para a aderência aos protocolos e tem sido cada vez mais postulada por especialistas e publicações. 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188913"/>
            <a:ext cx="7199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6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sz="2600" b="1">
                <a:solidFill>
                  <a:schemeClr val="bg1"/>
                </a:solidFill>
                <a:latin typeface="Comic Sans MS" pitchFamily="66" charset="0"/>
              </a:rPr>
              <a:t>IMPLEMENTAÇÃO DE PROTOCOLOS</a:t>
            </a:r>
            <a:endParaRPr lang="pt-BR" sz="26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5580063" y="908050"/>
            <a:ext cx="3529012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1" hangingPunct="1">
              <a:lnSpc>
                <a:spcPct val="11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Protocolos de Conduta Clínica Baseados em Medicina por Evidência no HSL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pt-BR" sz="32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683" name="Picture 2" descr="j02851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34194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3" descr="j0285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492375"/>
            <a:ext cx="36004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8013" y="4451350"/>
            <a:ext cx="345598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84888" cy="765175"/>
          </a:xfrm>
        </p:spPr>
        <p:txBody>
          <a:bodyPr/>
          <a:lstStyle/>
          <a:p>
            <a:pPr algn="l" eaLnBrk="1" hangingPunct="1"/>
            <a:r>
              <a:rPr lang="pt-BR" sz="4000" b="1" smtClean="0">
                <a:solidFill>
                  <a:schemeClr val="bg1"/>
                </a:solidFill>
              </a:rPr>
              <a:t>A LISTA DE ESPERA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693025" cy="37242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É UMA TECNOLOGIA QUE NORMALIZA O USO DOS SERVIÇOS EM DETERMINADOS PONTOS DE ATENÇÃO À SAÚDE, ESTABELECENDO CRITÉRIOS DE ORDENAMENTO E A PROMOVENDO A TRANSPARÊNCIA </a:t>
            </a:r>
          </a:p>
          <a:p>
            <a:pPr eaLnBrk="1" hangingPunct="1">
              <a:defRPr/>
            </a:pP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</a:p>
          <a:p>
            <a:pPr eaLnBrk="1" hangingPunct="1">
              <a:buFontTx/>
              <a:buNone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      FONTE: MENDES (2003)</a:t>
            </a:r>
          </a:p>
          <a:p>
            <a:pPr eaLnBrk="1" hangingPunct="1"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765175"/>
          </a:xfrm>
        </p:spPr>
        <p:txBody>
          <a:bodyPr/>
          <a:lstStyle/>
          <a:p>
            <a:pPr algn="l" eaLnBrk="1" hangingPunct="1"/>
            <a:r>
              <a:rPr lang="pt-BR" sz="2800" b="1" smtClean="0">
                <a:solidFill>
                  <a:schemeClr val="bg1"/>
                </a:solidFill>
              </a:rPr>
              <a:t>PROTOCOLOS INSTITUCIONAIS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1497" t="11588" r="13252" b="19411"/>
          <a:stretch>
            <a:fillRect/>
          </a:stretch>
        </p:blipFill>
        <p:spPr>
          <a:xfrm>
            <a:off x="61913" y="989013"/>
            <a:ext cx="9004300" cy="5608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84888" cy="765175"/>
          </a:xfrm>
        </p:spPr>
        <p:txBody>
          <a:bodyPr/>
          <a:lstStyle/>
          <a:p>
            <a:pPr eaLnBrk="1" hangingPunct="1"/>
            <a:r>
              <a:rPr lang="pt-BR" sz="4000" smtClean="0">
                <a:solidFill>
                  <a:schemeClr val="bg1"/>
                </a:solidFill>
              </a:rPr>
              <a:t>Parada Cardiorespiratória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792162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Objetivo: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Tornar rápido e organizado o atendimento, aumentando a chance de sucesso das manobras de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</a:rPr>
              <a:t>Ressuscitação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Cardiopulmonar (RCP).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Evento monitorado através da análise do relatório de atendimento a PCR.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O acionamento do código azul, por meio de um sistema de telefonia, viabiliza o chamado do time de resposta rápida.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O HSL possui enfermeiras monitoras de PCR que são referência para identificação dos eventos e orientação às equipes.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A comissão do protocolo de PCR reúne-se mensalmente.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Incidência de atendimento a PCR e/ou suspeita de PCR</a:t>
            </a:r>
          </a:p>
        </p:txBody>
      </p:sp>
      <p:sp>
        <p:nvSpPr>
          <p:cNvPr id="74755" name="Text Box 6"/>
          <p:cNvSpPr txBox="1">
            <a:spLocks noChangeArrowheads="1"/>
          </p:cNvSpPr>
          <p:nvPr/>
        </p:nvSpPr>
        <p:spPr bwMode="auto">
          <a:xfrm>
            <a:off x="3563938" y="5949950"/>
            <a:ext cx="187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400">
                <a:solidFill>
                  <a:srgbClr val="FF0000"/>
                </a:solidFill>
                <a:latin typeface="Arial" charset="0"/>
              </a:rPr>
              <a:t>Meta:não se aplica</a:t>
            </a:r>
          </a:p>
        </p:txBody>
      </p:sp>
      <p:pic>
        <p:nvPicPr>
          <p:cNvPr id="7475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00213"/>
            <a:ext cx="7488237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5963" cy="765175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chemeClr val="bg1"/>
                </a:solidFill>
              </a:rPr>
              <a:t>Diagnóstico e tratamento precoces da SEPSE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7991475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Objetivos: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Garantir a administração do antimicrobiano efetivo na primeira hora após o reconhecimento dos sinais de </a:t>
            </a:r>
            <a:r>
              <a:rPr lang="pt-BR" sz="2000" dirty="0" err="1" smtClean="0">
                <a:solidFill>
                  <a:schemeClr val="accent2">
                    <a:lumMod val="75000"/>
                  </a:schemeClr>
                </a:solidFill>
              </a:rPr>
              <a:t>sepse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grave;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Orientar profissionais de saúde quanto aos sinais de alerta de </a:t>
            </a:r>
            <a:r>
              <a:rPr lang="pt-BR" sz="2000" dirty="0" err="1" smtClean="0">
                <a:solidFill>
                  <a:schemeClr val="accent2">
                    <a:lumMod val="75000"/>
                  </a:schemeClr>
                </a:solidFill>
              </a:rPr>
              <a:t>sepse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e de disfunção orgânica associada a </a:t>
            </a:r>
            <a:r>
              <a:rPr lang="pt-BR" sz="2000" dirty="0" err="1" smtClean="0">
                <a:solidFill>
                  <a:schemeClr val="accent2">
                    <a:lumMod val="75000"/>
                  </a:schemeClr>
                </a:solidFill>
              </a:rPr>
              <a:t>sepse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Garantir a coleta de exames microbiológicos e outros antes da administração do antimicrobiano, sem causar atrasos.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    Para maior rapidez na administração do antimicrobiano, um Kit </a:t>
            </a:r>
            <a:r>
              <a:rPr lang="pt-BR" sz="2000" dirty="0" err="1" smtClean="0">
                <a:solidFill>
                  <a:schemeClr val="accent2">
                    <a:lumMod val="75000"/>
                  </a:schemeClr>
                </a:solidFill>
              </a:rPr>
              <a:t>sepse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é mantido em todos os setores onde há pacientes internados que não dispõem de farmácia satélite ou dispensário de medicamentos.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A comissão do protocolo de </a:t>
            </a:r>
            <a:r>
              <a:rPr lang="pt-BR" sz="2000" dirty="0" err="1" smtClean="0">
                <a:solidFill>
                  <a:schemeClr val="accent2">
                    <a:lumMod val="75000"/>
                  </a:schemeClr>
                </a:solidFill>
              </a:rPr>
              <a:t>sepse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reúne-se quinzenalmente.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461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Porcentagem de uso precoce de antimicrobiano em pacientes com </a:t>
            </a:r>
            <a:r>
              <a:rPr lang="pt-BR" sz="3200" dirty="0" err="1" smtClean="0">
                <a:solidFill>
                  <a:schemeClr val="accent2">
                    <a:lumMod val="75000"/>
                  </a:schemeClr>
                </a:solidFill>
              </a:rPr>
              <a:t>sepse</a:t>
            </a:r>
            <a:endParaRPr lang="pt-BR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803" name="Text Box 7"/>
          <p:cNvSpPr txBox="1">
            <a:spLocks noChangeArrowheads="1"/>
          </p:cNvSpPr>
          <p:nvPr/>
        </p:nvSpPr>
        <p:spPr bwMode="auto">
          <a:xfrm>
            <a:off x="539750" y="6145213"/>
            <a:ext cx="8135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400">
                <a:solidFill>
                  <a:srgbClr val="FF0000"/>
                </a:solidFill>
                <a:latin typeface="Arial" charset="0"/>
              </a:rPr>
              <a:t>Meta:90%</a:t>
            </a:r>
          </a:p>
        </p:txBody>
      </p:sp>
      <p:pic>
        <p:nvPicPr>
          <p:cNvPr id="768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89138"/>
            <a:ext cx="7704137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84888" cy="692150"/>
          </a:xfrm>
        </p:spPr>
        <p:txBody>
          <a:bodyPr/>
          <a:lstStyle/>
          <a:p>
            <a:pPr algn="l" eaLnBrk="1" hangingPunct="1"/>
            <a:r>
              <a:rPr lang="pt-BR" sz="2800" b="1" smtClean="0">
                <a:solidFill>
                  <a:schemeClr val="bg1"/>
                </a:solidFill>
              </a:rPr>
              <a:t>Síndrome Coronária Aguda (SCA)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Objetivos</a:t>
            </a: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-Padronizar a conduta para a abordagem diagnóstica e terapêutica das SCA nos vários níveis de atendimento do HSL;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-Estabelecer orientações durante a internação e na alta hospitalar que visem ajudar nas decisões clínicas.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     A enfermeira especialista em protocolos realiza busca ativa dos casos, em parceria com o Núcleo de Informações Assistenciais.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     A comissão do protocolo de SCA reúne-se quinzenalmente.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Indicadores Dor Tor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á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cica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Tempos					Metas</a:t>
            </a:r>
          </a:p>
          <a:p>
            <a:pPr eaLnBrk="1" hangingPunct="1">
              <a:buFontTx/>
              <a:buNone/>
              <a:defRPr/>
            </a:pPr>
            <a:endParaRPr lang="pt-BR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Porta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ECG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					10 </a:t>
            </a:r>
            <a:r>
              <a:rPr lang="pt-BR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min</a:t>
            </a:r>
            <a:endParaRPr lang="pt-BR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Resultado de </a:t>
            </a: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Marcadores Bioqu</a:t>
            </a: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</a:rPr>
              <a:t>í</a:t>
            </a: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micos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45 </a:t>
            </a:r>
            <a:r>
              <a:rPr lang="pt-BR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min</a:t>
            </a:r>
            <a:endParaRPr lang="pt-BR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Porta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Trombol</a:t>
            </a: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</a:rPr>
              <a:t>í</a:t>
            </a: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tico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			60 </a:t>
            </a:r>
            <a:r>
              <a:rPr lang="pt-BR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min</a:t>
            </a:r>
            <a:endParaRPr lang="pt-BR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Porta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Balão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				90 </a:t>
            </a:r>
            <a:r>
              <a:rPr lang="pt-BR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min</a:t>
            </a:r>
            <a:endParaRPr lang="pt-BR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Administra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ão de </a:t>
            </a: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AAS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		30 </a:t>
            </a:r>
            <a:r>
              <a:rPr lang="pt-BR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min</a:t>
            </a:r>
            <a:endParaRPr lang="pt-BR" sz="2400" b="1" u="sng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pt-BR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6302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Tempo médio de </a:t>
            </a:r>
            <a:r>
              <a:rPr lang="pt-BR" sz="3600" dirty="0" err="1" smtClean="0">
                <a:solidFill>
                  <a:schemeClr val="accent2">
                    <a:lumMod val="75000"/>
                  </a:schemeClr>
                </a:solidFill>
              </a:rPr>
              <a:t>porta-ECG</a:t>
            </a:r>
            <a:endParaRPr lang="pt-BR" sz="3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98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73238"/>
            <a:ext cx="81248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Tempo médio de porta-balão</a:t>
            </a: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3995738" y="6021388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400">
                <a:solidFill>
                  <a:srgbClr val="FF0000"/>
                </a:solidFill>
                <a:latin typeface="Arial" charset="0"/>
              </a:rPr>
              <a:t>Meta: &gt;=70</a:t>
            </a:r>
          </a:p>
        </p:txBody>
      </p:sp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28775"/>
            <a:ext cx="734377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Taxa de prescrição de aspirina em IAM na alta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3924300" y="5949950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400">
                <a:solidFill>
                  <a:srgbClr val="FF0000"/>
                </a:solidFill>
                <a:latin typeface="Arial" charset="0"/>
              </a:rPr>
              <a:t>Meta:100%</a:t>
            </a:r>
          </a:p>
        </p:txBody>
      </p:sp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84313"/>
            <a:ext cx="78486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1863" cy="765175"/>
          </a:xfrm>
        </p:spPr>
        <p:txBody>
          <a:bodyPr/>
          <a:lstStyle/>
          <a:p>
            <a:pPr algn="l" eaLnBrk="1" hangingPunct="1"/>
            <a:r>
              <a:rPr lang="pt-BR" sz="2800" b="1" smtClean="0">
                <a:solidFill>
                  <a:schemeClr val="bg1"/>
                </a:solidFill>
              </a:rPr>
              <a:t>A GESTÃO DOS RISCOS DA CLÍNICA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7693025" cy="37242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OUVIDORIA DAS QUEIXAS DOS USUÁRIOS: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SISTEMA DE EVENTOS ADVERSOS DA CLÍNICA</a:t>
            </a:r>
          </a:p>
          <a:p>
            <a:pPr eaLnBrk="1" hangingPunct="1">
              <a:defRPr/>
            </a:pP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FONTE: </a:t>
            </a:r>
            <a:r>
              <a:rPr lang="pt-BR" sz="2000" dirty="0" err="1" smtClean="0">
                <a:solidFill>
                  <a:schemeClr val="accent2">
                    <a:lumMod val="75000"/>
                  </a:schemeClr>
                </a:solidFill>
              </a:rPr>
              <a:t>McSHERRY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E PEARCE (2002)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Taxa de mortalidade por IAM</a:t>
            </a:r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3851275" y="58769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  <a:latin typeface="Arial" charset="0"/>
              </a:rPr>
              <a:t>Meta:&lt;=8%</a:t>
            </a:r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57338"/>
            <a:ext cx="803751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463"/>
            <a:ext cx="6588125" cy="763587"/>
          </a:xfrm>
        </p:spPr>
        <p:txBody>
          <a:bodyPr/>
          <a:lstStyle/>
          <a:p>
            <a:pPr algn="l" eaLnBrk="1" hangingPunct="1"/>
            <a:r>
              <a:rPr lang="pt-BR" sz="2200" smtClean="0">
                <a:solidFill>
                  <a:schemeClr val="bg1"/>
                </a:solidFill>
              </a:rPr>
              <a:t>Padronização do uso de Complexo Protrombínico na Reversão da Anticoagulação Oral</a:t>
            </a:r>
            <a:br>
              <a:rPr lang="pt-BR" sz="2200" smtClean="0">
                <a:solidFill>
                  <a:schemeClr val="bg1"/>
                </a:solidFill>
              </a:rPr>
            </a:br>
            <a:endParaRPr lang="pt-BR" sz="2200" smtClean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79898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Objetivo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Padronizar a reversão da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</a:rPr>
              <a:t>anticoagulação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oral no HSL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t-BR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  O uso do complexo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</a:rPr>
              <a:t>protrombínico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está indicado em várias situações, em detrimento do plasma fresco congelado.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   A Resolução de Diretoria Colegiada, RDC 10 de 23/01/2004, que normatiza a utilização de Plasma Fresco Congelado, cita: “Correção de hemorragias por uso de anticoagulantes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</a:rPr>
              <a:t>cumarínicos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ou reversão rápida dos efeitos dos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</a:rPr>
              <a:t>cumarínicos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– o produto de escolha nesta situação é o complexo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</a:rPr>
              <a:t>protrombínico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731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Índice de adequação ao uso de PFC</a:t>
            </a:r>
            <a:r>
              <a:rPr lang="pt-BR" sz="3200" baseline="30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 e CCP</a:t>
            </a:r>
            <a:r>
              <a:rPr lang="pt-BR" sz="3200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 na reversão da </a:t>
            </a:r>
            <a:r>
              <a:rPr lang="pt-BR" sz="3200" dirty="0" err="1" smtClean="0">
                <a:solidFill>
                  <a:schemeClr val="accent2">
                    <a:lumMod val="75000"/>
                  </a:schemeClr>
                </a:solidFill>
              </a:rPr>
              <a:t>anticoagulação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 oral</a:t>
            </a:r>
          </a:p>
        </p:txBody>
      </p:sp>
      <p:sp>
        <p:nvSpPr>
          <p:cNvPr id="84995" name="Text Box 7"/>
          <p:cNvSpPr txBox="1">
            <a:spLocks noChangeArrowheads="1"/>
          </p:cNvSpPr>
          <p:nvPr/>
        </p:nvSpPr>
        <p:spPr bwMode="auto">
          <a:xfrm>
            <a:off x="179388" y="6119813"/>
            <a:ext cx="3959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200">
                <a:latin typeface="Arial" charset="0"/>
              </a:rPr>
              <a:t>1=Plasma Fresco Congelado</a:t>
            </a:r>
          </a:p>
          <a:p>
            <a:pPr eaLnBrk="1" hangingPunct="1">
              <a:spcBef>
                <a:spcPct val="50000"/>
              </a:spcBef>
            </a:pPr>
            <a:r>
              <a:rPr lang="pt-BR" sz="1200">
                <a:latin typeface="Arial" charset="0"/>
              </a:rPr>
              <a:t>2=Concentrado de Complexo Protrombínico</a:t>
            </a:r>
          </a:p>
        </p:txBody>
      </p:sp>
      <p:sp>
        <p:nvSpPr>
          <p:cNvPr id="84996" name="Text Box 8"/>
          <p:cNvSpPr txBox="1">
            <a:spLocks noChangeArrowheads="1"/>
          </p:cNvSpPr>
          <p:nvPr/>
        </p:nvSpPr>
        <p:spPr bwMode="auto">
          <a:xfrm>
            <a:off x="3419475" y="5830888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400">
                <a:solidFill>
                  <a:srgbClr val="FF0000"/>
                </a:solidFill>
                <a:latin typeface="Arial" charset="0"/>
              </a:rPr>
              <a:t>Meta: &gt;=90%</a:t>
            </a:r>
          </a:p>
        </p:txBody>
      </p:sp>
      <p:pic>
        <p:nvPicPr>
          <p:cNvPr id="8499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59000"/>
            <a:ext cx="76327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84888" cy="692150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solidFill>
                  <a:schemeClr val="bg1"/>
                </a:solidFill>
              </a:rPr>
              <a:t>Prevenção ao Tromboembolismo Venoso (TEV)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O termo TEV engloba a trombose venosa profunda (TVP) e o tromboembolismo pulmonar (TEP), sendo esta a causa de morte evitável mais comum no paciente hospitalizado.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O correto planejamento estratégico da profilaxia visa a redução da ocorrência de TVP e suas conseqüências;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As sugestões baseiam-se na redução de risco para um grupo de pacientes, necessitando sempre da avaliação do médico responsável para a decisão final.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Implantação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</a:rPr>
              <a:t>faseada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: 1 unidade a cada mês, até a totalidade dos pacientes internados.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pt-B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A comissão do protocolo de TEV reúne-se mensalmente.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90600"/>
            <a:ext cx="7772400" cy="1143000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rgbClr val="333399"/>
                </a:solidFill>
              </a:rPr>
              <a:t>Índice de execução das avaliações de risco de TEV em pacientes adultos internados.</a:t>
            </a:r>
            <a:r>
              <a:rPr lang="pt-BR" sz="2800" smtClean="0">
                <a:solidFill>
                  <a:schemeClr val="tx1"/>
                </a:solidFill>
              </a:rPr>
              <a:t/>
            </a:r>
            <a:br>
              <a:rPr lang="pt-BR" sz="2800" smtClean="0">
                <a:solidFill>
                  <a:schemeClr val="tx1"/>
                </a:solidFill>
              </a:rPr>
            </a:br>
            <a:endParaRPr lang="pt-BR" sz="2800" smtClean="0">
              <a:solidFill>
                <a:schemeClr val="tx1"/>
              </a:solidFill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492500" y="607695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400">
                <a:solidFill>
                  <a:srgbClr val="FF0000"/>
                </a:solidFill>
                <a:latin typeface="Arial" charset="0"/>
              </a:rPr>
              <a:t>Meta&gt;=85%</a:t>
            </a:r>
          </a:p>
        </p:txBody>
      </p:sp>
      <p:pic>
        <p:nvPicPr>
          <p:cNvPr id="870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60600"/>
            <a:ext cx="80914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1863" cy="765175"/>
          </a:xfrm>
        </p:spPr>
        <p:txBody>
          <a:bodyPr/>
          <a:lstStyle/>
          <a:p>
            <a:pPr eaLnBrk="1" hangingPunct="1"/>
            <a:r>
              <a:rPr lang="pt-BR" sz="4000" smtClean="0">
                <a:solidFill>
                  <a:schemeClr val="bg1"/>
                </a:solidFill>
              </a:rPr>
              <a:t>AUDITORIA CLÍNICA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A GESTÃO DO USO</a:t>
            </a:r>
          </a:p>
          <a:p>
            <a:pPr eaLnBrk="1" hangingPunct="1"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A PERFILIZAÇÃO CLÍNICA</a:t>
            </a:r>
          </a:p>
          <a:p>
            <a:pPr eaLnBrk="1" hangingPunct="1"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A APRESENTAÇÃO DE CASOS</a:t>
            </a:r>
          </a:p>
          <a:p>
            <a:pPr eaLnBrk="1" hangingPunct="1"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A REVISÃO DE EVENTOS SENTINELA</a:t>
            </a:r>
          </a:p>
          <a:p>
            <a:pPr eaLnBrk="1" hangingPunct="1"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OS SURVEYS</a:t>
            </a:r>
          </a:p>
          <a:p>
            <a:pPr eaLnBrk="1" hangingPunct="1">
              <a:defRPr/>
            </a:pP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FONTE: ROBINSON E STEINER (1998)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ChangeArrowheads="1"/>
          </p:cNvSpPr>
          <p:nvPr/>
        </p:nvSpPr>
        <p:spPr bwMode="auto">
          <a:xfrm>
            <a:off x="395288" y="1125538"/>
            <a:ext cx="845978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3200" b="1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pt-BR" sz="3200" b="1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pt-BR" sz="3200" b="1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pt-BR" sz="3200" b="1">
                <a:solidFill>
                  <a:schemeClr val="accent2"/>
                </a:solidFill>
                <a:latin typeface="Arial" charset="0"/>
              </a:rPr>
              <a:t>ESTRATÉGIAS para o</a:t>
            </a:r>
          </a:p>
          <a:p>
            <a:pPr algn="ctr"/>
            <a:r>
              <a:rPr lang="pt-BR" sz="3200" b="1">
                <a:solidFill>
                  <a:schemeClr val="accent2"/>
                </a:solidFill>
                <a:latin typeface="Arial" charset="0"/>
              </a:rPr>
              <a:t> ENVOLVIMENTO do </a:t>
            </a:r>
          </a:p>
          <a:p>
            <a:pPr algn="ctr"/>
            <a:r>
              <a:rPr lang="pt-BR" sz="3200" b="1">
                <a:solidFill>
                  <a:schemeClr val="accent2"/>
                </a:solidFill>
                <a:latin typeface="Arial" charset="0"/>
              </a:rPr>
              <a:t>CORPO CLÍNICO</a:t>
            </a:r>
          </a:p>
          <a:p>
            <a:pPr algn="ctr"/>
            <a:endParaRPr lang="pt-BR" sz="3200" b="1">
              <a:solidFill>
                <a:schemeClr val="accent2"/>
              </a:solidFill>
              <a:latin typeface="Arial" charset="0"/>
            </a:endParaRPr>
          </a:p>
          <a:p>
            <a:endParaRPr lang="pt-BR" b="1">
              <a:solidFill>
                <a:schemeClr val="accent2"/>
              </a:solidFill>
              <a:latin typeface="Arial" charset="0"/>
            </a:endParaRPr>
          </a:p>
          <a:p>
            <a:endParaRPr lang="pt-B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1341438"/>
            <a:ext cx="8459788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chemeClr val="accent2"/>
                </a:solidFill>
                <a:latin typeface="Arial" charset="0"/>
              </a:rPr>
              <a:t>ESTRATÉGIAS para o ENVOLVIMENTO</a:t>
            </a:r>
          </a:p>
          <a:p>
            <a:pPr algn="ctr"/>
            <a:endParaRPr lang="pt-BR" sz="3200" b="1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pt-BR" sz="3200" b="1">
                <a:solidFill>
                  <a:schemeClr val="accent2"/>
                </a:solidFill>
                <a:latin typeface="Arial" charset="0"/>
              </a:rPr>
              <a:t>Estrutura de Reuniões / Encontros:</a:t>
            </a:r>
          </a:p>
          <a:p>
            <a:pPr algn="ctr"/>
            <a:endParaRPr lang="pt-BR" b="1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Reuniões dos Núcleos e Centros de Especialidades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Reuniões Mensais com Clínicos e Cirurgiões</a:t>
            </a:r>
          </a:p>
          <a:p>
            <a:pPr lvl="1" algn="ctr" eaLnBrk="1" hangingPunct="1">
              <a:spcBef>
                <a:spcPct val="20000"/>
              </a:spcBef>
            </a:pPr>
            <a:r>
              <a:rPr lang="pt-BR">
                <a:solidFill>
                  <a:schemeClr val="accent2"/>
                </a:solidFill>
                <a:latin typeface="Arial" charset="0"/>
                <a:cs typeface="Arial" charset="0"/>
              </a:rPr>
              <a:t>(~ 100 participantes a cada 15 dias)</a:t>
            </a:r>
          </a:p>
          <a:p>
            <a:endParaRPr lang="pt-BR" b="1">
              <a:solidFill>
                <a:schemeClr val="accent2"/>
              </a:solidFill>
              <a:latin typeface="Arial" charset="0"/>
            </a:endParaRPr>
          </a:p>
          <a:p>
            <a:endParaRPr lang="pt-BR" b="1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79388" y="41275"/>
            <a:ext cx="434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Arial" charset="0"/>
              </a:rPr>
              <a:t>Corpo Clínico Aberto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ChangeArrowheads="1"/>
          </p:cNvSpPr>
          <p:nvPr/>
        </p:nvSpPr>
        <p:spPr bwMode="auto">
          <a:xfrm>
            <a:off x="468313" y="1052513"/>
            <a:ext cx="76327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3200" b="1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pt-BR" sz="3200" b="1">
                <a:solidFill>
                  <a:schemeClr val="accent2"/>
                </a:solidFill>
                <a:latin typeface="Arial" charset="0"/>
              </a:rPr>
              <a:t>Estrutura de Reuniões / Encontros:</a:t>
            </a:r>
          </a:p>
          <a:p>
            <a:pPr eaLnBrk="1" hangingPunct="1">
              <a:spcBef>
                <a:spcPct val="20000"/>
              </a:spcBef>
            </a:pPr>
            <a:endParaRPr lang="pt-BR" sz="3200" b="1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Reuniões por Unidades 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Reuniões Bimestrais 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>
                <a:solidFill>
                  <a:schemeClr val="accent2"/>
                </a:solidFill>
                <a:latin typeface="Arial" charset="0"/>
                <a:cs typeface="Arial" charset="0"/>
              </a:rPr>
              <a:t>Gestão do risco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>
                <a:solidFill>
                  <a:schemeClr val="accent2"/>
                </a:solidFill>
                <a:latin typeface="Arial" charset="0"/>
                <a:cs typeface="Arial" charset="0"/>
              </a:rPr>
              <a:t>Indicadores de Qualidade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>
                <a:solidFill>
                  <a:schemeClr val="accent2"/>
                </a:solidFill>
                <a:latin typeface="Arial" charset="0"/>
                <a:cs typeface="Arial" charset="0"/>
              </a:rPr>
              <a:t>Protocolos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>
                <a:solidFill>
                  <a:schemeClr val="accent2"/>
                </a:solidFill>
                <a:latin typeface="Arial" charset="0"/>
                <a:cs typeface="Arial" charset="0"/>
              </a:rPr>
              <a:t>Segurança no Trabalho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>
                <a:solidFill>
                  <a:schemeClr val="accent2"/>
                </a:solidFill>
                <a:latin typeface="Arial" charset="0"/>
                <a:cs typeface="Arial" charset="0"/>
              </a:rPr>
              <a:t>CCIH</a:t>
            </a:r>
          </a:p>
          <a:p>
            <a:endParaRPr lang="pt-BR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1139" name="Text Box 10"/>
          <p:cNvSpPr txBox="1">
            <a:spLocks noChangeArrowheads="1"/>
          </p:cNvSpPr>
          <p:nvPr/>
        </p:nvSpPr>
        <p:spPr bwMode="auto">
          <a:xfrm>
            <a:off x="107950" y="112713"/>
            <a:ext cx="376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Arial" charset="0"/>
              </a:rPr>
              <a:t>Corpo Clínico CLT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ChangeArrowheads="1"/>
          </p:cNvSpPr>
          <p:nvPr/>
        </p:nvSpPr>
        <p:spPr bwMode="auto">
          <a:xfrm>
            <a:off x="400050" y="836613"/>
            <a:ext cx="23034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200" b="1">
                <a:solidFill>
                  <a:schemeClr val="bg1"/>
                </a:solidFill>
                <a:latin typeface="Verdana" pitchFamily="34" charset="0"/>
              </a:rPr>
              <a:t>Pulsar...</a:t>
            </a:r>
          </a:p>
        </p:txBody>
      </p:sp>
      <p:sp>
        <p:nvSpPr>
          <p:cNvPr id="92163" name="Rectangle 18"/>
          <p:cNvSpPr>
            <a:spLocks noChangeArrowheads="1"/>
          </p:cNvSpPr>
          <p:nvPr/>
        </p:nvSpPr>
        <p:spPr bwMode="auto">
          <a:xfrm>
            <a:off x="179388" y="1052513"/>
            <a:ext cx="8569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3200" b="1">
              <a:latin typeface="Arial" charset="0"/>
            </a:endParaRPr>
          </a:p>
          <a:p>
            <a:pPr algn="ctr"/>
            <a:r>
              <a:rPr lang="pt-BR" sz="3200" b="1">
                <a:solidFill>
                  <a:schemeClr val="accent2"/>
                </a:solidFill>
                <a:latin typeface="Arial" charset="0"/>
              </a:rPr>
              <a:t>Participação em Comissões:</a:t>
            </a:r>
          </a:p>
          <a:p>
            <a:pPr algn="ctr" eaLnBrk="1" hangingPunct="1">
              <a:spcBef>
                <a:spcPct val="20000"/>
              </a:spcBef>
            </a:pPr>
            <a:endParaRPr lang="pt-BR" sz="3200" b="1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Comissão de Prontuários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Comissão de Complicações e Óbitos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Comissão de Ressuscitação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Comissão de Farmácia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pt-BR">
                <a:solidFill>
                  <a:schemeClr val="accent2"/>
                </a:solidFill>
                <a:latin typeface="Arial" charset="0"/>
              </a:rPr>
              <a:t> Comissão de Segurança da Informação</a:t>
            </a:r>
            <a:endParaRPr lang="pt-BR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endParaRPr lang="pt-BR" b="1">
              <a:solidFill>
                <a:schemeClr val="accent2"/>
              </a:solidFill>
              <a:latin typeface="Arial" charset="0"/>
            </a:endParaRPr>
          </a:p>
          <a:p>
            <a:endParaRPr lang="pt-BR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64" name="Text Box 19"/>
          <p:cNvSpPr txBox="1">
            <a:spLocks noChangeArrowheads="1"/>
          </p:cNvSpPr>
          <p:nvPr/>
        </p:nvSpPr>
        <p:spPr bwMode="auto">
          <a:xfrm>
            <a:off x="971550" y="188913"/>
            <a:ext cx="3671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>
                <a:solidFill>
                  <a:schemeClr val="bg1"/>
                </a:solidFill>
                <a:latin typeface="Arial" charset="0"/>
              </a:rPr>
              <a:t>Corpo Clínico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1863" cy="765175"/>
          </a:xfrm>
        </p:spPr>
        <p:txBody>
          <a:bodyPr/>
          <a:lstStyle/>
          <a:p>
            <a:pPr algn="l" eaLnBrk="1" hangingPunct="1"/>
            <a:r>
              <a:rPr lang="pt-BR" sz="4000" b="1" smtClean="0">
                <a:solidFill>
                  <a:schemeClr val="bg1"/>
                </a:solidFill>
              </a:rPr>
              <a:t>A AUDITORIA CLÍNICA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693025" cy="37242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CONSISTE NA ANÁLISE CRÍTICA SISTEMÁTICA DA QUALIDADE DA ATENÇÃO À SAÚDE, INCLUINDO OS PROCEDIMENTOS USADOS PARA O DIAGNÓSTICO E O TRATAMENTO, O USO DOS RECURSOS E OS RESULTADOS PARA OS PACIENTES</a:t>
            </a:r>
          </a:p>
          <a:p>
            <a:pPr eaLnBrk="1" hangingPunct="1">
              <a:defRPr/>
            </a:pPr>
            <a:endParaRPr lang="pt-B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t-B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      FONTE: NATIONAL HEALTH SERVICE (1989)</a:t>
            </a:r>
          </a:p>
          <a:p>
            <a:pPr eaLnBrk="1" hangingPunct="1">
              <a:buFontTx/>
              <a:buNone/>
              <a:defRPr/>
            </a:pP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</a:t>
            </a:r>
          </a:p>
          <a:p>
            <a:pPr eaLnBrk="1" hangingPunct="1">
              <a:defRPr/>
            </a:pPr>
            <a:endParaRPr lang="pt-B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t-BR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3"/>
          <p:cNvSpPr txBox="1">
            <a:spLocks noChangeArrowheads="1"/>
          </p:cNvSpPr>
          <p:nvPr/>
        </p:nvSpPr>
        <p:spPr bwMode="auto">
          <a:xfrm>
            <a:off x="107950" y="163513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AUDITORIAS DE PRONTUÁRIOS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7772400" cy="1143000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rgbClr val="333399"/>
                </a:solidFill>
              </a:rPr>
              <a:t>Taxa de Não Conformidade Geral no Prontuários de Pacientes Internados</a:t>
            </a:r>
            <a:endParaRPr lang="pt-BR" sz="2800" smtClean="0">
              <a:solidFill>
                <a:schemeClr val="tx1"/>
              </a:solidFill>
            </a:endParaRP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70088"/>
            <a:ext cx="777557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611188" y="6075363"/>
            <a:ext cx="7632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400" b="1">
                <a:solidFill>
                  <a:srgbClr val="FF0000"/>
                </a:solidFill>
                <a:latin typeface="Arial" charset="0"/>
              </a:rPr>
              <a:t>Meta&lt;=8%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179388" y="163513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AUDITORIAS DE PRONTUÁRIOS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7772400" cy="1143000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rgbClr val="333399"/>
                </a:solidFill>
              </a:rPr>
              <a:t>Taxa de Não Conformidade Geral no Prontuários de Pacientes Externos</a:t>
            </a:r>
            <a:endParaRPr lang="pt-BR" sz="2800" smtClean="0">
              <a:solidFill>
                <a:schemeClr val="tx1"/>
              </a:solidFill>
            </a:endParaRP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539750" y="6237288"/>
            <a:ext cx="763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400" b="1">
                <a:solidFill>
                  <a:srgbClr val="FF0000"/>
                </a:solidFill>
                <a:latin typeface="Arial" charset="0"/>
              </a:rPr>
              <a:t>Meta&lt;=8%</a:t>
            </a:r>
          </a:p>
        </p:txBody>
      </p:sp>
      <p:pic>
        <p:nvPicPr>
          <p:cNvPr id="942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916113"/>
            <a:ext cx="79930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1908175" y="1846263"/>
            <a:ext cx="5400675" cy="719137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sz="900" b="1" dirty="0">
                <a:solidFill>
                  <a:srgbClr val="000000"/>
                </a:solidFill>
                <a:latin typeface="Arial" charset="0"/>
              </a:rPr>
              <a:t>SAME:</a:t>
            </a:r>
          </a:p>
          <a:p>
            <a:pPr algn="ctr" eaLnBrk="1" hangingPunct="1">
              <a:defRPr/>
            </a:pPr>
            <a:r>
              <a:rPr lang="pt-BR" sz="900" b="1" dirty="0">
                <a:solidFill>
                  <a:srgbClr val="000000"/>
                </a:solidFill>
                <a:latin typeface="Arial" charset="0"/>
              </a:rPr>
              <a:t>Envia uma carta/fax ao médico solicitando o comparecimento ao Same no intuito de adequar o </a:t>
            </a:r>
          </a:p>
          <a:p>
            <a:pPr algn="ctr" eaLnBrk="1" hangingPunct="1">
              <a:defRPr/>
            </a:pPr>
            <a:r>
              <a:rPr lang="pt-BR" sz="900" b="1" dirty="0">
                <a:solidFill>
                  <a:srgbClr val="000000"/>
                </a:solidFill>
                <a:latin typeface="Arial" charset="0"/>
              </a:rPr>
              <a:t>correto preenchimento dos formulários </a:t>
            </a:r>
          </a:p>
          <a:p>
            <a:pPr algn="ctr" eaLnBrk="1" hangingPunct="1">
              <a:defRPr/>
            </a:pPr>
            <a:r>
              <a:rPr lang="pt-BR" sz="900" b="1" dirty="0">
                <a:solidFill>
                  <a:srgbClr val="000000"/>
                </a:solidFill>
                <a:latin typeface="Arial" charset="0"/>
              </a:rPr>
              <a:t>Estabelece um prazo de em até 48 horas para a correção do preenchimento </a:t>
            </a:r>
          </a:p>
        </p:txBody>
      </p:sp>
      <p:sp>
        <p:nvSpPr>
          <p:cNvPr id="146435" name="AutoShape 3"/>
          <p:cNvSpPr>
            <a:spLocks noChangeArrowheads="1"/>
          </p:cNvSpPr>
          <p:nvPr/>
        </p:nvSpPr>
        <p:spPr bwMode="auto">
          <a:xfrm>
            <a:off x="3903663" y="2751138"/>
            <a:ext cx="1389062" cy="606425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Profissional</a:t>
            </a:r>
          </a:p>
          <a:p>
            <a:pPr algn="ctr" eaLnBrk="1" hangingPunct="1">
              <a:defRPr/>
            </a:pPr>
            <a:r>
              <a:rPr lang="pt-BR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compareceu?</a:t>
            </a: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827088" y="3619500"/>
            <a:ext cx="8066087" cy="81756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sz="1000" b="1" dirty="0">
                <a:solidFill>
                  <a:srgbClr val="000000"/>
                </a:solidFill>
                <a:latin typeface="Arial" charset="0"/>
              </a:rPr>
              <a:t>Same envia uma planilha com o nome do Médico e pendências relacionadas ao preenchimento do prontuário à Diretoria Clínica </a:t>
            </a:r>
          </a:p>
          <a:p>
            <a:pPr algn="ctr" eaLnBrk="1" hangingPunct="1">
              <a:defRPr/>
            </a:pPr>
            <a:r>
              <a:rPr lang="pt-BR" sz="1000" b="1" dirty="0">
                <a:solidFill>
                  <a:srgbClr val="000000"/>
                </a:solidFill>
                <a:latin typeface="Arial" charset="0"/>
              </a:rPr>
              <a:t>Secretária da Diretoria acorda horário e data com o Diretor para receber o Médico e encaminha a Convocação </a:t>
            </a:r>
          </a:p>
          <a:p>
            <a:pPr algn="ctr" eaLnBrk="1" hangingPunct="1">
              <a:defRPr/>
            </a:pPr>
            <a:r>
              <a:rPr lang="pt-BR" sz="1000" b="1" dirty="0">
                <a:solidFill>
                  <a:srgbClr val="000000"/>
                </a:solidFill>
                <a:latin typeface="Arial" charset="0"/>
              </a:rPr>
              <a:t>para reunião.</a:t>
            </a:r>
          </a:p>
          <a:p>
            <a:pPr algn="ctr" eaLnBrk="1" hangingPunct="1">
              <a:defRPr/>
            </a:pPr>
            <a:endParaRPr lang="pt-BR" sz="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4211638" y="5084763"/>
            <a:ext cx="1219200" cy="51435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Profissional</a:t>
            </a:r>
          </a:p>
          <a:p>
            <a:pPr algn="ctr" eaLnBrk="1" hangingPunct="1">
              <a:defRPr/>
            </a:pPr>
            <a:r>
              <a:rPr lang="pt-BR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compareceu?</a:t>
            </a: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6121400" y="2924175"/>
            <a:ext cx="898525" cy="21748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sz="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Fim</a:t>
            </a:r>
          </a:p>
        </p:txBody>
      </p:sp>
      <p:cxnSp>
        <p:nvCxnSpPr>
          <p:cNvPr id="95239" name="AutoShape 7"/>
          <p:cNvCxnSpPr>
            <a:cxnSpLocks noChangeShapeType="1"/>
            <a:stCxn id="146435" idx="2"/>
          </p:cNvCxnSpPr>
          <p:nvPr/>
        </p:nvCxnSpPr>
        <p:spPr bwMode="auto">
          <a:xfrm flipH="1">
            <a:off x="4589463" y="3371850"/>
            <a:ext cx="95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240" name="AutoShape 8"/>
          <p:cNvCxnSpPr>
            <a:cxnSpLocks noChangeShapeType="1"/>
            <a:stCxn id="146437" idx="3"/>
            <a:endCxn id="101390" idx="1"/>
          </p:cNvCxnSpPr>
          <p:nvPr/>
        </p:nvCxnSpPr>
        <p:spPr bwMode="auto">
          <a:xfrm flipV="1">
            <a:off x="5445125" y="5338763"/>
            <a:ext cx="76835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6441" name="AutoShape 9"/>
          <p:cNvSpPr>
            <a:spLocks noChangeArrowheads="1"/>
          </p:cNvSpPr>
          <p:nvPr/>
        </p:nvSpPr>
        <p:spPr bwMode="auto">
          <a:xfrm>
            <a:off x="3492500" y="5994400"/>
            <a:ext cx="2644775" cy="387350"/>
          </a:xfrm>
          <a:prstGeom prst="flowChartAlternateProces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sz="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Envio do caso à Comissão de Ética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4581525" y="3357563"/>
            <a:ext cx="711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800" b="1">
                <a:latin typeface="Tahoma" pitchFamily="34" charset="0"/>
              </a:rPr>
              <a:t>Não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4427538" y="5735638"/>
            <a:ext cx="711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800" b="1">
                <a:latin typeface="Tahoma" pitchFamily="34" charset="0"/>
              </a:rPr>
              <a:t>Não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5364163" y="2854325"/>
            <a:ext cx="711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800" b="1">
                <a:latin typeface="Tahoma" pitchFamily="34" charset="0"/>
              </a:rPr>
              <a:t>Sim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5435600" y="5084763"/>
            <a:ext cx="711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800" b="1">
                <a:latin typeface="Tahoma" pitchFamily="34" charset="0"/>
              </a:rPr>
              <a:t>Sim</a:t>
            </a:r>
          </a:p>
        </p:txBody>
      </p:sp>
      <p:sp>
        <p:nvSpPr>
          <p:cNvPr id="101390" name="AutoShape 14"/>
          <p:cNvSpPr>
            <a:spLocks noChangeArrowheads="1"/>
          </p:cNvSpPr>
          <p:nvPr/>
        </p:nvSpPr>
        <p:spPr bwMode="auto">
          <a:xfrm>
            <a:off x="6227763" y="4941888"/>
            <a:ext cx="2663825" cy="792162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pt-BR" sz="900" b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pt-BR" sz="900" b="1" dirty="0">
                <a:solidFill>
                  <a:srgbClr val="000000"/>
                </a:solidFill>
                <a:latin typeface="Arial" charset="0"/>
              </a:rPr>
              <a:t>Diretor conversa elucidando as pendências </a:t>
            </a:r>
          </a:p>
          <a:p>
            <a:pPr algn="ctr" eaLnBrk="1" hangingPunct="1">
              <a:defRPr/>
            </a:pPr>
            <a:r>
              <a:rPr lang="pt-BR" sz="900" b="1" dirty="0">
                <a:solidFill>
                  <a:srgbClr val="000000"/>
                </a:solidFill>
                <a:latin typeface="Arial" charset="0"/>
              </a:rPr>
              <a:t>no prontuário e solicita ao Médico o seu </a:t>
            </a:r>
          </a:p>
          <a:p>
            <a:pPr algn="ctr" eaLnBrk="1" hangingPunct="1">
              <a:defRPr/>
            </a:pPr>
            <a:r>
              <a:rPr lang="pt-BR" sz="900" b="1" dirty="0">
                <a:solidFill>
                  <a:srgbClr val="000000"/>
                </a:solidFill>
                <a:latin typeface="Arial" charset="0"/>
              </a:rPr>
              <a:t>comparecimento no Same </a:t>
            </a:r>
          </a:p>
          <a:p>
            <a:pPr algn="ctr" eaLnBrk="1" hangingPunct="1">
              <a:defRPr/>
            </a:pPr>
            <a:r>
              <a:rPr lang="pt-BR" sz="900" b="1" dirty="0">
                <a:solidFill>
                  <a:srgbClr val="000000"/>
                </a:solidFill>
                <a:latin typeface="Arial" charset="0"/>
              </a:rPr>
              <a:t>para sanar as não conformidades</a:t>
            </a:r>
          </a:p>
          <a:p>
            <a:pPr algn="ctr" eaLnBrk="1" hangingPunct="1">
              <a:defRPr/>
            </a:pPr>
            <a:r>
              <a:rPr lang="pt-BR" sz="900" b="1" dirty="0">
                <a:solidFill>
                  <a:srgbClr val="000000"/>
                </a:solidFill>
                <a:latin typeface="Arial" charset="0"/>
              </a:rPr>
              <a:t> do prontuário</a:t>
            </a:r>
          </a:p>
          <a:p>
            <a:pPr algn="ctr" eaLnBrk="1" hangingPunct="1">
              <a:defRPr/>
            </a:pPr>
            <a:endParaRPr lang="pt-BR" sz="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391" name="Oval 15"/>
          <p:cNvSpPr>
            <a:spLocks noChangeArrowheads="1"/>
          </p:cNvSpPr>
          <p:nvPr/>
        </p:nvSpPr>
        <p:spPr bwMode="auto">
          <a:xfrm>
            <a:off x="3132138" y="836613"/>
            <a:ext cx="2952750" cy="7207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sz="1000" b="1" dirty="0">
                <a:solidFill>
                  <a:srgbClr val="000000"/>
                </a:solidFill>
                <a:latin typeface="Arial" charset="0"/>
              </a:rPr>
              <a:t>Prontuário Fechado</a:t>
            </a:r>
          </a:p>
          <a:p>
            <a:pPr algn="ctr" eaLnBrk="1" hangingPunct="1">
              <a:defRPr/>
            </a:pPr>
            <a:r>
              <a:rPr lang="pt-BR" sz="1000" b="1" dirty="0">
                <a:solidFill>
                  <a:srgbClr val="000000"/>
                </a:solidFill>
                <a:latin typeface="Arial" charset="0"/>
              </a:rPr>
              <a:t>Falha de preenchimento dos Formulários</a:t>
            </a:r>
          </a:p>
          <a:p>
            <a:pPr algn="ctr" eaLnBrk="1" hangingPunct="1">
              <a:defRPr/>
            </a:pPr>
            <a:r>
              <a:rPr lang="pt-BR" sz="1000" b="1" dirty="0">
                <a:solidFill>
                  <a:srgbClr val="000000"/>
                </a:solidFill>
                <a:latin typeface="Arial" charset="0"/>
              </a:rPr>
              <a:t>(Não Conformidade Grave)</a:t>
            </a:r>
          </a:p>
        </p:txBody>
      </p:sp>
      <p:cxnSp>
        <p:nvCxnSpPr>
          <p:cNvPr id="95248" name="AutoShape 16"/>
          <p:cNvCxnSpPr>
            <a:cxnSpLocks noChangeShapeType="1"/>
            <a:stCxn id="101391" idx="4"/>
            <a:endCxn id="101378" idx="0"/>
          </p:cNvCxnSpPr>
          <p:nvPr/>
        </p:nvCxnSpPr>
        <p:spPr bwMode="auto">
          <a:xfrm>
            <a:off x="4608513" y="1566863"/>
            <a:ext cx="0" cy="265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249" name="AutoShape 17"/>
          <p:cNvCxnSpPr>
            <a:cxnSpLocks noChangeShapeType="1"/>
            <a:stCxn id="101378" idx="2"/>
            <a:endCxn id="146435" idx="0"/>
          </p:cNvCxnSpPr>
          <p:nvPr/>
        </p:nvCxnSpPr>
        <p:spPr bwMode="auto">
          <a:xfrm flipH="1">
            <a:off x="4598988" y="2579688"/>
            <a:ext cx="952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250" name="AutoShape 18"/>
          <p:cNvCxnSpPr>
            <a:cxnSpLocks noChangeShapeType="1"/>
            <a:stCxn id="146435" idx="3"/>
          </p:cNvCxnSpPr>
          <p:nvPr/>
        </p:nvCxnSpPr>
        <p:spPr bwMode="auto">
          <a:xfrm flipV="1">
            <a:off x="5307013" y="3033713"/>
            <a:ext cx="706437" cy="20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251" name="AutoShape 19"/>
          <p:cNvCxnSpPr>
            <a:cxnSpLocks noChangeShapeType="1"/>
            <a:stCxn id="146437" idx="2"/>
            <a:endCxn id="146441" idx="0"/>
          </p:cNvCxnSpPr>
          <p:nvPr/>
        </p:nvCxnSpPr>
        <p:spPr bwMode="auto">
          <a:xfrm flipH="1">
            <a:off x="4814888" y="5613400"/>
            <a:ext cx="635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252" name="AutoShape 20"/>
          <p:cNvCxnSpPr>
            <a:cxnSpLocks noChangeShapeType="1"/>
            <a:stCxn id="101380" idx="2"/>
            <a:endCxn id="146437" idx="0"/>
          </p:cNvCxnSpPr>
          <p:nvPr/>
        </p:nvCxnSpPr>
        <p:spPr bwMode="auto">
          <a:xfrm flipH="1">
            <a:off x="4821238" y="4451350"/>
            <a:ext cx="39687" cy="619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0" y="44450"/>
            <a:ext cx="595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000" b="1">
                <a:solidFill>
                  <a:schemeClr val="bg1"/>
                </a:solidFill>
                <a:latin typeface="Arial" charset="0"/>
              </a:rPr>
              <a:t>FLUXO DE PRENCHIMENTO DO PRONTUÁRIO </a:t>
            </a:r>
          </a:p>
          <a:p>
            <a:pPr eaLnBrk="1" hangingPunct="1"/>
            <a:r>
              <a:rPr lang="pt-BR" sz="2000" b="1">
                <a:solidFill>
                  <a:schemeClr val="bg1"/>
                </a:solidFill>
                <a:latin typeface="Arial" charset="0"/>
              </a:rPr>
              <a:t>FECHADO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solidFill>
                  <a:schemeClr val="bg1"/>
                </a:solidFill>
                <a:latin typeface="Arial" charset="0"/>
              </a:rPr>
              <a:t>Corpo Clínico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95288" y="908050"/>
            <a:ext cx="8353425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endParaRPr lang="pt-BR" sz="32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sz="3200" b="1" dirty="0">
                <a:solidFill>
                  <a:schemeClr val="accent2"/>
                </a:solidFill>
                <a:latin typeface="Arial" charset="0"/>
              </a:rPr>
              <a:t>Participação em Melhores </a:t>
            </a:r>
          </a:p>
          <a:p>
            <a:pPr eaLnBrk="1" hangingPunct="1">
              <a:spcBef>
                <a:spcPct val="20000"/>
              </a:spcBef>
            </a:pPr>
            <a:r>
              <a:rPr lang="pt-BR" sz="3200" b="1" dirty="0">
                <a:solidFill>
                  <a:schemeClr val="accent2"/>
                </a:solidFill>
                <a:latin typeface="Arial" charset="0"/>
              </a:rPr>
              <a:t>Práticas Médicas</a:t>
            </a:r>
          </a:p>
          <a:p>
            <a:pPr algn="ctr" eaLnBrk="1" hangingPunct="1">
              <a:spcBef>
                <a:spcPct val="20000"/>
              </a:spcBef>
            </a:pPr>
            <a:endParaRPr lang="pt-BR" sz="3200" b="1" dirty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dirty="0">
                <a:solidFill>
                  <a:schemeClr val="accent2"/>
                </a:solidFill>
                <a:latin typeface="Arial" charset="0"/>
                <a:cs typeface="Arial" charset="0"/>
              </a:rPr>
              <a:t> Protocolos: Construção / acompanhamento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dirty="0">
                <a:solidFill>
                  <a:schemeClr val="accent2"/>
                </a:solidFill>
                <a:latin typeface="Arial" charset="0"/>
                <a:cs typeface="Arial" charset="0"/>
              </a:rPr>
              <a:t> Preenchimento do Prontuário: Estatísticas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dirty="0">
                <a:solidFill>
                  <a:schemeClr val="accent2"/>
                </a:solidFill>
                <a:latin typeface="Arial" charset="0"/>
                <a:cs typeface="Arial" charset="0"/>
              </a:rPr>
              <a:t> Avaliação anual de desempenho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dirty="0">
                <a:solidFill>
                  <a:schemeClr val="accent2"/>
                </a:solidFill>
                <a:latin typeface="Arial" charset="0"/>
                <a:cs typeface="Arial" charset="0"/>
              </a:rPr>
              <a:t> Simpósio: Análise Crítica da Prática </a:t>
            </a:r>
            <a:r>
              <a:rPr lang="pt-BR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Médica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pt-BR" smtClean="0">
                <a:solidFill>
                  <a:schemeClr val="accent2"/>
                </a:solidFill>
                <a:latin typeface="Arial" charset="0"/>
                <a:cs typeface="Arial" charset="0"/>
              </a:rPr>
              <a:t>Reunião mensal de eventos adversos</a:t>
            </a:r>
            <a:endParaRPr lang="pt-BR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ChangeArrowheads="1"/>
          </p:cNvSpPr>
          <p:nvPr/>
        </p:nvSpPr>
        <p:spPr bwMode="auto">
          <a:xfrm>
            <a:off x="2051050" y="4572000"/>
            <a:ext cx="4968875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7283" name="Text Box 7"/>
          <p:cNvSpPr txBox="1">
            <a:spLocks noChangeArrowheads="1"/>
          </p:cNvSpPr>
          <p:nvPr/>
        </p:nvSpPr>
        <p:spPr bwMode="auto">
          <a:xfrm>
            <a:off x="107950" y="115888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>
                <a:solidFill>
                  <a:schemeClr val="bg1"/>
                </a:solidFill>
                <a:latin typeface="Arial" charset="0"/>
              </a:rPr>
              <a:t>Perfil Assistencial</a:t>
            </a:r>
          </a:p>
        </p:txBody>
      </p:sp>
      <p:sp>
        <p:nvSpPr>
          <p:cNvPr id="103428" name="Rectangle 11"/>
          <p:cNvSpPr>
            <a:spLocks noChangeArrowheads="1"/>
          </p:cNvSpPr>
          <p:nvPr/>
        </p:nvSpPr>
        <p:spPr bwMode="auto">
          <a:xfrm>
            <a:off x="0" y="765175"/>
            <a:ext cx="91440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2000" b="1" dirty="0">
              <a:solidFill>
                <a:schemeClr val="tx2"/>
              </a:solidFill>
              <a:latin typeface="Arial" charset="0"/>
            </a:endParaRPr>
          </a:p>
          <a:p>
            <a:pPr>
              <a:defRPr/>
            </a:pPr>
            <a:r>
              <a:rPr lang="pt-BR" sz="3200" b="1" dirty="0">
                <a:solidFill>
                  <a:schemeClr val="accent2"/>
                </a:solidFill>
                <a:latin typeface="Arial" charset="0"/>
              </a:rPr>
              <a:t>Avaliação do perfil assistencial – Médico</a:t>
            </a:r>
          </a:p>
          <a:p>
            <a:pPr algn="ctr">
              <a:defRPr/>
            </a:pPr>
            <a:endParaRPr lang="pt-BR" sz="2000" b="1" dirty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pt-BR" sz="2000" dirty="0">
                <a:solidFill>
                  <a:schemeClr val="accent2"/>
                </a:solidFill>
                <a:latin typeface="Arial" charset="0"/>
              </a:rPr>
              <a:t> Avaliação dos médicos: 80% da demanda em 2007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pt-BR" sz="2000" dirty="0">
                <a:solidFill>
                  <a:schemeClr val="accent2"/>
                </a:solidFill>
                <a:latin typeface="Arial" charset="0"/>
              </a:rPr>
              <a:t>                                  90% da demanda em 2009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pt-BR" sz="2000" dirty="0">
                <a:solidFill>
                  <a:schemeClr val="accent2"/>
                </a:solidFill>
                <a:latin typeface="Arial" charset="0"/>
              </a:rPr>
              <a:t>                                 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95% da demanda em 2010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pt-BR" sz="2000" dirty="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accent2"/>
                </a:solidFill>
                <a:latin typeface="Arial" charset="0"/>
              </a:rPr>
              <a:t>Volume de atendimento 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accent2"/>
                </a:solidFill>
                <a:latin typeface="Arial" charset="0"/>
              </a:rPr>
              <a:t>Idade média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accent2"/>
                </a:solidFill>
                <a:latin typeface="Arial" charset="0"/>
              </a:rPr>
              <a:t>Média de permanência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accent2"/>
                </a:solidFill>
                <a:latin typeface="Arial" charset="0"/>
              </a:rPr>
              <a:t>Taxa de diagnósticos inespecíficos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accent2"/>
                </a:solidFill>
                <a:latin typeface="Arial" charset="0"/>
              </a:rPr>
              <a:t>Não conformidades nos prontuários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accent2"/>
                </a:solidFill>
                <a:latin typeface="Arial" charset="0"/>
              </a:rPr>
              <a:t>Taxa de cancelamento de cirurgias</a:t>
            </a:r>
            <a:endParaRPr lang="pt-BR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00563" cy="692150"/>
          </a:xfrm>
        </p:spPr>
        <p:txBody>
          <a:bodyPr/>
          <a:lstStyle/>
          <a:p>
            <a:pPr algn="l" eaLnBrk="1" hangingPunct="1"/>
            <a:r>
              <a:rPr lang="pt-BR" smtClean="0">
                <a:solidFill>
                  <a:schemeClr val="bg1"/>
                </a:solidFill>
              </a:rPr>
              <a:t>Clínico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7544" y="112474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  <a:hlinkClick r:id="rId2" action="ppaction://hlinkfile"/>
              </a:rPr>
              <a:t>carta clínicos.pdf</a:t>
            </a:r>
            <a:endParaRPr lang="pt-BR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191683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  <a:hlinkClick r:id="rId3" action="ppaction://hlinkfile"/>
              </a:rPr>
              <a:t>Modelo_clinicos_2010.pdf</a:t>
            </a:r>
            <a:endParaRPr lang="pt-B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3816350" cy="504825"/>
          </a:xfrm>
        </p:spPr>
        <p:txBody>
          <a:bodyPr/>
          <a:lstStyle/>
          <a:p>
            <a:pPr algn="l" eaLnBrk="1" hangingPunct="1"/>
            <a:r>
              <a:rPr lang="pt-BR" smtClean="0">
                <a:solidFill>
                  <a:schemeClr val="bg1"/>
                </a:solidFill>
              </a:rPr>
              <a:t>Cirúrgico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141277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  <a:hlinkClick r:id="rId2" action="ppaction://hlinkfile"/>
              </a:rPr>
              <a:t>Carta cirurgiões.pdf</a:t>
            </a:r>
            <a:endParaRPr lang="pt-BR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242088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  <a:hlinkClick r:id="rId3" action="ppaction://hlinkfile"/>
              </a:rPr>
              <a:t>Modelo_cirugico_2010.pdf</a:t>
            </a:r>
            <a:endParaRPr lang="pt-B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-36513" y="41275"/>
            <a:ext cx="3887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solidFill>
                  <a:schemeClr val="bg1"/>
                </a:solidFill>
                <a:latin typeface="Arial" charset="0"/>
              </a:rPr>
              <a:t>Contato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684213" y="1878013"/>
            <a:ext cx="7559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pt-BR" sz="3200" b="1">
                <a:solidFill>
                  <a:schemeClr val="accent2"/>
                </a:solidFill>
                <a:latin typeface="Arial" charset="0"/>
              </a:rPr>
              <a:t>antonio.lira@hsl.org.br</a:t>
            </a:r>
            <a:r>
              <a:rPr lang="pt-BR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  <a:hlinkClick r:id="rId3"/>
              </a:rPr>
              <a:t>www.hsl.org.br</a:t>
            </a:r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Diretoria Técnica (11) 31551290</a:t>
            </a:r>
            <a:endParaRPr lang="pt-BR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 Dingbats" pitchFamily="112" charset="2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 Dingbats" pitchFamily="112" charset="2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4556</Words>
  <Application>Microsoft Office PowerPoint</Application>
  <PresentationFormat>Apresentação no Ecrã (4:3)</PresentationFormat>
  <Paragraphs>932</Paragraphs>
  <Slides>97</Slides>
  <Notes>47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97</vt:i4>
      </vt:variant>
    </vt:vector>
  </HeadingPairs>
  <TitlesOfParts>
    <vt:vector size="109" baseType="lpstr">
      <vt:lpstr>Zapf Dingbats</vt:lpstr>
      <vt:lpstr>ＭＳ Ｐゴシック</vt:lpstr>
      <vt:lpstr>Arial</vt:lpstr>
      <vt:lpstr>Wingdings</vt:lpstr>
      <vt:lpstr>Lucida Sans</vt:lpstr>
      <vt:lpstr>Times New Roman</vt:lpstr>
      <vt:lpstr>Verdana</vt:lpstr>
      <vt:lpstr>Arial Black</vt:lpstr>
      <vt:lpstr>Comic Sans MS</vt:lpstr>
      <vt:lpstr>Tahoma</vt:lpstr>
      <vt:lpstr>Blank Presentation</vt:lpstr>
      <vt:lpstr>Documento</vt:lpstr>
      <vt:lpstr>EXPERIÊNCIAS COM AS FERRAMENTAS DE GESTÃO DA CLÍNICA</vt:lpstr>
      <vt:lpstr>A GESTÃO DA CLÍNICA</vt:lpstr>
      <vt:lpstr>AS TECNOLOGIAS DE GESTÃO DA CLÍNICA</vt:lpstr>
      <vt:lpstr>AS DIRETRIZES CLÍNICAS</vt:lpstr>
      <vt:lpstr>A GESTÃO DE PATOLOGIA</vt:lpstr>
      <vt:lpstr>A GESTÃO DE CASO</vt:lpstr>
      <vt:lpstr>A LISTA DE ESPERA</vt:lpstr>
      <vt:lpstr>A GESTÃO DOS RISCOS DA CLÍNICA</vt:lpstr>
      <vt:lpstr>A AUDITORIA CLÍNICA</vt:lpstr>
      <vt:lpstr>AS TECNOLOGIAS DE AUDITORIA CLÍNICA</vt:lpstr>
      <vt:lpstr>EXPERIÊNCIAS COM AS FERRAMENTAS DE GESTÃO DA CLÍNICA NO HOSPITAL SÍRIO-LIBANÊS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A GESTÃO DE PATOLOGIA</vt:lpstr>
      <vt:lpstr>Diapositivo 34</vt:lpstr>
      <vt:lpstr>Diapositivo 35</vt:lpstr>
      <vt:lpstr>OPERACIONALIZAÇÃO 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2.2. Construção dos Processos Interdisciplinares Reuniões para identificação dos processos e re-construções   . “Pit stop”  .  .  .</vt:lpstr>
      <vt:lpstr>Diapositivo 47</vt:lpstr>
      <vt:lpstr>Diapositivo 48</vt:lpstr>
      <vt:lpstr>Diapositivo 49</vt:lpstr>
      <vt:lpstr>Diapositivo 50</vt:lpstr>
      <vt:lpstr>Diapositivo 51</vt:lpstr>
      <vt:lpstr>Diapositivo 52</vt:lpstr>
      <vt:lpstr>Diapositivo 53</vt:lpstr>
      <vt:lpstr>Diapositivo 54</vt:lpstr>
      <vt:lpstr>AS DIRETRIZES CLÍNICAS</vt:lpstr>
      <vt:lpstr>Protocolos de Conduta Clínica como Ferramenta de Qualidade   </vt:lpstr>
      <vt:lpstr>Ferramentas de Qualidade   Dif. perspectivas e métodos para melhoria da qualidade nas organizações de saúde</vt:lpstr>
      <vt:lpstr>Busca pela Qualidade</vt:lpstr>
      <vt:lpstr>Diapositivo 59</vt:lpstr>
      <vt:lpstr>Diapositivo 60</vt:lpstr>
      <vt:lpstr>Diapositivo 61</vt:lpstr>
      <vt:lpstr>PORQUE PARECE TÃO FÁCIL?</vt:lpstr>
      <vt:lpstr>PORQUE É TÃO DIFÍCIL?</vt:lpstr>
      <vt:lpstr>QUAL A SOLUÇÃO A DESVENDAR?</vt:lpstr>
      <vt:lpstr>Diapositivo 65</vt:lpstr>
      <vt:lpstr>Diapositivo 66</vt:lpstr>
      <vt:lpstr>Diapositivo 67</vt:lpstr>
      <vt:lpstr>Diapositivo 68</vt:lpstr>
      <vt:lpstr>Diapositivo 69</vt:lpstr>
      <vt:lpstr>PROTOCOLOS INSTITUCIONAIS</vt:lpstr>
      <vt:lpstr>Parada Cardiorespiratória</vt:lpstr>
      <vt:lpstr>Incidência de atendimento a PCR e/ou suspeita de PCR</vt:lpstr>
      <vt:lpstr>Diagnóstico e tratamento precoces da SEPSE</vt:lpstr>
      <vt:lpstr>Porcentagem de uso precoce de antimicrobiano em pacientes com sepse</vt:lpstr>
      <vt:lpstr>Síndrome Coronária Aguda (SCA)</vt:lpstr>
      <vt:lpstr>Indicadores Dor Torácica</vt:lpstr>
      <vt:lpstr>Tempo médio de porta-ECG</vt:lpstr>
      <vt:lpstr>Tempo médio de porta-balão</vt:lpstr>
      <vt:lpstr>Taxa de prescrição de aspirina em IAM na alta</vt:lpstr>
      <vt:lpstr>Taxa de mortalidade por IAM</vt:lpstr>
      <vt:lpstr>Padronização do uso de Complexo Protrombínico na Reversão da Anticoagulação Oral </vt:lpstr>
      <vt:lpstr>Índice de adequação ao uso de PFC1 e CCP2 na reversão da anticoagulação oral</vt:lpstr>
      <vt:lpstr>Prevenção ao Tromboembolismo Venoso (TEV)</vt:lpstr>
      <vt:lpstr>Índice de execução das avaliações de risco de TEV em pacientes adultos internados. </vt:lpstr>
      <vt:lpstr>AUDITORIA CLÍNICA</vt:lpstr>
      <vt:lpstr>Diapositivo 86</vt:lpstr>
      <vt:lpstr>Diapositivo 87</vt:lpstr>
      <vt:lpstr>Diapositivo 88</vt:lpstr>
      <vt:lpstr>Diapositivo 89</vt:lpstr>
      <vt:lpstr>Taxa de Não Conformidade Geral no Prontuários de Pacientes Internados</vt:lpstr>
      <vt:lpstr>Taxa de Não Conformidade Geral no Prontuários de Pacientes Externos</vt:lpstr>
      <vt:lpstr>Diapositivo 92</vt:lpstr>
      <vt:lpstr>Diapositivo 93</vt:lpstr>
      <vt:lpstr>Diapositivo 94</vt:lpstr>
      <vt:lpstr>Clínico</vt:lpstr>
      <vt:lpstr>Cirúrgico</vt:lpstr>
      <vt:lpstr>Diapositivo 97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OZ Design</dc:creator>
  <cp:lastModifiedBy>Valued Acer Customer</cp:lastModifiedBy>
  <cp:revision>94</cp:revision>
  <dcterms:created xsi:type="dcterms:W3CDTF">2009-04-17T21:15:07Z</dcterms:created>
  <dcterms:modified xsi:type="dcterms:W3CDTF">2011-08-19T23:27:30Z</dcterms:modified>
</cp:coreProperties>
</file>