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rawings/legacyDiagramText8.bin" ContentType="application/vnd.ms-office.legacyDiagramText"/>
  <Override PartName="/ppt/drawings/legacyDiagramText6.bin" ContentType="application/vnd.ms-office.legacyDiagramText"/>
  <Override PartName="/ppt/charts/chart7.xml" ContentType="application/vnd.openxmlformats-officedocument.drawingml.chart+xml"/>
  <Override PartName="/ppt/drawings/legacyDiagramText4.bin" ContentType="application/vnd.ms-office.legacyDiagramText"/>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rawings/legacyDiagramText2.bin" ContentType="application/vnd.ms-office.legacyDiagramText"/>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rawings/legacyDiagramText9.bin" ContentType="application/vnd.ms-office.legacyDiagramText"/>
  <Override PartName="/ppt/slideLayouts/slideLayout10.xml" ContentType="application/vnd.openxmlformats-officedocument.presentationml.slideLayout+xml"/>
  <Default Extension="vml" ContentType="application/vnd.openxmlformats-officedocument.vmlDrawing"/>
  <Override PartName="/ppt/drawings/legacyDiagramText7.bin" ContentType="application/vnd.ms-office.legacyDiagramText"/>
  <Override PartName="/ppt/charts/chart6.xml" ContentType="application/vnd.openxmlformats-officedocument.drawingml.chart+xml"/>
  <Override PartName="/ppt/drawings/legacyDiagramText5.bin" ContentType="application/vnd.ms-office.legacyDiagramText"/>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drawings/legacyDiagramText1.bin" ContentType="application/vnd.ms-office.legacyDiagramText"/>
  <Override PartName="/ppt/drawings/legacyDiagramText3.bin" ContentType="application/vnd.ms-office.legacyDiagramText"/>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307" r:id="rId3"/>
    <p:sldId id="324" r:id="rId4"/>
    <p:sldId id="327" r:id="rId5"/>
    <p:sldId id="328" r:id="rId6"/>
    <p:sldId id="325" r:id="rId7"/>
    <p:sldId id="309" r:id="rId8"/>
    <p:sldId id="382" r:id="rId9"/>
    <p:sldId id="326" r:id="rId10"/>
    <p:sldId id="349" r:id="rId11"/>
    <p:sldId id="354" r:id="rId12"/>
    <p:sldId id="350" r:id="rId13"/>
    <p:sldId id="357" r:id="rId14"/>
    <p:sldId id="358" r:id="rId15"/>
    <p:sldId id="334" r:id="rId16"/>
    <p:sldId id="351" r:id="rId17"/>
    <p:sldId id="353" r:id="rId18"/>
    <p:sldId id="352" r:id="rId19"/>
    <p:sldId id="331" r:id="rId20"/>
    <p:sldId id="333" r:id="rId21"/>
    <p:sldId id="336" r:id="rId22"/>
    <p:sldId id="337" r:id="rId23"/>
    <p:sldId id="360" r:id="rId24"/>
    <p:sldId id="361" r:id="rId25"/>
    <p:sldId id="362" r:id="rId26"/>
    <p:sldId id="342" r:id="rId27"/>
    <p:sldId id="346" r:id="rId28"/>
    <p:sldId id="345" r:id="rId29"/>
    <p:sldId id="363" r:id="rId30"/>
    <p:sldId id="364" r:id="rId31"/>
    <p:sldId id="365" r:id="rId32"/>
    <p:sldId id="343" r:id="rId33"/>
    <p:sldId id="369" r:id="rId34"/>
    <p:sldId id="348" r:id="rId35"/>
    <p:sldId id="356" r:id="rId36"/>
    <p:sldId id="367" r:id="rId37"/>
    <p:sldId id="370" r:id="rId38"/>
    <p:sldId id="372" r:id="rId39"/>
    <p:sldId id="371" r:id="rId40"/>
    <p:sldId id="373" r:id="rId41"/>
    <p:sldId id="374" r:id="rId42"/>
    <p:sldId id="375" r:id="rId43"/>
    <p:sldId id="376" r:id="rId44"/>
    <p:sldId id="377" r:id="rId45"/>
    <p:sldId id="378" r:id="rId46"/>
    <p:sldId id="379" r:id="rId47"/>
    <p:sldId id="380" r:id="rId48"/>
    <p:sldId id="355" r:id="rId49"/>
  </p:sldIdLst>
  <p:sldSz cx="9144000" cy="6858000" type="screen4x3"/>
  <p:notesSz cx="6858000" cy="9144000"/>
  <p:defaultTextStyle>
    <a:defPPr>
      <a:defRPr lang="pt-BR"/>
    </a:defPPr>
    <a:lvl1pPr algn="l" rtl="0" fontAlgn="base">
      <a:spcBef>
        <a:spcPct val="0"/>
      </a:spcBef>
      <a:spcAft>
        <a:spcPct val="0"/>
      </a:spcAft>
      <a:defRPr sz="1600" kern="1200">
        <a:solidFill>
          <a:srgbClr val="000000"/>
        </a:solidFill>
        <a:latin typeface="Times New Roman" pitchFamily="18" charset="0"/>
        <a:ea typeface="+mn-ea"/>
        <a:cs typeface="Times New Roman" pitchFamily="18" charset="0"/>
      </a:defRPr>
    </a:lvl1pPr>
    <a:lvl2pPr marL="457200" algn="l" rtl="0" fontAlgn="base">
      <a:spcBef>
        <a:spcPct val="0"/>
      </a:spcBef>
      <a:spcAft>
        <a:spcPct val="0"/>
      </a:spcAft>
      <a:defRPr sz="1600" kern="1200">
        <a:solidFill>
          <a:srgbClr val="000000"/>
        </a:solidFill>
        <a:latin typeface="Times New Roman" pitchFamily="18" charset="0"/>
        <a:ea typeface="+mn-ea"/>
        <a:cs typeface="Times New Roman" pitchFamily="18" charset="0"/>
      </a:defRPr>
    </a:lvl2pPr>
    <a:lvl3pPr marL="914400" algn="l" rtl="0" fontAlgn="base">
      <a:spcBef>
        <a:spcPct val="0"/>
      </a:spcBef>
      <a:spcAft>
        <a:spcPct val="0"/>
      </a:spcAft>
      <a:defRPr sz="1600" kern="1200">
        <a:solidFill>
          <a:srgbClr val="000000"/>
        </a:solidFill>
        <a:latin typeface="Times New Roman" pitchFamily="18" charset="0"/>
        <a:ea typeface="+mn-ea"/>
        <a:cs typeface="Times New Roman" pitchFamily="18" charset="0"/>
      </a:defRPr>
    </a:lvl3pPr>
    <a:lvl4pPr marL="1371600" algn="l" rtl="0" fontAlgn="base">
      <a:spcBef>
        <a:spcPct val="0"/>
      </a:spcBef>
      <a:spcAft>
        <a:spcPct val="0"/>
      </a:spcAft>
      <a:defRPr sz="1600" kern="1200">
        <a:solidFill>
          <a:srgbClr val="000000"/>
        </a:solidFill>
        <a:latin typeface="Times New Roman" pitchFamily="18" charset="0"/>
        <a:ea typeface="+mn-ea"/>
        <a:cs typeface="Times New Roman" pitchFamily="18" charset="0"/>
      </a:defRPr>
    </a:lvl4pPr>
    <a:lvl5pPr marL="1828800" algn="l" rtl="0" fontAlgn="base">
      <a:spcBef>
        <a:spcPct val="0"/>
      </a:spcBef>
      <a:spcAft>
        <a:spcPct val="0"/>
      </a:spcAft>
      <a:defRPr sz="1600" kern="1200">
        <a:solidFill>
          <a:srgbClr val="000000"/>
        </a:solidFill>
        <a:latin typeface="Times New Roman" pitchFamily="18" charset="0"/>
        <a:ea typeface="+mn-ea"/>
        <a:cs typeface="Times New Roman" pitchFamily="18" charset="0"/>
      </a:defRPr>
    </a:lvl5pPr>
    <a:lvl6pPr marL="2286000" algn="l" defTabSz="914400" rtl="0" eaLnBrk="1" latinLnBrk="0" hangingPunct="1">
      <a:defRPr sz="1600" kern="1200">
        <a:solidFill>
          <a:srgbClr val="000000"/>
        </a:solidFill>
        <a:latin typeface="Times New Roman" pitchFamily="18" charset="0"/>
        <a:ea typeface="+mn-ea"/>
        <a:cs typeface="Times New Roman" pitchFamily="18" charset="0"/>
      </a:defRPr>
    </a:lvl6pPr>
    <a:lvl7pPr marL="2743200" algn="l" defTabSz="914400" rtl="0" eaLnBrk="1" latinLnBrk="0" hangingPunct="1">
      <a:defRPr sz="1600" kern="1200">
        <a:solidFill>
          <a:srgbClr val="000000"/>
        </a:solidFill>
        <a:latin typeface="Times New Roman" pitchFamily="18" charset="0"/>
        <a:ea typeface="+mn-ea"/>
        <a:cs typeface="Times New Roman" pitchFamily="18" charset="0"/>
      </a:defRPr>
    </a:lvl7pPr>
    <a:lvl8pPr marL="3200400" algn="l" defTabSz="914400" rtl="0" eaLnBrk="1" latinLnBrk="0" hangingPunct="1">
      <a:defRPr sz="1600" kern="1200">
        <a:solidFill>
          <a:srgbClr val="000000"/>
        </a:solidFill>
        <a:latin typeface="Times New Roman" pitchFamily="18" charset="0"/>
        <a:ea typeface="+mn-ea"/>
        <a:cs typeface="Times New Roman" pitchFamily="18" charset="0"/>
      </a:defRPr>
    </a:lvl8pPr>
    <a:lvl9pPr marL="3657600" algn="l" defTabSz="914400" rtl="0" eaLnBrk="1" latinLnBrk="0" hangingPunct="1">
      <a:defRPr sz="1600" kern="1200">
        <a:solidFill>
          <a:srgbClr val="000000"/>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FF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88" autoAdjust="0"/>
    <p:restoredTop sz="94660"/>
  </p:normalViewPr>
  <p:slideViewPr>
    <p:cSldViewPr>
      <p:cViewPr varScale="1">
        <p:scale>
          <a:sx n="75" d="100"/>
          <a:sy n="75" d="100"/>
        </p:scale>
        <p:origin x="-96"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Pasta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Pasta2"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Pasta2"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Pasta2"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txPr>
              <a:bodyPr/>
              <a:lstStyle/>
              <a:p>
                <a:pPr>
                  <a:defRPr sz="1600"/>
                </a:pPr>
                <a:endParaRPr lang="pt-BR"/>
              </a:p>
            </c:txPr>
            <c:showPercent val="1"/>
          </c:dLbls>
          <c:cat>
            <c:strRef>
              <c:f>[Pasta2]Plan1!$C$1,[Pasta2]Plan1!$D$1</c:f>
              <c:strCache>
                <c:ptCount val="2"/>
                <c:pt idx="0">
                  <c:v>AUTORIZADO GERAL</c:v>
                </c:pt>
                <c:pt idx="1">
                  <c:v>AUTORIZADO TRAUMA</c:v>
                </c:pt>
              </c:strCache>
            </c:strRef>
          </c:cat>
          <c:val>
            <c:numRef>
              <c:f>[Pasta2]Plan1!$C$14,[Pasta2]Plan1!$D$14</c:f>
              <c:numCache>
                <c:formatCode>General</c:formatCode>
                <c:ptCount val="2"/>
                <c:pt idx="0">
                  <c:v>5187</c:v>
                </c:pt>
                <c:pt idx="1">
                  <c:v>2866</c:v>
                </c:pt>
              </c:numCache>
            </c:numRef>
          </c:val>
        </c:ser>
        <c:dLbls>
          <c:showPercent val="1"/>
        </c:dLbls>
        <c:firstSliceAng val="0"/>
      </c:pieChart>
    </c:plotArea>
    <c:legend>
      <c:legendPos val="t"/>
      <c:txPr>
        <a:bodyPr/>
        <a:lstStyle/>
        <a:p>
          <a:pPr>
            <a:defRPr sz="1400"/>
          </a:pPr>
          <a:endParaRPr lang="pt-BR"/>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txPr>
              <a:bodyPr/>
              <a:lstStyle/>
              <a:p>
                <a:pPr>
                  <a:defRPr sz="1600"/>
                </a:pPr>
                <a:endParaRPr lang="pt-BR"/>
              </a:p>
            </c:txPr>
            <c:showPercent val="1"/>
          </c:dLbls>
          <c:cat>
            <c:strRef>
              <c:f>[Pasta2]Plan1!$F$1,[Pasta2]Plan1!$G$1</c:f>
              <c:strCache>
                <c:ptCount val="2"/>
                <c:pt idx="0">
                  <c:v>NEGADO GERAL</c:v>
                </c:pt>
                <c:pt idx="1">
                  <c:v>NEGADO TRAUMA</c:v>
                </c:pt>
              </c:strCache>
            </c:strRef>
          </c:cat>
          <c:val>
            <c:numRef>
              <c:f>[Pasta2]Plan1!$F$14,[Pasta2]Plan1!$G$14</c:f>
              <c:numCache>
                <c:formatCode>General</c:formatCode>
                <c:ptCount val="2"/>
                <c:pt idx="0">
                  <c:v>19478</c:v>
                </c:pt>
                <c:pt idx="1">
                  <c:v>11393</c:v>
                </c:pt>
              </c:numCache>
            </c:numRef>
          </c:val>
        </c:ser>
        <c:dLbls>
          <c:showPercent val="1"/>
        </c:dLbls>
        <c:firstSliceAng val="0"/>
      </c:pieChart>
    </c:plotArea>
    <c:legend>
      <c:legendPos val="t"/>
      <c:txPr>
        <a:bodyPr/>
        <a:lstStyle/>
        <a:p>
          <a:pPr>
            <a:defRPr sz="1400"/>
          </a:pPr>
          <a:endParaRPr lang="pt-BR"/>
        </a:p>
      </c:txPr>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txPr>
              <a:bodyPr/>
              <a:lstStyle/>
              <a:p>
                <a:pPr>
                  <a:defRPr sz="1600"/>
                </a:pPr>
                <a:endParaRPr lang="pt-BR"/>
              </a:p>
            </c:txPr>
            <c:showPercent val="1"/>
          </c:dLbls>
          <c:cat>
            <c:strRef>
              <c:f>[Pasta2]Plan1!$I$1,[Pasta2]Plan1!$J$1</c:f>
              <c:strCache>
                <c:ptCount val="2"/>
                <c:pt idx="0">
                  <c:v>VAGA ZERO GERAL</c:v>
                </c:pt>
                <c:pt idx="1">
                  <c:v>VAGA ZERO TRAUMA</c:v>
                </c:pt>
              </c:strCache>
            </c:strRef>
          </c:cat>
          <c:val>
            <c:numRef>
              <c:f>[Pasta2]Plan1!$I$14,[Pasta2]Plan1!$J$14</c:f>
              <c:numCache>
                <c:formatCode>General</c:formatCode>
                <c:ptCount val="2"/>
                <c:pt idx="0">
                  <c:v>1509</c:v>
                </c:pt>
                <c:pt idx="1">
                  <c:v>658</c:v>
                </c:pt>
              </c:numCache>
            </c:numRef>
          </c:val>
        </c:ser>
        <c:dLbls>
          <c:showPercent val="1"/>
        </c:dLbls>
        <c:firstSliceAng val="0"/>
      </c:pieChart>
    </c:plotArea>
    <c:legend>
      <c:legendPos val="t"/>
      <c:txPr>
        <a:bodyPr/>
        <a:lstStyle/>
        <a:p>
          <a:pPr>
            <a:defRPr sz="1400"/>
          </a:pPr>
          <a:endParaRPr lang="pt-BR"/>
        </a:p>
      </c:txPr>
    </c:legend>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txPr>
              <a:bodyPr/>
              <a:lstStyle/>
              <a:p>
                <a:pPr>
                  <a:defRPr sz="1600"/>
                </a:pPr>
                <a:endParaRPr lang="pt-BR"/>
              </a:p>
            </c:txPr>
            <c:showPercent val="1"/>
          </c:dLbls>
          <c:cat>
            <c:strRef>
              <c:f>[Pasta2]Plan1!$L$1,[Pasta2]Plan1!$M$1</c:f>
              <c:strCache>
                <c:ptCount val="2"/>
                <c:pt idx="0">
                  <c:v>SUBTOTAL GERAL</c:v>
                </c:pt>
                <c:pt idx="1">
                  <c:v>SUBTOTAL TRAUMA</c:v>
                </c:pt>
              </c:strCache>
            </c:strRef>
          </c:cat>
          <c:val>
            <c:numRef>
              <c:f>[Pasta2]Plan1!$L$14,[Pasta2]Plan1!$M$14</c:f>
              <c:numCache>
                <c:formatCode>General</c:formatCode>
                <c:ptCount val="2"/>
                <c:pt idx="0">
                  <c:v>26174</c:v>
                </c:pt>
                <c:pt idx="1">
                  <c:v>14917</c:v>
                </c:pt>
              </c:numCache>
            </c:numRef>
          </c:val>
        </c:ser>
        <c:dLbls>
          <c:showPercent val="1"/>
        </c:dLbls>
        <c:firstSliceAng val="0"/>
      </c:pieChart>
    </c:plotArea>
    <c:legend>
      <c:legendPos val="t"/>
      <c:txPr>
        <a:bodyPr/>
        <a:lstStyle/>
        <a:p>
          <a:pPr>
            <a:defRPr sz="1400"/>
          </a:pPr>
          <a:endParaRPr lang="pt-BR"/>
        </a:p>
      </c:txP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pieChart>
        <c:varyColors val="1"/>
        <c:ser>
          <c:idx val="0"/>
          <c:order val="0"/>
          <c:tx>
            <c:strRef>
              <c:f>Plan1!$B$1</c:f>
              <c:strCache>
                <c:ptCount val="1"/>
                <c:pt idx="0">
                  <c:v>AUTORIZADO</c:v>
                </c:pt>
              </c:strCache>
            </c:strRef>
          </c:tx>
          <c:explosion val="25"/>
          <c:dLbls>
            <c:txPr>
              <a:bodyPr/>
              <a:lstStyle/>
              <a:p>
                <a:pPr>
                  <a:defRPr sz="2400"/>
                </a:pPr>
                <a:endParaRPr lang="pt-BR"/>
              </a:p>
            </c:txPr>
            <c:showPercent val="1"/>
          </c:dLbls>
          <c:cat>
            <c:strRef>
              <c:f>Plan1!$A$2:$A$3</c:f>
              <c:strCache>
                <c:ptCount val="2"/>
                <c:pt idx="0">
                  <c:v>ortopedia</c:v>
                </c:pt>
                <c:pt idx="1">
                  <c:v>neurologia/neurocirurgia</c:v>
                </c:pt>
              </c:strCache>
            </c:strRef>
          </c:cat>
          <c:val>
            <c:numRef>
              <c:f>Plan1!$B$2:$B$3</c:f>
              <c:numCache>
                <c:formatCode>General</c:formatCode>
                <c:ptCount val="2"/>
                <c:pt idx="0">
                  <c:v>870</c:v>
                </c:pt>
                <c:pt idx="1">
                  <c:v>129</c:v>
                </c:pt>
              </c:numCache>
            </c:numRef>
          </c:val>
        </c:ser>
        <c:dLbls>
          <c:showPercent val="1"/>
        </c:dLbls>
        <c:firstSliceAng val="0"/>
      </c:pieChart>
    </c:plotArea>
    <c:legend>
      <c:legendPos val="t"/>
      <c:txPr>
        <a:bodyPr/>
        <a:lstStyle/>
        <a:p>
          <a:pPr>
            <a:defRPr sz="2000"/>
          </a:pPr>
          <a:endParaRPr lang="pt-BR"/>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pieChart>
        <c:varyColors val="1"/>
        <c:ser>
          <c:idx val="0"/>
          <c:order val="0"/>
          <c:tx>
            <c:strRef>
              <c:f>Plan1!$B$9</c:f>
              <c:strCache>
                <c:ptCount val="1"/>
                <c:pt idx="0">
                  <c:v>VAGA ZERO</c:v>
                </c:pt>
              </c:strCache>
            </c:strRef>
          </c:tx>
          <c:explosion val="25"/>
          <c:dLbls>
            <c:txPr>
              <a:bodyPr/>
              <a:lstStyle/>
              <a:p>
                <a:pPr>
                  <a:defRPr sz="2400"/>
                </a:pPr>
                <a:endParaRPr lang="pt-BR"/>
              </a:p>
            </c:txPr>
            <c:showPercent val="1"/>
          </c:dLbls>
          <c:cat>
            <c:strRef>
              <c:f>Plan1!$A$10:$A$11</c:f>
              <c:strCache>
                <c:ptCount val="2"/>
                <c:pt idx="0">
                  <c:v>neurologia/neurocirurgia</c:v>
                </c:pt>
                <c:pt idx="1">
                  <c:v>ortopedia</c:v>
                </c:pt>
              </c:strCache>
            </c:strRef>
          </c:cat>
          <c:val>
            <c:numRef>
              <c:f>Plan1!$B$10:$B$11</c:f>
              <c:numCache>
                <c:formatCode>General</c:formatCode>
                <c:ptCount val="2"/>
                <c:pt idx="0">
                  <c:v>220</c:v>
                </c:pt>
                <c:pt idx="1">
                  <c:v>32</c:v>
                </c:pt>
              </c:numCache>
            </c:numRef>
          </c:val>
        </c:ser>
        <c:dLbls>
          <c:showPercent val="1"/>
        </c:dLbls>
        <c:firstSliceAng val="0"/>
      </c:pieChart>
    </c:plotArea>
    <c:legend>
      <c:legendPos val="t"/>
      <c:txPr>
        <a:bodyPr/>
        <a:lstStyle/>
        <a:p>
          <a:pPr>
            <a:defRPr sz="2800"/>
          </a:pPr>
          <a:endParaRPr lang="pt-BR"/>
        </a:p>
      </c:txPr>
    </c:legend>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pieChart>
        <c:varyColors val="1"/>
        <c:ser>
          <c:idx val="0"/>
          <c:order val="0"/>
          <c:tx>
            <c:strRef>
              <c:f>Plan1!$B$29</c:f>
              <c:strCache>
                <c:ptCount val="1"/>
                <c:pt idx="0">
                  <c:v>Total geral</c:v>
                </c:pt>
              </c:strCache>
            </c:strRef>
          </c:tx>
          <c:explosion val="25"/>
          <c:dLbls>
            <c:txPr>
              <a:bodyPr/>
              <a:lstStyle/>
              <a:p>
                <a:pPr>
                  <a:defRPr sz="2800"/>
                </a:pPr>
                <a:endParaRPr lang="pt-BR"/>
              </a:p>
            </c:txPr>
            <c:showPercent val="1"/>
          </c:dLbls>
          <c:cat>
            <c:strRef>
              <c:f>Plan1!$A$30:$A$31</c:f>
              <c:strCache>
                <c:ptCount val="2"/>
                <c:pt idx="0">
                  <c:v>neurologia/neurocirurgia</c:v>
                </c:pt>
                <c:pt idx="1">
                  <c:v>ortopedia</c:v>
                </c:pt>
              </c:strCache>
            </c:strRef>
          </c:cat>
          <c:val>
            <c:numRef>
              <c:f>Plan1!$B$30:$B$31</c:f>
              <c:numCache>
                <c:formatCode>General</c:formatCode>
                <c:ptCount val="2"/>
                <c:pt idx="0">
                  <c:v>766</c:v>
                </c:pt>
                <c:pt idx="1">
                  <c:v>5145</c:v>
                </c:pt>
              </c:numCache>
            </c:numRef>
          </c:val>
        </c:ser>
        <c:dLbls>
          <c:showPercent val="1"/>
        </c:dLbls>
        <c:firstSliceAng val="0"/>
      </c:pieChart>
    </c:plotArea>
    <c:legend>
      <c:legendPos val="t"/>
      <c:txPr>
        <a:bodyPr/>
        <a:lstStyle/>
        <a:p>
          <a:pPr>
            <a:defRPr sz="2400"/>
          </a:pPr>
          <a:endParaRPr lang="pt-BR"/>
        </a:p>
      </c:txPr>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4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5234B-9E96-4406-90F8-8795161D024C}" type="doc">
      <dgm:prSet loTypeId="urn:microsoft.com/office/officeart/2005/8/layout/radial1" loCatId="relationship" qsTypeId="urn:microsoft.com/office/officeart/2005/8/quickstyle/simple1#49" qsCatId="simple" csTypeId="urn:microsoft.com/office/officeart/2005/8/colors/accent1_2#49" csCatId="accent1" phldr="1"/>
      <dgm:spPr/>
    </dgm:pt>
    <dgm:pt modelId="{EF9CE933-3217-42DF-8903-B8DE9E86C05D}">
      <dgm:prSet custT="1"/>
      <dgm:spPr>
        <a:scene3d>
          <a:camera prst="orthographicFront"/>
          <a:lightRig rig="threePt" dir="t"/>
        </a:scene3d>
        <a:sp3d>
          <a:bevelT w="114300" prst="artDeco"/>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300" b="1" i="0" u="none" strike="noStrike" cap="none" normalizeH="0" baseline="0" dirty="0" smtClean="0">
            <a:ln>
              <a:noFill/>
            </a:ln>
            <a:solidFill>
              <a:srgbClr val="0000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FF0000"/>
              </a:solidFill>
              <a:effectLst>
                <a:outerShdw blurRad="38100" dist="38100" dir="2700000" algn="tl">
                  <a:srgbClr val="FFFFFF"/>
                </a:outerShdw>
              </a:effectLst>
              <a:latin typeface="Calibri" pitchFamily="34" charset="0"/>
              <a:cs typeface="Arial" charset="0"/>
            </a:rPr>
            <a:t>CERA/SES/MS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300" b="0" i="0" u="none" strike="noStrike" cap="none" normalizeH="0" baseline="0" dirty="0" smtClean="0">
            <a:ln>
              <a:noFill/>
            </a:ln>
            <a:solidFill>
              <a:schemeClr val="tx1"/>
            </a:solidFill>
            <a:effectLst/>
            <a:latin typeface="Calibri" pitchFamily="34" charset="0"/>
            <a:cs typeface="Arial" charset="0"/>
          </a:endParaRPr>
        </a:p>
      </dgm:t>
    </dgm:pt>
    <dgm:pt modelId="{6E262728-8401-460B-BEFF-0894DA88C306}" type="parTrans" cxnId="{2729AAEB-3DB8-4304-824B-CAAB32201FDF}">
      <dgm:prSet/>
      <dgm:spPr/>
      <dgm:t>
        <a:bodyPr/>
        <a:lstStyle/>
        <a:p>
          <a:endParaRPr lang="pt-BR"/>
        </a:p>
      </dgm:t>
    </dgm:pt>
    <dgm:pt modelId="{2E9CBC22-4A33-4191-B06C-CCBC3578980A}" type="sibTrans" cxnId="{2729AAEB-3DB8-4304-824B-CAAB32201FDF}">
      <dgm:prSet/>
      <dgm:spPr/>
      <dgm:t>
        <a:bodyPr/>
        <a:lstStyle/>
        <a:p>
          <a:endParaRPr lang="pt-BR"/>
        </a:p>
      </dgm:t>
    </dgm:pt>
    <dgm:pt modelId="{0FDF79BC-8A4A-4B68-8587-F7EAC93949EE}">
      <dgm:prSet custT="1"/>
      <dgm:spPr>
        <a:solidFill>
          <a:schemeClr val="accent2">
            <a:lumMod val="40000"/>
            <a:lumOff val="60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0000"/>
              </a:solidFill>
              <a:effectLst/>
              <a:latin typeface="Calibri" pitchFamily="34" charset="0"/>
              <a:cs typeface="Arial" charset="0"/>
            </a:rPr>
            <a:t>CENTRAL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0000"/>
              </a:solidFill>
              <a:effectLst/>
              <a:latin typeface="Calibri" pitchFamily="34" charset="0"/>
              <a:cs typeface="Arial" charset="0"/>
            </a:rPr>
            <a:t>ESTADUAL DE LEITOS DE URGÊNCIA E EMERGÊNCIA</a:t>
          </a:r>
          <a:endParaRPr kumimoji="0" lang="pt-BR" sz="1200" b="0" i="0" u="none" strike="noStrike" cap="none" normalizeH="0" baseline="0" dirty="0" smtClean="0">
            <a:ln>
              <a:noFill/>
            </a:ln>
            <a:solidFill>
              <a:srgbClr val="FF0000"/>
            </a:solidFill>
            <a:effectLst/>
            <a:latin typeface="Calibri" pitchFamily="34" charset="0"/>
            <a:cs typeface="Arial" charset="0"/>
          </a:endParaRPr>
        </a:p>
      </dgm:t>
    </dgm:pt>
    <dgm:pt modelId="{BF9883E5-5277-4F6F-A59F-3774C8207B79}" type="parTrans" cxnId="{9C29C71F-D42A-49C4-8E0B-209DD973DF05}">
      <dgm:prSet/>
      <dgm:spPr/>
      <dgm:t>
        <a:bodyPr/>
        <a:lstStyle/>
        <a:p>
          <a:endParaRPr lang="pt-BR"/>
        </a:p>
      </dgm:t>
    </dgm:pt>
    <dgm:pt modelId="{85E486B6-E9B1-4339-A502-1E34588012D6}" type="sibTrans" cxnId="{9C29C71F-D42A-49C4-8E0B-209DD973DF05}">
      <dgm:prSet/>
      <dgm:spPr/>
      <dgm:t>
        <a:bodyPr/>
        <a:lstStyle/>
        <a:p>
          <a:endParaRPr lang="pt-BR"/>
        </a:p>
      </dgm:t>
    </dgm:pt>
    <dgm:pt modelId="{18805E3D-558E-485E-BED4-8B2F5E6716EF}">
      <dgm:prSet custT="1"/>
      <dgm:spPr>
        <a:solidFill>
          <a:schemeClr val="accent6">
            <a:lumMod val="75000"/>
          </a:schemeClr>
        </a:solidFill>
        <a:scene3d>
          <a:camera prst="orthographicFront"/>
          <a:lightRig rig="threePt" dir="t"/>
        </a:scene3d>
        <a:sp3d>
          <a:bevelT w="101600" prst="rible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000" b="1" i="0" u="none" strike="noStrike" cap="none" normalizeH="0" baseline="0" dirty="0" smtClean="0">
            <a:ln>
              <a:noFill/>
            </a:ln>
            <a:solidFill>
              <a:srgbClr val="8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FFFF"/>
              </a:solidFill>
              <a:effectLst/>
              <a:latin typeface="Calibri" pitchFamily="34" charset="0"/>
              <a:cs typeface="Arial" charset="0"/>
            </a:rPr>
            <a:t>REGULAÇÃO DE PROC. COM INCENTIVO ESTADUAL</a:t>
          </a:r>
          <a:endParaRPr kumimoji="0" lang="pt-BR" sz="1200" b="0" i="0" u="none" strike="noStrike" cap="none" normalizeH="0" baseline="0" dirty="0" smtClean="0">
            <a:ln>
              <a:noFill/>
            </a:ln>
            <a:solidFill>
              <a:srgbClr val="FFFF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000" b="0" i="0" u="none" strike="noStrike" cap="none" normalizeH="0" baseline="0" dirty="0" smtClean="0">
            <a:ln>
              <a:noFill/>
            </a:ln>
            <a:solidFill>
              <a:schemeClr val="tx1"/>
            </a:solidFill>
            <a:effectLst/>
            <a:latin typeface="Calibri" pitchFamily="34" charset="0"/>
            <a:cs typeface="Arial" charset="0"/>
          </a:endParaRPr>
        </a:p>
      </dgm:t>
    </dgm:pt>
    <dgm:pt modelId="{DEAEB076-C5CA-472C-A5A2-BE7C9775F054}" type="parTrans" cxnId="{0CD1512F-D11E-4711-87E4-52EA99428EAF}">
      <dgm:prSet/>
      <dgm:spPr/>
      <dgm:t>
        <a:bodyPr/>
        <a:lstStyle/>
        <a:p>
          <a:endParaRPr lang="pt-BR"/>
        </a:p>
      </dgm:t>
    </dgm:pt>
    <dgm:pt modelId="{1686341B-31F7-4CC7-8C45-9A122CDDA6DA}" type="sibTrans" cxnId="{0CD1512F-D11E-4711-87E4-52EA99428EAF}">
      <dgm:prSet/>
      <dgm:spPr/>
      <dgm:t>
        <a:bodyPr/>
        <a:lstStyle/>
        <a:p>
          <a:endParaRPr lang="pt-BR"/>
        </a:p>
      </dgm:t>
    </dgm:pt>
    <dgm:pt modelId="{F7D4390B-2CC4-4CEB-88CD-9AFA807BAECD}">
      <dgm:prSet custT="1"/>
      <dgm:spPr>
        <a:solidFill>
          <a:schemeClr val="accent4">
            <a:lumMod val="60000"/>
            <a:lumOff val="40000"/>
          </a:schemeClr>
        </a:solidFill>
        <a:scene3d>
          <a:camera prst="orthographicFront"/>
          <a:lightRig rig="threePt" dir="t"/>
        </a:scene3d>
        <a:sp3d>
          <a:bevelT w="165100" prst="coolSlant"/>
        </a:sp3d>
      </dgm:spPr>
      <dgm:t>
        <a:bodyPr/>
        <a:lstStyle/>
        <a:p>
          <a:pPr rtl="0" eaLnBrk="1" latinLnBrk="0"/>
          <a:r>
            <a:rPr lang="pt-BR" sz="1200" b="1" dirty="0" smtClean="0">
              <a:solidFill>
                <a:srgbClr val="C00000"/>
              </a:solidFill>
            </a:rPr>
            <a:t>CENTRAL </a:t>
          </a:r>
        </a:p>
        <a:p>
          <a:pPr rtl="0" eaLnBrk="1" latinLnBrk="0"/>
          <a:r>
            <a:rPr lang="pt-BR" sz="1200" b="1" dirty="0" smtClean="0">
              <a:solidFill>
                <a:srgbClr val="C00000"/>
              </a:solidFill>
            </a:rPr>
            <a:t>DE REGULAÇÃO</a:t>
          </a:r>
        </a:p>
        <a:p>
          <a:pPr rtl="0" eaLnBrk="1" latinLnBrk="0"/>
          <a:r>
            <a:rPr lang="pt-BR" sz="1200" b="1" dirty="0" smtClean="0">
              <a:solidFill>
                <a:srgbClr val="C00000"/>
              </a:solidFill>
            </a:rPr>
            <a:t> DE</a:t>
          </a:r>
        </a:p>
        <a:p>
          <a:pPr rtl="0" eaLnBrk="1" latinLnBrk="0"/>
          <a:r>
            <a:rPr lang="pt-BR" sz="1200" b="1" dirty="0" smtClean="0">
              <a:solidFill>
                <a:srgbClr val="C00000"/>
              </a:solidFill>
            </a:rPr>
            <a:t>ONCOLOGIA</a:t>
          </a:r>
        </a:p>
        <a:p>
          <a:pPr rtl="0" eaLnBrk="1" latinLnBrk="0"/>
          <a:endParaRPr lang="pt-BR" sz="1000" dirty="0" smtClean="0"/>
        </a:p>
      </dgm:t>
    </dgm:pt>
    <dgm:pt modelId="{5C52E50C-0299-4416-BE96-C198BC055E94}" type="parTrans" cxnId="{5AFE4A90-EF5D-4A3E-8082-A0A92106501D}">
      <dgm:prSet/>
      <dgm:spPr/>
      <dgm:t>
        <a:bodyPr/>
        <a:lstStyle/>
        <a:p>
          <a:endParaRPr lang="pt-BR"/>
        </a:p>
      </dgm:t>
    </dgm:pt>
    <dgm:pt modelId="{EE8410ED-A99A-4D84-B6D4-DEABD6C18CFF}" type="sibTrans" cxnId="{5AFE4A90-EF5D-4A3E-8082-A0A92106501D}">
      <dgm:prSet/>
      <dgm:spPr/>
      <dgm:t>
        <a:bodyPr/>
        <a:lstStyle/>
        <a:p>
          <a:endParaRPr lang="pt-BR"/>
        </a:p>
      </dgm:t>
    </dgm:pt>
    <dgm:pt modelId="{A040B75A-FD2A-4A86-94BA-FD1DAE96925F}">
      <dgm:prSet custT="1"/>
      <dgm:spPr>
        <a:solidFill>
          <a:schemeClr val="bg2">
            <a:lumMod val="50000"/>
          </a:schemeClr>
        </a:solidFill>
        <a:scene3d>
          <a:camera prst="orthographicFront"/>
          <a:lightRig rig="threePt" dir="t"/>
        </a:scene3d>
        <a:sp3d>
          <a:bevelT w="165100" prst="coolSlan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000" b="1" i="0" u="none" strike="noStrike" cap="none" normalizeH="0" baseline="0" dirty="0" smtClean="0">
            <a:ln>
              <a:noFill/>
            </a:ln>
            <a:solidFill>
              <a:srgbClr val="FFFF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000" b="1" i="0" u="none" strike="noStrike" cap="none" normalizeH="0" baseline="0" dirty="0" smtClean="0">
            <a:ln>
              <a:noFill/>
            </a:ln>
            <a:solidFill>
              <a:srgbClr val="FFFF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2"/>
              </a:solidFill>
              <a:effectLst/>
              <a:latin typeface="Calibri" pitchFamily="34" charset="0"/>
              <a:cs typeface="Arial" charset="0"/>
            </a:rPr>
            <a:t>CERAC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2"/>
            </a:solidFill>
            <a:effectLst/>
            <a:latin typeface="Calibri" pitchFamily="34" charset="0"/>
            <a:cs typeface="Arial" charset="0"/>
          </a:endParaRPr>
        </a:p>
      </dgm:t>
    </dgm:pt>
    <dgm:pt modelId="{F9641B16-18B6-42C3-80B2-7009DBA73998}" type="parTrans" cxnId="{B6664717-7FBF-4613-9D56-FE6F1EC66070}">
      <dgm:prSet/>
      <dgm:spPr/>
      <dgm:t>
        <a:bodyPr/>
        <a:lstStyle/>
        <a:p>
          <a:endParaRPr lang="pt-BR"/>
        </a:p>
      </dgm:t>
    </dgm:pt>
    <dgm:pt modelId="{687792C6-4DB2-4BC1-BD24-7E487F53F2B5}" type="sibTrans" cxnId="{B6664717-7FBF-4613-9D56-FE6F1EC66070}">
      <dgm:prSet/>
      <dgm:spPr/>
      <dgm:t>
        <a:bodyPr/>
        <a:lstStyle/>
        <a:p>
          <a:endParaRPr lang="pt-BR"/>
        </a:p>
      </dgm:t>
    </dgm:pt>
    <dgm:pt modelId="{B3D70176-E737-40B7-9C7D-539AFCC8A32A}" type="pres">
      <dgm:prSet presAssocID="{32C5234B-9E96-4406-90F8-8795161D024C}" presName="cycle" presStyleCnt="0">
        <dgm:presLayoutVars>
          <dgm:chMax val="1"/>
          <dgm:dir/>
          <dgm:animLvl val="ctr"/>
          <dgm:resizeHandles val="exact"/>
        </dgm:presLayoutVars>
      </dgm:prSet>
      <dgm:spPr/>
    </dgm:pt>
    <dgm:pt modelId="{CBCBF014-EFD2-41AD-B303-FBEF5ACDBA6A}" type="pres">
      <dgm:prSet presAssocID="{EF9CE933-3217-42DF-8903-B8DE9E86C05D}" presName="centerShape" presStyleLbl="node0" presStyleIdx="0" presStyleCnt="1"/>
      <dgm:spPr/>
      <dgm:t>
        <a:bodyPr/>
        <a:lstStyle/>
        <a:p>
          <a:endParaRPr lang="pt-BR"/>
        </a:p>
      </dgm:t>
    </dgm:pt>
    <dgm:pt modelId="{218DEA0A-4CD2-46AC-A554-49A33E6D4D5F}" type="pres">
      <dgm:prSet presAssocID="{BF9883E5-5277-4F6F-A59F-3774C8207B79}" presName="Name9" presStyleLbl="parChTrans1D2" presStyleIdx="0" presStyleCnt="4"/>
      <dgm:spPr/>
      <dgm:t>
        <a:bodyPr/>
        <a:lstStyle/>
        <a:p>
          <a:endParaRPr lang="pt-BR"/>
        </a:p>
      </dgm:t>
    </dgm:pt>
    <dgm:pt modelId="{34FD9B91-203E-4695-96A4-CDFF7C60BD4D}" type="pres">
      <dgm:prSet presAssocID="{BF9883E5-5277-4F6F-A59F-3774C8207B79}" presName="connTx" presStyleLbl="parChTrans1D2" presStyleIdx="0" presStyleCnt="4"/>
      <dgm:spPr/>
      <dgm:t>
        <a:bodyPr/>
        <a:lstStyle/>
        <a:p>
          <a:endParaRPr lang="pt-BR"/>
        </a:p>
      </dgm:t>
    </dgm:pt>
    <dgm:pt modelId="{3BA960DC-B5B4-482F-B756-3B9000B92683}" type="pres">
      <dgm:prSet presAssocID="{0FDF79BC-8A4A-4B68-8587-F7EAC93949EE}" presName="node" presStyleLbl="node1" presStyleIdx="0" presStyleCnt="4" custScaleX="126091">
        <dgm:presLayoutVars>
          <dgm:bulletEnabled val="1"/>
        </dgm:presLayoutVars>
      </dgm:prSet>
      <dgm:spPr/>
      <dgm:t>
        <a:bodyPr/>
        <a:lstStyle/>
        <a:p>
          <a:endParaRPr lang="pt-BR"/>
        </a:p>
      </dgm:t>
    </dgm:pt>
    <dgm:pt modelId="{4ECBB414-EB06-4EC1-9E5A-086A2E168315}" type="pres">
      <dgm:prSet presAssocID="{DEAEB076-C5CA-472C-A5A2-BE7C9775F054}" presName="Name9" presStyleLbl="parChTrans1D2" presStyleIdx="1" presStyleCnt="4"/>
      <dgm:spPr/>
      <dgm:t>
        <a:bodyPr/>
        <a:lstStyle/>
        <a:p>
          <a:endParaRPr lang="pt-BR"/>
        </a:p>
      </dgm:t>
    </dgm:pt>
    <dgm:pt modelId="{DC0AD72E-DF21-4480-962F-6B5D04AD0436}" type="pres">
      <dgm:prSet presAssocID="{DEAEB076-C5CA-472C-A5A2-BE7C9775F054}" presName="connTx" presStyleLbl="parChTrans1D2" presStyleIdx="1" presStyleCnt="4"/>
      <dgm:spPr/>
      <dgm:t>
        <a:bodyPr/>
        <a:lstStyle/>
        <a:p>
          <a:endParaRPr lang="pt-BR"/>
        </a:p>
      </dgm:t>
    </dgm:pt>
    <dgm:pt modelId="{2B633B92-C726-44CC-8C7E-B83825CC165B}" type="pres">
      <dgm:prSet presAssocID="{18805E3D-558E-485E-BED4-8B2F5E6716EF}" presName="node" presStyleLbl="node1" presStyleIdx="1" presStyleCnt="4" custScaleX="134463">
        <dgm:presLayoutVars>
          <dgm:bulletEnabled val="1"/>
        </dgm:presLayoutVars>
      </dgm:prSet>
      <dgm:spPr/>
      <dgm:t>
        <a:bodyPr/>
        <a:lstStyle/>
        <a:p>
          <a:endParaRPr lang="pt-BR"/>
        </a:p>
      </dgm:t>
    </dgm:pt>
    <dgm:pt modelId="{B2DB2F83-C10B-4D3F-8F2A-26E49D0D191A}" type="pres">
      <dgm:prSet presAssocID="{5C52E50C-0299-4416-BE96-C198BC055E94}" presName="Name9" presStyleLbl="parChTrans1D2" presStyleIdx="2" presStyleCnt="4"/>
      <dgm:spPr/>
      <dgm:t>
        <a:bodyPr/>
        <a:lstStyle/>
        <a:p>
          <a:endParaRPr lang="pt-BR"/>
        </a:p>
      </dgm:t>
    </dgm:pt>
    <dgm:pt modelId="{8785E40A-BF98-4AC8-BF22-46EF2DA11485}" type="pres">
      <dgm:prSet presAssocID="{5C52E50C-0299-4416-BE96-C198BC055E94}" presName="connTx" presStyleLbl="parChTrans1D2" presStyleIdx="2" presStyleCnt="4"/>
      <dgm:spPr/>
      <dgm:t>
        <a:bodyPr/>
        <a:lstStyle/>
        <a:p>
          <a:endParaRPr lang="pt-BR"/>
        </a:p>
      </dgm:t>
    </dgm:pt>
    <dgm:pt modelId="{F1001F41-7E04-410D-A607-5394398D1C7C}" type="pres">
      <dgm:prSet presAssocID="{F7D4390B-2CC4-4CEB-88CD-9AFA807BAECD}" presName="node" presStyleLbl="node1" presStyleIdx="2" presStyleCnt="4" custScaleX="128899">
        <dgm:presLayoutVars>
          <dgm:bulletEnabled val="1"/>
        </dgm:presLayoutVars>
      </dgm:prSet>
      <dgm:spPr/>
      <dgm:t>
        <a:bodyPr/>
        <a:lstStyle/>
        <a:p>
          <a:endParaRPr lang="pt-BR"/>
        </a:p>
      </dgm:t>
    </dgm:pt>
    <dgm:pt modelId="{CB4C3F38-E585-43CA-B4D9-C95F7B1AA8DE}" type="pres">
      <dgm:prSet presAssocID="{F9641B16-18B6-42C3-80B2-7009DBA73998}" presName="Name9" presStyleLbl="parChTrans1D2" presStyleIdx="3" presStyleCnt="4"/>
      <dgm:spPr/>
      <dgm:t>
        <a:bodyPr/>
        <a:lstStyle/>
        <a:p>
          <a:endParaRPr lang="pt-BR"/>
        </a:p>
      </dgm:t>
    </dgm:pt>
    <dgm:pt modelId="{F38CFCAF-9422-471A-8EC6-D69870E4BC17}" type="pres">
      <dgm:prSet presAssocID="{F9641B16-18B6-42C3-80B2-7009DBA73998}" presName="connTx" presStyleLbl="parChTrans1D2" presStyleIdx="3" presStyleCnt="4"/>
      <dgm:spPr/>
      <dgm:t>
        <a:bodyPr/>
        <a:lstStyle/>
        <a:p>
          <a:endParaRPr lang="pt-BR"/>
        </a:p>
      </dgm:t>
    </dgm:pt>
    <dgm:pt modelId="{742E41CC-F52F-4CEB-B17D-5B1118984C43}" type="pres">
      <dgm:prSet presAssocID="{A040B75A-FD2A-4A86-94BA-FD1DAE96925F}" presName="node" presStyleLbl="node1" presStyleIdx="3" presStyleCnt="4" custScaleX="128944">
        <dgm:presLayoutVars>
          <dgm:bulletEnabled val="1"/>
        </dgm:presLayoutVars>
      </dgm:prSet>
      <dgm:spPr/>
      <dgm:t>
        <a:bodyPr/>
        <a:lstStyle/>
        <a:p>
          <a:endParaRPr lang="pt-BR"/>
        </a:p>
      </dgm:t>
    </dgm:pt>
  </dgm:ptLst>
  <dgm:cxnLst>
    <dgm:cxn modelId="{9C29C71F-D42A-49C4-8E0B-209DD973DF05}" srcId="{EF9CE933-3217-42DF-8903-B8DE9E86C05D}" destId="{0FDF79BC-8A4A-4B68-8587-F7EAC93949EE}" srcOrd="0" destOrd="0" parTransId="{BF9883E5-5277-4F6F-A59F-3774C8207B79}" sibTransId="{85E486B6-E9B1-4339-A502-1E34588012D6}"/>
    <dgm:cxn modelId="{D23E4F71-A5A6-417F-9B97-DDA6DAA60ABB}" type="presOf" srcId="{5C52E50C-0299-4416-BE96-C198BC055E94}" destId="{B2DB2F83-C10B-4D3F-8F2A-26E49D0D191A}" srcOrd="0" destOrd="0" presId="urn:microsoft.com/office/officeart/2005/8/layout/radial1"/>
    <dgm:cxn modelId="{5AFE4A90-EF5D-4A3E-8082-A0A92106501D}" srcId="{EF9CE933-3217-42DF-8903-B8DE9E86C05D}" destId="{F7D4390B-2CC4-4CEB-88CD-9AFA807BAECD}" srcOrd="2" destOrd="0" parTransId="{5C52E50C-0299-4416-BE96-C198BC055E94}" sibTransId="{EE8410ED-A99A-4D84-B6D4-DEABD6C18CFF}"/>
    <dgm:cxn modelId="{0CD1512F-D11E-4711-87E4-52EA99428EAF}" srcId="{EF9CE933-3217-42DF-8903-B8DE9E86C05D}" destId="{18805E3D-558E-485E-BED4-8B2F5E6716EF}" srcOrd="1" destOrd="0" parTransId="{DEAEB076-C5CA-472C-A5A2-BE7C9775F054}" sibTransId="{1686341B-31F7-4CC7-8C45-9A122CDDA6DA}"/>
    <dgm:cxn modelId="{2729AAEB-3DB8-4304-824B-CAAB32201FDF}" srcId="{32C5234B-9E96-4406-90F8-8795161D024C}" destId="{EF9CE933-3217-42DF-8903-B8DE9E86C05D}" srcOrd="0" destOrd="0" parTransId="{6E262728-8401-460B-BEFF-0894DA88C306}" sibTransId="{2E9CBC22-4A33-4191-B06C-CCBC3578980A}"/>
    <dgm:cxn modelId="{D628D2D2-7003-474A-9BBD-E47818AA4124}" type="presOf" srcId="{DEAEB076-C5CA-472C-A5A2-BE7C9775F054}" destId="{DC0AD72E-DF21-4480-962F-6B5D04AD0436}" srcOrd="1" destOrd="0" presId="urn:microsoft.com/office/officeart/2005/8/layout/radial1"/>
    <dgm:cxn modelId="{5EF049E7-B352-436A-BA79-DF5B4821C732}" type="presOf" srcId="{F9641B16-18B6-42C3-80B2-7009DBA73998}" destId="{CB4C3F38-E585-43CA-B4D9-C95F7B1AA8DE}" srcOrd="0" destOrd="0" presId="urn:microsoft.com/office/officeart/2005/8/layout/radial1"/>
    <dgm:cxn modelId="{3416EAE5-53ED-441F-9B80-B898440C927B}" type="presOf" srcId="{32C5234B-9E96-4406-90F8-8795161D024C}" destId="{B3D70176-E737-40B7-9C7D-539AFCC8A32A}" srcOrd="0" destOrd="0" presId="urn:microsoft.com/office/officeart/2005/8/layout/radial1"/>
    <dgm:cxn modelId="{7CA997D5-1716-4614-B6AB-A372DAD39BE9}" type="presOf" srcId="{DEAEB076-C5CA-472C-A5A2-BE7C9775F054}" destId="{4ECBB414-EB06-4EC1-9E5A-086A2E168315}" srcOrd="0" destOrd="0" presId="urn:microsoft.com/office/officeart/2005/8/layout/radial1"/>
    <dgm:cxn modelId="{ECC12269-C3C4-4511-8D45-4661C36BC3FB}" type="presOf" srcId="{18805E3D-558E-485E-BED4-8B2F5E6716EF}" destId="{2B633B92-C726-44CC-8C7E-B83825CC165B}" srcOrd="0" destOrd="0" presId="urn:microsoft.com/office/officeart/2005/8/layout/radial1"/>
    <dgm:cxn modelId="{EEE537C7-6C4F-4FE8-BA0A-B2A9BC60A4F3}" type="presOf" srcId="{A040B75A-FD2A-4A86-94BA-FD1DAE96925F}" destId="{742E41CC-F52F-4CEB-B17D-5B1118984C43}" srcOrd="0" destOrd="0" presId="urn:microsoft.com/office/officeart/2005/8/layout/radial1"/>
    <dgm:cxn modelId="{B6664717-7FBF-4613-9D56-FE6F1EC66070}" srcId="{EF9CE933-3217-42DF-8903-B8DE9E86C05D}" destId="{A040B75A-FD2A-4A86-94BA-FD1DAE96925F}" srcOrd="3" destOrd="0" parTransId="{F9641B16-18B6-42C3-80B2-7009DBA73998}" sibTransId="{687792C6-4DB2-4BC1-BD24-7E487F53F2B5}"/>
    <dgm:cxn modelId="{1FAF438F-5146-48BB-9F58-0C55B7F9FB22}" type="presOf" srcId="{BF9883E5-5277-4F6F-A59F-3774C8207B79}" destId="{34FD9B91-203E-4695-96A4-CDFF7C60BD4D}" srcOrd="1" destOrd="0" presId="urn:microsoft.com/office/officeart/2005/8/layout/radial1"/>
    <dgm:cxn modelId="{7938D9A6-E3AB-4EF0-9578-F477A26BF22C}" type="presOf" srcId="{BF9883E5-5277-4F6F-A59F-3774C8207B79}" destId="{218DEA0A-4CD2-46AC-A554-49A33E6D4D5F}" srcOrd="0" destOrd="0" presId="urn:microsoft.com/office/officeart/2005/8/layout/radial1"/>
    <dgm:cxn modelId="{959B79A8-47A2-462B-AE6F-D9A73B11FC70}" type="presOf" srcId="{F9641B16-18B6-42C3-80B2-7009DBA73998}" destId="{F38CFCAF-9422-471A-8EC6-D69870E4BC17}" srcOrd="1" destOrd="0" presId="urn:microsoft.com/office/officeart/2005/8/layout/radial1"/>
    <dgm:cxn modelId="{52724081-DFD8-402A-8547-B56B384BC6D6}" type="presOf" srcId="{F7D4390B-2CC4-4CEB-88CD-9AFA807BAECD}" destId="{F1001F41-7E04-410D-A607-5394398D1C7C}" srcOrd="0" destOrd="0" presId="urn:microsoft.com/office/officeart/2005/8/layout/radial1"/>
    <dgm:cxn modelId="{BE944BDF-AD6E-4EA3-8F2D-6A78DE912A46}" type="presOf" srcId="{5C52E50C-0299-4416-BE96-C198BC055E94}" destId="{8785E40A-BF98-4AC8-BF22-46EF2DA11485}" srcOrd="1" destOrd="0" presId="urn:microsoft.com/office/officeart/2005/8/layout/radial1"/>
    <dgm:cxn modelId="{6BA27A33-66A0-48B1-BABF-ED533FDDEFCE}" type="presOf" srcId="{0FDF79BC-8A4A-4B68-8587-F7EAC93949EE}" destId="{3BA960DC-B5B4-482F-B756-3B9000B92683}" srcOrd="0" destOrd="0" presId="urn:microsoft.com/office/officeart/2005/8/layout/radial1"/>
    <dgm:cxn modelId="{208B095A-0B64-49F0-B6C8-BE39C2E43795}" type="presOf" srcId="{EF9CE933-3217-42DF-8903-B8DE9E86C05D}" destId="{CBCBF014-EFD2-41AD-B303-FBEF5ACDBA6A}" srcOrd="0" destOrd="0" presId="urn:microsoft.com/office/officeart/2005/8/layout/radial1"/>
    <dgm:cxn modelId="{9CB79ED3-94AD-4FDE-8C69-A69BA7181E1B}" type="presParOf" srcId="{B3D70176-E737-40B7-9C7D-539AFCC8A32A}" destId="{CBCBF014-EFD2-41AD-B303-FBEF5ACDBA6A}" srcOrd="0" destOrd="0" presId="urn:microsoft.com/office/officeart/2005/8/layout/radial1"/>
    <dgm:cxn modelId="{8AAED4F8-3A6E-43A6-BBB6-942F2502581B}" type="presParOf" srcId="{B3D70176-E737-40B7-9C7D-539AFCC8A32A}" destId="{218DEA0A-4CD2-46AC-A554-49A33E6D4D5F}" srcOrd="1" destOrd="0" presId="urn:microsoft.com/office/officeart/2005/8/layout/radial1"/>
    <dgm:cxn modelId="{2A1E5185-11A5-4B94-9755-62933ABA3B0E}" type="presParOf" srcId="{218DEA0A-4CD2-46AC-A554-49A33E6D4D5F}" destId="{34FD9B91-203E-4695-96A4-CDFF7C60BD4D}" srcOrd="0" destOrd="0" presId="urn:microsoft.com/office/officeart/2005/8/layout/radial1"/>
    <dgm:cxn modelId="{A999D11C-F273-4C8D-809C-34E49D603571}" type="presParOf" srcId="{B3D70176-E737-40B7-9C7D-539AFCC8A32A}" destId="{3BA960DC-B5B4-482F-B756-3B9000B92683}" srcOrd="2" destOrd="0" presId="urn:microsoft.com/office/officeart/2005/8/layout/radial1"/>
    <dgm:cxn modelId="{B2CD91CE-9DD2-40C3-8287-6D73B3A0ABD8}" type="presParOf" srcId="{B3D70176-E737-40B7-9C7D-539AFCC8A32A}" destId="{4ECBB414-EB06-4EC1-9E5A-086A2E168315}" srcOrd="3" destOrd="0" presId="urn:microsoft.com/office/officeart/2005/8/layout/radial1"/>
    <dgm:cxn modelId="{0DD9EB08-2FD0-4C8C-98F4-945016F1C075}" type="presParOf" srcId="{4ECBB414-EB06-4EC1-9E5A-086A2E168315}" destId="{DC0AD72E-DF21-4480-962F-6B5D04AD0436}" srcOrd="0" destOrd="0" presId="urn:microsoft.com/office/officeart/2005/8/layout/radial1"/>
    <dgm:cxn modelId="{9533135E-DF10-4F61-B70C-920ABC491648}" type="presParOf" srcId="{B3D70176-E737-40B7-9C7D-539AFCC8A32A}" destId="{2B633B92-C726-44CC-8C7E-B83825CC165B}" srcOrd="4" destOrd="0" presId="urn:microsoft.com/office/officeart/2005/8/layout/radial1"/>
    <dgm:cxn modelId="{92674DE4-B5AE-4FAC-9442-378C6FBD8C1B}" type="presParOf" srcId="{B3D70176-E737-40B7-9C7D-539AFCC8A32A}" destId="{B2DB2F83-C10B-4D3F-8F2A-26E49D0D191A}" srcOrd="5" destOrd="0" presId="urn:microsoft.com/office/officeart/2005/8/layout/radial1"/>
    <dgm:cxn modelId="{7EE7AC59-E41E-4669-8BDA-4E88BE89C426}" type="presParOf" srcId="{B2DB2F83-C10B-4D3F-8F2A-26E49D0D191A}" destId="{8785E40A-BF98-4AC8-BF22-46EF2DA11485}" srcOrd="0" destOrd="0" presId="urn:microsoft.com/office/officeart/2005/8/layout/radial1"/>
    <dgm:cxn modelId="{F668BE02-7107-4612-B832-6DD10CF014D4}" type="presParOf" srcId="{B3D70176-E737-40B7-9C7D-539AFCC8A32A}" destId="{F1001F41-7E04-410D-A607-5394398D1C7C}" srcOrd="6" destOrd="0" presId="urn:microsoft.com/office/officeart/2005/8/layout/radial1"/>
    <dgm:cxn modelId="{928D10F9-1E8F-41C2-9A30-A944D07A65CA}" type="presParOf" srcId="{B3D70176-E737-40B7-9C7D-539AFCC8A32A}" destId="{CB4C3F38-E585-43CA-B4D9-C95F7B1AA8DE}" srcOrd="7" destOrd="0" presId="urn:microsoft.com/office/officeart/2005/8/layout/radial1"/>
    <dgm:cxn modelId="{CE258086-1BE5-4E0E-B8D9-33881829FE64}" type="presParOf" srcId="{CB4C3F38-E585-43CA-B4D9-C95F7B1AA8DE}" destId="{F38CFCAF-9422-471A-8EC6-D69870E4BC17}" srcOrd="0" destOrd="0" presId="urn:microsoft.com/office/officeart/2005/8/layout/radial1"/>
    <dgm:cxn modelId="{6A200DFE-F0ED-43B5-89E0-EEE0C793D995}" type="presParOf" srcId="{B3D70176-E737-40B7-9C7D-539AFCC8A32A}" destId="{742E41CC-F52F-4CEB-B17D-5B1118984C43}"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cs typeface="+mn-cs"/>
              </a:defRPr>
            </a:lvl1pPr>
          </a:lstStyle>
          <a:p>
            <a:pPr>
              <a:defRPr/>
            </a:pPr>
            <a:fld id="{DE1F9C93-173E-41BC-901B-0BF83E3571AC}" type="datetimeFigureOut">
              <a:rPr lang="pt-BR"/>
              <a:pPr>
                <a:defRPr/>
              </a:pPr>
              <a:t>17/09/2011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cs typeface="+mn-cs"/>
              </a:defRPr>
            </a:lvl1pPr>
          </a:lstStyle>
          <a:p>
            <a:pPr>
              <a:defRPr/>
            </a:pPr>
            <a:fld id="{CAD99591-3708-4F67-B0FB-48E7BE94F176}"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70C04B08-5AC8-466B-8360-E86A4FD2AE6E}" type="datetimeFigureOut">
              <a:rPr lang="pt-BR"/>
              <a:pPr>
                <a:defRPr/>
              </a:pPr>
              <a:t>17/09/2011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D0FC224-9608-4AE8-90CC-6B47CCF0EFE3}"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76663DA-A0DC-4AED-9D5A-1AEA43B50F06}" type="datetimeFigureOut">
              <a:rPr lang="pt-BR"/>
              <a:pPr>
                <a:defRPr/>
              </a:pPr>
              <a:t>17/09/2011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EC778EC-6AA5-4E2B-AB72-B039B4515DA8}"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3D476ED-74A5-43C5-9E9A-C8BC3AE944E1}" type="datetimeFigureOut">
              <a:rPr lang="pt-BR"/>
              <a:pPr>
                <a:defRPr/>
              </a:pPr>
              <a:t>17/09/2011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3C57788-31BC-42BE-A125-C91D39594FB9}"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9C0008F-F84D-4855-91C3-DC4F99C313A6}" type="datetimeFigureOut">
              <a:rPr lang="pt-BR"/>
              <a:pPr>
                <a:defRPr/>
              </a:pPr>
              <a:t>17/09/2011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E28FF33-2E52-48A4-AE32-15004CBC9F0C}"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FA1D5952-DCB7-4F84-86C3-5FABED33F2A6}" type="datetimeFigureOut">
              <a:rPr lang="pt-BR"/>
              <a:pPr>
                <a:defRPr/>
              </a:pPr>
              <a:t>17/09/2011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05D8D2E-5F0C-476F-B52D-A5F6E18F4719}"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4D645D02-8A83-4E32-ACEF-1E22E0F5E513}" type="datetimeFigureOut">
              <a:rPr lang="pt-BR"/>
              <a:pPr>
                <a:defRPr/>
              </a:pPr>
              <a:t>17/09/2011</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AE825F5-B8C3-4431-84AA-57EB34890613}"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C51E4FD5-EE62-4522-B967-83283A3612FB}" type="datetimeFigureOut">
              <a:rPr lang="pt-BR"/>
              <a:pPr>
                <a:defRPr/>
              </a:pPr>
              <a:t>17/09/2011</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2671BA0E-EF9D-41EB-AB49-59DE2A4DFB57}"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908E184E-5B1B-402B-938F-9A88A70436B0}" type="datetimeFigureOut">
              <a:rPr lang="pt-BR"/>
              <a:pPr>
                <a:defRPr/>
              </a:pPr>
              <a:t>17/09/2011</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974009B8-FD82-4D29-9133-27AC225C154B}"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4939C61-E41F-4439-A336-B071C077AC80}" type="datetimeFigureOut">
              <a:rPr lang="pt-BR"/>
              <a:pPr>
                <a:defRPr/>
              </a:pPr>
              <a:t>17/09/2011</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01F0A1D2-98CF-4202-B712-C7C45FD86DC1}"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9347DF4-6DE9-4A26-B9BA-30161FD10B96}" type="datetimeFigureOut">
              <a:rPr lang="pt-BR"/>
              <a:pPr>
                <a:defRPr/>
              </a:pPr>
              <a:t>17/09/2011</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E81DE99-084F-4DF1-9D13-127A018C7583}"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A1CD90D-7EE2-4BD7-BC29-29179E8CECE9}" type="datetimeFigureOut">
              <a:rPr lang="pt-BR"/>
              <a:pPr>
                <a:defRPr/>
              </a:pPr>
              <a:t>17/09/2011</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C25EB15-4926-499B-8032-23B390AD457F}"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2041F3-CE43-4EDC-85B1-3F99FADB47A0}" type="datetimeFigureOut">
              <a:rPr lang="pt-BR"/>
              <a:pPr>
                <a:defRPr/>
              </a:pPr>
              <a:t>17/09/2011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958E64-E0FE-4BBE-8712-322D97FB9394}"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8" Type="http://schemas.openxmlformats.org/officeDocument/2006/relationships/hyperlink" Target="http://cnes.datasus.gov.br/Exibe_Ficha_Estabelecimento.asp?VCo_Unidade=5006206189040" TargetMode="External"/><Relationship Id="rId3" Type="http://schemas.openxmlformats.org/officeDocument/2006/relationships/hyperlink" Target="http://cnes.datasus.gov.br/Exibe_Ficha_Estabelecimento.asp?VCo_Unidade=5007205759994" TargetMode="External"/><Relationship Id="rId7" Type="http://schemas.openxmlformats.org/officeDocument/2006/relationships/hyperlink" Target="http://cnes.datasus.gov.br/Exibe_Ficha_Estabelecimento.asp?VCo_Unidade=5003706408060" TargetMode="External"/><Relationship Id="rId2" Type="http://schemas.openxmlformats.org/officeDocument/2006/relationships/hyperlink" Target="http://cnes.datasus.gov.br/Exibe_Ficha_Estabelecimento.asp?VCo_Unidade=5002703704432" TargetMode="External"/><Relationship Id="rId1" Type="http://schemas.openxmlformats.org/officeDocument/2006/relationships/slideLayout" Target="../slideLayouts/slideLayout2.xml"/><Relationship Id="rId6" Type="http://schemas.openxmlformats.org/officeDocument/2006/relationships/hyperlink" Target="http://cnes.datasus.gov.br/Exibe_Ficha_Estabelecimento.asp?VCo_Unidade=5000705541905" TargetMode="External"/><Relationship Id="rId5" Type="http://schemas.openxmlformats.org/officeDocument/2006/relationships/hyperlink" Target="http://cnes.datasus.gov.br/Exibe_Ficha_Estabelecimento.asp?VCo_Unidade=5001106560938" TargetMode="External"/><Relationship Id="rId4" Type="http://schemas.openxmlformats.org/officeDocument/2006/relationships/hyperlink" Target="http://cnes.datasus.gov.br/Exibe_Ficha_Estabelecimento.asp?VCo_Unidade=5008305878209" TargetMode="External"/><Relationship Id="rId9" Type="http://schemas.openxmlformats.org/officeDocument/2006/relationships/hyperlink" Target="http://cnes.datasus.gov.br/Exibe_Ficha_Estabelecimento.asp?VCo_Unidade=5003206450946"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ítulo 1"/>
          <p:cNvSpPr>
            <a:spLocks noGrp="1"/>
          </p:cNvSpPr>
          <p:nvPr>
            <p:ph type="ctrTitle"/>
          </p:nvPr>
        </p:nvSpPr>
        <p:spPr>
          <a:xfrm>
            <a:off x="0" y="1341438"/>
            <a:ext cx="9144000" cy="1470025"/>
          </a:xfrm>
        </p:spPr>
        <p:txBody>
          <a:bodyPr/>
          <a:lstStyle/>
          <a:p>
            <a:pPr eaLnBrk="1" hangingPunct="1"/>
            <a:r>
              <a:rPr lang="pt-BR" b="1" smtClean="0"/>
              <a:t>Curso de Especialização em Regulação de Serviços de Saúde/NESC-UFG</a:t>
            </a:r>
          </a:p>
        </p:txBody>
      </p:sp>
      <p:pic>
        <p:nvPicPr>
          <p:cNvPr id="22537" name="Imagem 8" descr="brasao"/>
          <p:cNvPicPr>
            <a:picLocks noChangeAspect="1" noChangeArrowheads="1"/>
          </p:cNvPicPr>
          <p:nvPr/>
        </p:nvPicPr>
        <p:blipFill>
          <a:blip r:embed="rId3"/>
          <a:srcRect/>
          <a:stretch>
            <a:fillRect/>
          </a:stretch>
        </p:blipFill>
        <p:spPr bwMode="auto">
          <a:xfrm>
            <a:off x="0" y="0"/>
            <a:ext cx="1187450" cy="1168400"/>
          </a:xfrm>
          <a:prstGeom prst="rect">
            <a:avLst/>
          </a:prstGeom>
          <a:noFill/>
          <a:ln w="9525">
            <a:noFill/>
            <a:miter lim="800000"/>
            <a:headEnd/>
            <a:tailEnd/>
          </a:ln>
        </p:spPr>
      </p:pic>
      <p:pic>
        <p:nvPicPr>
          <p:cNvPr id="22538" name="Picture 2"/>
          <p:cNvPicPr>
            <a:picLocks noChangeAspect="1" noChangeArrowheads="1"/>
          </p:cNvPicPr>
          <p:nvPr/>
        </p:nvPicPr>
        <p:blipFill>
          <a:blip r:embed="rId4"/>
          <a:srcRect/>
          <a:stretch>
            <a:fillRect/>
          </a:stretch>
        </p:blipFill>
        <p:spPr bwMode="auto">
          <a:xfrm>
            <a:off x="7956550" y="0"/>
            <a:ext cx="1187450" cy="1131888"/>
          </a:xfrm>
          <a:prstGeom prst="rect">
            <a:avLst/>
          </a:prstGeom>
          <a:noFill/>
          <a:ln w="9525">
            <a:noFill/>
            <a:miter lim="800000"/>
            <a:headEnd/>
            <a:tailEnd/>
          </a:ln>
        </p:spPr>
      </p:pic>
      <p:sp>
        <p:nvSpPr>
          <p:cNvPr id="2253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sz="1800">
              <a:solidFill>
                <a:schemeClr val="tx1"/>
              </a:solidFill>
              <a:latin typeface="Calibri" pitchFamily="34" charset="0"/>
              <a:cs typeface="Arial" charset="0"/>
            </a:endParaRPr>
          </a:p>
        </p:txBody>
      </p:sp>
      <p:sp>
        <p:nvSpPr>
          <p:cNvPr id="2254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sz="1800">
              <a:solidFill>
                <a:schemeClr val="tx1"/>
              </a:solidFill>
              <a:latin typeface="Calibri" pitchFamily="34" charset="0"/>
              <a:cs typeface="Arial" charset="0"/>
            </a:endParaRPr>
          </a:p>
        </p:txBody>
      </p:sp>
      <p:graphicFrame>
        <p:nvGraphicFramePr>
          <p:cNvPr id="22533" name="Object 5"/>
          <p:cNvGraphicFramePr>
            <a:graphicFrameLocks noChangeAspect="1"/>
          </p:cNvGraphicFramePr>
          <p:nvPr/>
        </p:nvGraphicFramePr>
        <p:xfrm>
          <a:off x="3635375" y="5973763"/>
          <a:ext cx="1584325" cy="884237"/>
        </p:xfrm>
        <a:graphic>
          <a:graphicData uri="http://schemas.openxmlformats.org/presentationml/2006/ole">
            <p:oleObj spid="_x0000_s22533" r:id="rId5" imgW="3761280" imgH="2340360" progId="">
              <p:embed/>
            </p:oleObj>
          </a:graphicData>
        </a:graphic>
      </p:graphicFrame>
      <p:sp>
        <p:nvSpPr>
          <p:cNvPr id="2254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sz="1800">
              <a:solidFill>
                <a:schemeClr val="tx1"/>
              </a:solidFill>
              <a:latin typeface="Calibri" pitchFamily="34" charset="0"/>
              <a:cs typeface="Arial" charset="0"/>
            </a:endParaRPr>
          </a:p>
        </p:txBody>
      </p:sp>
      <p:graphicFrame>
        <p:nvGraphicFramePr>
          <p:cNvPr id="22535" name="Object 7"/>
          <p:cNvGraphicFramePr>
            <a:graphicFrameLocks noChangeAspect="1"/>
          </p:cNvGraphicFramePr>
          <p:nvPr/>
        </p:nvGraphicFramePr>
        <p:xfrm>
          <a:off x="7283450" y="6072188"/>
          <a:ext cx="1860550" cy="785812"/>
        </p:xfrm>
        <a:graphic>
          <a:graphicData uri="http://schemas.openxmlformats.org/presentationml/2006/ole">
            <p:oleObj spid="_x0000_s22535" r:id="rId6" imgW="1771560" imgH="739080" progId="">
              <p:embed/>
            </p:oleObj>
          </a:graphicData>
        </a:graphic>
      </p:graphicFrame>
      <p:pic>
        <p:nvPicPr>
          <p:cNvPr id="22542" name="Picture 10"/>
          <p:cNvPicPr>
            <a:picLocks noChangeAspect="1" noChangeArrowheads="1"/>
          </p:cNvPicPr>
          <p:nvPr/>
        </p:nvPicPr>
        <p:blipFill>
          <a:blip r:embed="rId7"/>
          <a:srcRect/>
          <a:stretch>
            <a:fillRect/>
          </a:stretch>
        </p:blipFill>
        <p:spPr bwMode="auto">
          <a:xfrm>
            <a:off x="0" y="6134100"/>
            <a:ext cx="2019300" cy="723900"/>
          </a:xfrm>
          <a:prstGeom prst="rect">
            <a:avLst/>
          </a:prstGeom>
          <a:noFill/>
          <a:ln w="9525">
            <a:noFill/>
            <a:miter lim="800000"/>
            <a:headEnd/>
            <a:tailEnd/>
          </a:ln>
        </p:spPr>
      </p:pic>
      <p:sp>
        <p:nvSpPr>
          <p:cNvPr id="22543" name="Subtítulo 2"/>
          <p:cNvSpPr>
            <a:spLocks/>
          </p:cNvSpPr>
          <p:nvPr/>
        </p:nvSpPr>
        <p:spPr bwMode="auto">
          <a:xfrm>
            <a:off x="0" y="3141663"/>
            <a:ext cx="9144000" cy="2232025"/>
          </a:xfrm>
          <a:prstGeom prst="rect">
            <a:avLst/>
          </a:prstGeom>
          <a:noFill/>
          <a:ln w="9525">
            <a:noFill/>
            <a:miter lim="800000"/>
            <a:headEnd/>
            <a:tailEnd/>
          </a:ln>
        </p:spPr>
        <p:txBody>
          <a:bodyPr/>
          <a:lstStyle/>
          <a:p>
            <a:pPr algn="ctr">
              <a:spcBef>
                <a:spcPct val="20000"/>
              </a:spcBef>
              <a:buFont typeface="Arial" charset="0"/>
              <a:buNone/>
            </a:pPr>
            <a:r>
              <a:rPr lang="pt-BR" sz="1400" b="1">
                <a:solidFill>
                  <a:srgbClr val="006600"/>
                </a:solidFill>
                <a:latin typeface="Arial" charset="0"/>
              </a:rPr>
              <a:t>Beatriz Figueiredo Dobashi</a:t>
            </a:r>
          </a:p>
          <a:p>
            <a:pPr algn="ctr">
              <a:spcBef>
                <a:spcPct val="20000"/>
              </a:spcBef>
              <a:buFont typeface="Arial" charset="0"/>
              <a:buNone/>
            </a:pPr>
            <a:r>
              <a:rPr lang="pt-BR" sz="1400" b="1">
                <a:solidFill>
                  <a:srgbClr val="006600"/>
                </a:solidFill>
                <a:latin typeface="Arial" charset="0"/>
              </a:rPr>
              <a:t>Secretária de Estado de Saúde de MS</a:t>
            </a:r>
          </a:p>
          <a:p>
            <a:pPr algn="ctr">
              <a:spcBef>
                <a:spcPct val="20000"/>
              </a:spcBef>
              <a:buFont typeface="Arial" charset="0"/>
              <a:buNone/>
            </a:pPr>
            <a:endParaRPr lang="pt-BR" sz="1400" b="1">
              <a:solidFill>
                <a:srgbClr val="9900CC"/>
              </a:solidFill>
              <a:latin typeface="Arial" charset="0"/>
            </a:endParaRPr>
          </a:p>
          <a:p>
            <a:pPr algn="ctr">
              <a:spcBef>
                <a:spcPct val="20000"/>
              </a:spcBef>
              <a:buFont typeface="Arial" charset="0"/>
              <a:buNone/>
            </a:pPr>
            <a:r>
              <a:rPr lang="pt-BR" sz="1400" b="1">
                <a:solidFill>
                  <a:srgbClr val="9900CC"/>
                </a:solidFill>
                <a:latin typeface="Arial" charset="0"/>
              </a:rPr>
              <a:t>Crhistinne Maymone Gonçalves</a:t>
            </a:r>
          </a:p>
          <a:p>
            <a:pPr algn="ctr">
              <a:spcBef>
                <a:spcPct val="20000"/>
              </a:spcBef>
              <a:buFont typeface="Arial" charset="0"/>
              <a:buNone/>
            </a:pPr>
            <a:r>
              <a:rPr lang="pt-BR" sz="1400" b="1">
                <a:solidFill>
                  <a:srgbClr val="9900CC"/>
                </a:solidFill>
                <a:latin typeface="Arial" charset="0"/>
              </a:rPr>
              <a:t>Diretora Geral de Gestão Estratégica SES/MS</a:t>
            </a:r>
          </a:p>
          <a:p>
            <a:pPr algn="ctr">
              <a:spcBef>
                <a:spcPct val="20000"/>
              </a:spcBef>
              <a:buFont typeface="Arial" charset="0"/>
              <a:buNone/>
            </a:pPr>
            <a:endParaRPr lang="pt-BR" sz="1400" b="1">
              <a:solidFill>
                <a:srgbClr val="9900CC"/>
              </a:solidFill>
              <a:latin typeface="Arial" charset="0"/>
            </a:endParaRPr>
          </a:p>
          <a:p>
            <a:pPr algn="ctr">
              <a:spcBef>
                <a:spcPct val="20000"/>
              </a:spcBef>
              <a:buFont typeface="Arial" charset="0"/>
              <a:buNone/>
            </a:pPr>
            <a:r>
              <a:rPr lang="pt-BR" sz="1400" b="1">
                <a:solidFill>
                  <a:schemeClr val="hlink"/>
                </a:solidFill>
                <a:latin typeface="Calibri" pitchFamily="34" charset="0"/>
              </a:rPr>
              <a:t>Ed Carlos Britto Burgatt</a:t>
            </a:r>
          </a:p>
          <a:p>
            <a:pPr algn="ctr">
              <a:spcBef>
                <a:spcPct val="20000"/>
              </a:spcBef>
              <a:buFont typeface="Arial" charset="0"/>
              <a:buNone/>
            </a:pPr>
            <a:r>
              <a:rPr lang="pt-BR" sz="1400" b="1">
                <a:solidFill>
                  <a:schemeClr val="hlink"/>
                </a:solidFill>
                <a:latin typeface="Calibri" pitchFamily="34" charset="0"/>
              </a:rPr>
              <a:t>Coordenador Estadual de Regulação Assistencial</a:t>
            </a:r>
          </a:p>
          <a:p>
            <a:pPr algn="ctr">
              <a:spcBef>
                <a:spcPct val="20000"/>
              </a:spcBef>
              <a:buFont typeface="Arial" charset="0"/>
              <a:buNone/>
            </a:pPr>
            <a:r>
              <a:rPr lang="pt-BR" sz="1400" b="1">
                <a:solidFill>
                  <a:schemeClr val="hlink"/>
                </a:solidFill>
                <a:latin typeface="Calibri" pitchFamily="34" charset="0"/>
              </a:rPr>
              <a:t>SES Mato Grosso do Sul</a:t>
            </a:r>
          </a:p>
          <a:p>
            <a:pPr algn="ctr">
              <a:spcBef>
                <a:spcPct val="20000"/>
              </a:spcBef>
              <a:buFont typeface="Arial" charset="0"/>
              <a:buNone/>
            </a:pPr>
            <a:endParaRPr lang="pt-BR" sz="1400" b="1">
              <a:solidFill>
                <a:srgbClr val="9900CC"/>
              </a:solidFill>
              <a:latin typeface="Arial" charset="0"/>
            </a:endParaRPr>
          </a:p>
        </p:txBody>
      </p:sp>
      <p:sp>
        <p:nvSpPr>
          <p:cNvPr id="22544" name="Text Box 17"/>
          <p:cNvSpPr txBox="1">
            <a:spLocks noChangeArrowheads="1"/>
          </p:cNvSpPr>
          <p:nvPr/>
        </p:nvSpPr>
        <p:spPr bwMode="auto">
          <a:xfrm>
            <a:off x="1073150" y="476250"/>
            <a:ext cx="6843713" cy="350838"/>
          </a:xfrm>
          <a:prstGeom prst="rect">
            <a:avLst/>
          </a:prstGeom>
          <a:noFill/>
          <a:ln w="9525">
            <a:noFill/>
            <a:miter lim="800000"/>
            <a:headEnd/>
            <a:tailEnd/>
          </a:ln>
        </p:spPr>
        <p:txBody>
          <a:bodyPr wrap="none">
            <a:spAutoFit/>
          </a:bodyPr>
          <a:lstStyle/>
          <a:p>
            <a:r>
              <a:rPr lang="pt-BR" sz="1700" b="1">
                <a:solidFill>
                  <a:schemeClr val="hlink"/>
                </a:solidFill>
              </a:rPr>
              <a:t>COORDENADORIA ESTADUAL DE REGULAÇÃO ASSISTENCIAL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483100"/>
            <a:ext cx="9144000" cy="2374900"/>
          </a:xfrm>
          <a:prstGeom prst="rect">
            <a:avLst/>
          </a:prstGeom>
          <a:solidFill>
            <a:srgbClr val="FF6600"/>
          </a:solidFill>
          <a:ln w="19050">
            <a:solidFill>
              <a:schemeClr val="tx2">
                <a:lumMod val="10000"/>
              </a:schemeClr>
            </a:solidFill>
            <a:prstDash val="lgDash"/>
            <a:miter lim="800000"/>
            <a:headEnd/>
            <a:tailEnd/>
          </a:ln>
        </p:spPr>
        <p:txBody>
          <a:bodyPr anchor="ctr"/>
          <a:lstStyle/>
          <a:p>
            <a:pPr algn="ctr">
              <a:defRPr/>
            </a:pPr>
            <a:endParaRPr lang="pt-BR" sz="2800" dirty="0">
              <a:solidFill>
                <a:schemeClr val="bg2"/>
              </a:solidFill>
              <a:latin typeface="Arial" charset="0"/>
              <a:cs typeface="+mn-cs"/>
            </a:endParaRPr>
          </a:p>
        </p:txBody>
      </p:sp>
      <p:sp>
        <p:nvSpPr>
          <p:cNvPr id="52279" name="Rectangle 6"/>
          <p:cNvSpPr>
            <a:spLocks noChangeArrowheads="1"/>
          </p:cNvSpPr>
          <p:nvPr/>
        </p:nvSpPr>
        <p:spPr bwMode="auto">
          <a:xfrm>
            <a:off x="179388" y="4868863"/>
            <a:ext cx="8786812" cy="1673225"/>
          </a:xfrm>
          <a:prstGeom prst="rect">
            <a:avLst/>
          </a:prstGeom>
          <a:solidFill>
            <a:srgbClr val="FFCC99"/>
          </a:solidFill>
          <a:ln w="3175">
            <a:solidFill>
              <a:schemeClr val="folHlink"/>
            </a:solidFill>
            <a:miter lim="800000"/>
            <a:headEnd/>
            <a:tailEnd/>
          </a:ln>
        </p:spPr>
        <p:txBody>
          <a:bodyPr anchor="ctr"/>
          <a:lstStyle/>
          <a:p>
            <a:pPr algn="ctr">
              <a:lnSpc>
                <a:spcPct val="200000"/>
              </a:lnSpc>
            </a:pPr>
            <a:endParaRPr lang="pt-BR" sz="2000">
              <a:solidFill>
                <a:schemeClr val="bg2"/>
              </a:solidFill>
              <a:latin typeface="Arial" charset="0"/>
              <a:cs typeface="Arial" charset="0"/>
            </a:endParaRPr>
          </a:p>
          <a:p>
            <a:pPr algn="ctr">
              <a:lnSpc>
                <a:spcPct val="200000"/>
              </a:lnSpc>
            </a:pPr>
            <a:endParaRPr lang="pt-BR" sz="2000">
              <a:solidFill>
                <a:schemeClr val="bg2"/>
              </a:solidFill>
              <a:latin typeface="Arial" charset="0"/>
              <a:cs typeface="Arial" charset="0"/>
            </a:endParaRPr>
          </a:p>
          <a:p>
            <a:pPr algn="ctr">
              <a:lnSpc>
                <a:spcPct val="200000"/>
              </a:lnSpc>
            </a:pPr>
            <a:endParaRPr lang="pt-BR" sz="2000">
              <a:solidFill>
                <a:schemeClr val="bg2"/>
              </a:solidFill>
              <a:latin typeface="Arial" charset="0"/>
              <a:cs typeface="Arial" charset="0"/>
            </a:endParaRPr>
          </a:p>
          <a:p>
            <a:pPr algn="ctr">
              <a:lnSpc>
                <a:spcPct val="200000"/>
              </a:lnSpc>
            </a:pPr>
            <a:endParaRPr lang="pt-BR" sz="2000">
              <a:solidFill>
                <a:schemeClr val="bg2"/>
              </a:solidFill>
              <a:latin typeface="Arial" charset="0"/>
              <a:cs typeface="Arial" charset="0"/>
            </a:endParaRPr>
          </a:p>
          <a:p>
            <a:pPr algn="ctr"/>
            <a:endParaRPr lang="pt-BR" sz="2000">
              <a:solidFill>
                <a:schemeClr val="bg2"/>
              </a:solidFill>
              <a:latin typeface="Arial" charset="0"/>
              <a:cs typeface="Arial" charset="0"/>
            </a:endParaRPr>
          </a:p>
          <a:p>
            <a:pPr algn="ctr"/>
            <a:endParaRPr lang="pt-BR" sz="2000">
              <a:solidFill>
                <a:schemeClr val="bg2"/>
              </a:solidFill>
              <a:latin typeface="Arial" charset="0"/>
              <a:cs typeface="Arial" charset="0"/>
            </a:endParaRPr>
          </a:p>
          <a:p>
            <a:pPr algn="ctr"/>
            <a:endParaRPr lang="pt-BR" sz="2000">
              <a:solidFill>
                <a:schemeClr val="bg2"/>
              </a:solidFill>
              <a:latin typeface="Arial" charset="0"/>
              <a:cs typeface="Arial" charset="0"/>
            </a:endParaRPr>
          </a:p>
          <a:p>
            <a:pPr algn="ctr"/>
            <a:endParaRPr lang="pt-BR" sz="2000">
              <a:solidFill>
                <a:schemeClr val="bg2"/>
              </a:solidFill>
              <a:latin typeface="Arial" charset="0"/>
              <a:cs typeface="Arial" charset="0"/>
            </a:endParaRPr>
          </a:p>
          <a:p>
            <a:pPr algn="ctr"/>
            <a:endParaRPr lang="pt-BR" sz="2000">
              <a:solidFill>
                <a:schemeClr val="bg2"/>
              </a:solidFill>
              <a:latin typeface="Arial" charset="0"/>
              <a:cs typeface="Arial" charset="0"/>
            </a:endParaRPr>
          </a:p>
          <a:p>
            <a:pPr algn="ctr"/>
            <a:endParaRPr lang="pt-BR" sz="2000">
              <a:solidFill>
                <a:schemeClr val="bg2"/>
              </a:solidFill>
              <a:latin typeface="Arial" charset="0"/>
              <a:cs typeface="Arial" charset="0"/>
            </a:endParaRPr>
          </a:p>
          <a:p>
            <a:pPr algn="ctr"/>
            <a:endParaRPr lang="pt-BR" sz="2000">
              <a:solidFill>
                <a:schemeClr val="bg2"/>
              </a:solidFill>
              <a:latin typeface="Arial" charset="0"/>
              <a:cs typeface="Arial" charset="0"/>
            </a:endParaRPr>
          </a:p>
        </p:txBody>
      </p:sp>
      <p:sp>
        <p:nvSpPr>
          <p:cNvPr id="52280" name="Rectangle 10"/>
          <p:cNvSpPr>
            <a:spLocks noChangeArrowheads="1"/>
          </p:cNvSpPr>
          <p:nvPr/>
        </p:nvSpPr>
        <p:spPr bwMode="auto">
          <a:xfrm>
            <a:off x="3230563" y="5094288"/>
            <a:ext cx="2643187" cy="1304925"/>
          </a:xfrm>
          <a:prstGeom prst="rect">
            <a:avLst/>
          </a:prstGeom>
          <a:solidFill>
            <a:srgbClr val="FF6600"/>
          </a:solidFill>
          <a:ln w="38100">
            <a:solidFill>
              <a:srgbClr val="000000"/>
            </a:solidFill>
            <a:miter lim="800000"/>
            <a:headEnd/>
            <a:tailEnd/>
          </a:ln>
        </p:spPr>
        <p:txBody>
          <a:bodyPr anchor="ctr"/>
          <a:lstStyle/>
          <a:p>
            <a:pPr algn="ctr"/>
            <a:r>
              <a:rPr lang="pt-BR" sz="1800">
                <a:latin typeface="Arial" charset="0"/>
                <a:cs typeface="Arial" charset="0"/>
              </a:rPr>
              <a:t>CENTRAL DE REGULAÇÃO DE INTERNAÇÕES HOSPITALARES</a:t>
            </a:r>
          </a:p>
        </p:txBody>
      </p:sp>
      <p:sp>
        <p:nvSpPr>
          <p:cNvPr id="9" name="Rectangle 11"/>
          <p:cNvSpPr>
            <a:spLocks noChangeArrowheads="1"/>
          </p:cNvSpPr>
          <p:nvPr/>
        </p:nvSpPr>
        <p:spPr bwMode="auto">
          <a:xfrm>
            <a:off x="6100763" y="5119688"/>
            <a:ext cx="2643187" cy="1257300"/>
          </a:xfrm>
          <a:prstGeom prst="rect">
            <a:avLst/>
          </a:prstGeom>
          <a:solidFill>
            <a:srgbClr val="FF6600"/>
          </a:solidFill>
          <a:ln w="38100">
            <a:solidFill>
              <a:schemeClr val="accent4">
                <a:lumMod val="25000"/>
              </a:schemeClr>
            </a:solidFill>
            <a:miter lim="800000"/>
            <a:headEnd/>
            <a:tailEnd/>
          </a:ln>
        </p:spPr>
        <p:txBody>
          <a:bodyPr anchor="ctr"/>
          <a:lstStyle/>
          <a:p>
            <a:pPr algn="ctr">
              <a:defRPr/>
            </a:pPr>
            <a:r>
              <a:rPr lang="pt-BR" sz="1800">
                <a:latin typeface="Arial" charset="0"/>
                <a:cs typeface="Arial" charset="0"/>
              </a:rPr>
              <a:t>CENTRAL DE REGULAÇÃO DE URGÊNCIA E EMERGÊNCIA</a:t>
            </a:r>
          </a:p>
        </p:txBody>
      </p:sp>
      <p:sp>
        <p:nvSpPr>
          <p:cNvPr id="52282" name="Rectangle 13"/>
          <p:cNvSpPr>
            <a:spLocks noChangeArrowheads="1"/>
          </p:cNvSpPr>
          <p:nvPr/>
        </p:nvSpPr>
        <p:spPr bwMode="auto">
          <a:xfrm>
            <a:off x="322263" y="5094288"/>
            <a:ext cx="2714625" cy="1304925"/>
          </a:xfrm>
          <a:prstGeom prst="rect">
            <a:avLst/>
          </a:prstGeom>
          <a:solidFill>
            <a:srgbClr val="FF6600"/>
          </a:solidFill>
          <a:ln w="38100">
            <a:solidFill>
              <a:srgbClr val="000000"/>
            </a:solidFill>
            <a:miter lim="800000"/>
            <a:headEnd/>
            <a:tailEnd/>
          </a:ln>
        </p:spPr>
        <p:txBody>
          <a:bodyPr anchor="ctr"/>
          <a:lstStyle/>
          <a:p>
            <a:pPr algn="ctr"/>
            <a:endParaRPr lang="pt-BR" sz="1400">
              <a:latin typeface="Comic Sans MS" pitchFamily="66" charset="0"/>
              <a:cs typeface="Arial" charset="0"/>
            </a:endParaRPr>
          </a:p>
          <a:p>
            <a:pPr algn="ctr"/>
            <a:r>
              <a:rPr lang="pt-BR" sz="1800">
                <a:latin typeface="Arial" charset="0"/>
                <a:cs typeface="Arial" charset="0"/>
              </a:rPr>
              <a:t>CENTRAL DE REGULAÇÃO DE CONSULTAS E EXAMES</a:t>
            </a:r>
          </a:p>
          <a:p>
            <a:pPr algn="ctr"/>
            <a:endParaRPr lang="pt-BR" sz="1400">
              <a:latin typeface="Arial" charset="0"/>
              <a:cs typeface="Arial" charset="0"/>
            </a:endParaRPr>
          </a:p>
        </p:txBody>
      </p:sp>
      <p:sp>
        <p:nvSpPr>
          <p:cNvPr id="52283" name="Rectangle 10"/>
          <p:cNvSpPr>
            <a:spLocks noChangeArrowheads="1"/>
          </p:cNvSpPr>
          <p:nvPr/>
        </p:nvSpPr>
        <p:spPr bwMode="auto">
          <a:xfrm>
            <a:off x="0" y="88900"/>
            <a:ext cx="9144000" cy="792163"/>
          </a:xfrm>
          <a:prstGeom prst="rect">
            <a:avLst/>
          </a:prstGeom>
          <a:noFill/>
          <a:ln w="12700" cap="sq" algn="ctr">
            <a:noFill/>
            <a:miter lim="800000"/>
            <a:headEnd/>
            <a:tailEnd/>
          </a:ln>
        </p:spPr>
        <p:txBody>
          <a:bodyPr anchor="ctr">
            <a:spAutoFit/>
          </a:bodyPr>
          <a:lstStyle/>
          <a:p>
            <a:pPr algn="ctr">
              <a:buFont typeface="Wingdings" pitchFamily="2" charset="2"/>
              <a:buChar char=""/>
              <a:tabLst>
                <a:tab pos="0" algn="l"/>
                <a:tab pos="88900" algn="l"/>
              </a:tabLst>
            </a:pPr>
            <a:r>
              <a:rPr lang="pt-BR" sz="2400" b="1">
                <a:solidFill>
                  <a:srgbClr val="000099"/>
                </a:solidFill>
                <a:latin typeface="Arial" charset="0"/>
                <a:cs typeface="Arial" charset="0"/>
              </a:rPr>
              <a:t> </a:t>
            </a:r>
            <a:r>
              <a:rPr lang="pt-BR" sz="2200" b="1">
                <a:solidFill>
                  <a:srgbClr val="000099"/>
                </a:solidFill>
                <a:latin typeface="Arial" charset="0"/>
                <a:cs typeface="Arial" charset="0"/>
              </a:rPr>
              <a:t>PROJETO DE REFORMA E AMPLIAÇÃO DOS COMPLEXOS REGULADORES E PROJETO DE INFORMATIZAÇÃO DE REDES.</a:t>
            </a:r>
          </a:p>
        </p:txBody>
      </p:sp>
      <p:sp>
        <p:nvSpPr>
          <p:cNvPr id="57" name="Retângulo 56"/>
          <p:cNvSpPr/>
          <p:nvPr/>
        </p:nvSpPr>
        <p:spPr>
          <a:xfrm>
            <a:off x="0" y="3948113"/>
            <a:ext cx="9144000" cy="374650"/>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600">
                <a:solidFill>
                  <a:srgbClr val="FFFFFF"/>
                </a:solidFill>
              </a:rPr>
              <a:t>COMPLEXO REGULADOR DE MS</a:t>
            </a:r>
          </a:p>
        </p:txBody>
      </p:sp>
      <p:graphicFrame>
        <p:nvGraphicFramePr>
          <p:cNvPr id="354308" name="Diagram 4"/>
          <p:cNvGraphicFramePr>
            <a:graphicFrameLocks/>
          </p:cNvGraphicFramePr>
          <p:nvPr/>
        </p:nvGraphicFramePr>
        <p:xfrm>
          <a:off x="755650" y="703263"/>
          <a:ext cx="7745413" cy="4152900"/>
        </p:xfrm>
        <a:graphic>
          <a:graphicData uri="http://schemas.openxmlformats.org/drawingml/2006/compatibility">
            <com:legacyDrawing xmlns:com="http://schemas.openxmlformats.org/drawingml/2006/compatibility" spid="_x0000_s52257"/>
          </a:graphicData>
        </a:graphic>
      </p:graphicFrame>
      <p:sp>
        <p:nvSpPr>
          <p:cNvPr id="52285" name="Text Box 23"/>
          <p:cNvSpPr txBox="1">
            <a:spLocks noChangeArrowheads="1"/>
          </p:cNvSpPr>
          <p:nvPr/>
        </p:nvSpPr>
        <p:spPr bwMode="auto">
          <a:xfrm>
            <a:off x="1230313" y="1341438"/>
            <a:ext cx="2255837" cy="1006475"/>
          </a:xfrm>
          <a:prstGeom prst="rect">
            <a:avLst/>
          </a:prstGeom>
          <a:noFill/>
          <a:ln w="12700" cap="sq" algn="ctr">
            <a:noFill/>
            <a:miter lim="800000"/>
            <a:headEnd/>
            <a:tailEnd/>
          </a:ln>
        </p:spPr>
        <p:txBody>
          <a:bodyPr wrap="none">
            <a:spAutoFit/>
          </a:bodyPr>
          <a:lstStyle/>
          <a:p>
            <a:pPr algn="ctr"/>
            <a:r>
              <a:rPr lang="pt-BR" sz="2000" b="1" i="1">
                <a:solidFill>
                  <a:srgbClr val="3E5D78"/>
                </a:solidFill>
                <a:latin typeface="Arial" charset="0"/>
                <a:cs typeface="Arial" charset="0"/>
              </a:rPr>
              <a:t>Implantação:</a:t>
            </a:r>
          </a:p>
          <a:p>
            <a:pPr algn="ctr"/>
            <a:r>
              <a:rPr lang="pt-BR" sz="2000" b="1" i="1">
                <a:solidFill>
                  <a:srgbClr val="3E5D78"/>
                </a:solidFill>
                <a:latin typeface="Arial" charset="0"/>
                <a:cs typeface="Arial" charset="0"/>
              </a:rPr>
              <a:t>Portaria GM 494</a:t>
            </a:r>
          </a:p>
          <a:p>
            <a:pPr algn="ctr"/>
            <a:r>
              <a:rPr lang="pt-BR" sz="2000" b="1" i="1">
                <a:solidFill>
                  <a:srgbClr val="3E5D78"/>
                </a:solidFill>
                <a:latin typeface="Arial" charset="0"/>
                <a:cs typeface="Arial" charset="0"/>
              </a:rPr>
              <a:t>Portaria GM1.571</a:t>
            </a:r>
          </a:p>
        </p:txBody>
      </p:sp>
      <p:sp>
        <p:nvSpPr>
          <p:cNvPr id="52286" name="Text Box 22"/>
          <p:cNvSpPr txBox="1">
            <a:spLocks noChangeArrowheads="1"/>
          </p:cNvSpPr>
          <p:nvPr/>
        </p:nvSpPr>
        <p:spPr bwMode="auto">
          <a:xfrm rot="10814005" flipV="1">
            <a:off x="6819900" y="2133600"/>
            <a:ext cx="2324100" cy="1100138"/>
          </a:xfrm>
          <a:prstGeom prst="rect">
            <a:avLst/>
          </a:prstGeom>
          <a:noFill/>
          <a:ln w="12700" cap="sq" algn="ctr">
            <a:noFill/>
            <a:miter lim="800000"/>
            <a:headEnd/>
            <a:tailEnd/>
          </a:ln>
        </p:spPr>
        <p:txBody>
          <a:bodyPr>
            <a:spAutoFit/>
          </a:bodyPr>
          <a:lstStyle/>
          <a:p>
            <a:pPr algn="ctr"/>
            <a:r>
              <a:rPr lang="pt-BR" b="1" i="1">
                <a:solidFill>
                  <a:srgbClr val="FF0000"/>
                </a:solidFill>
                <a:latin typeface="Arial" charset="0"/>
                <a:cs typeface="Arial" charset="0"/>
              </a:rPr>
              <a:t>Recurso:</a:t>
            </a:r>
          </a:p>
          <a:p>
            <a:pPr algn="ctr"/>
            <a:r>
              <a:rPr lang="pt-BR" b="1" i="1">
                <a:solidFill>
                  <a:srgbClr val="FF0000"/>
                </a:solidFill>
                <a:latin typeface="Arial" charset="0"/>
                <a:cs typeface="Arial" charset="0"/>
              </a:rPr>
              <a:t>Portaria GM 3.188 de DEZ de 2009</a:t>
            </a:r>
          </a:p>
          <a:p>
            <a:pPr algn="ctr"/>
            <a:endParaRPr lang="pt-BR" sz="1800" b="1" i="1">
              <a:solidFill>
                <a:srgbClr val="FF0000"/>
              </a:solidFill>
              <a:latin typeface="Arial" charset="0"/>
              <a:cs typeface="Arial" charset="0"/>
            </a:endParaRPr>
          </a:p>
        </p:txBody>
      </p:sp>
      <p:graphicFrame>
        <p:nvGraphicFramePr>
          <p:cNvPr id="2" name="Diagram 45"/>
          <p:cNvGraphicFramePr>
            <a:graphicFrameLocks/>
          </p:cNvGraphicFramePr>
          <p:nvPr/>
        </p:nvGraphicFramePr>
        <p:xfrm>
          <a:off x="755650" y="692150"/>
          <a:ext cx="7745413" cy="4152900"/>
        </p:xfrm>
        <a:graphic>
          <a:graphicData uri="http://schemas.openxmlformats.org/drawingml/2006/compatibility">
            <com:legacyDrawing xmlns:com="http://schemas.openxmlformats.org/drawingml/2006/compatibility" spid="_x0000_s5226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54308"/>
                                        </p:tgtEl>
                                        <p:attrNameLst>
                                          <p:attrName>style.visibility</p:attrName>
                                        </p:attrNameLst>
                                      </p:cBhvr>
                                      <p:to>
                                        <p:strVal val="visible"/>
                                      </p:to>
                                    </p:set>
                                    <p:animEffect transition="in" filter="fade">
                                      <p:cBhvr>
                                        <p:cTn id="11" dur="1000"/>
                                        <p:tgtEl>
                                          <p:spTgt spid="354308"/>
                                        </p:tgtEl>
                                      </p:cBhvr>
                                    </p:animEffect>
                                    <p:anim calcmode="lin" valueType="num">
                                      <p:cBhvr>
                                        <p:cTn id="12" dur="1000" fill="hold"/>
                                        <p:tgtEl>
                                          <p:spTgt spid="354308"/>
                                        </p:tgtEl>
                                        <p:attrNameLst>
                                          <p:attrName>ppt_x</p:attrName>
                                        </p:attrNameLst>
                                      </p:cBhvr>
                                      <p:tavLst>
                                        <p:tav tm="0">
                                          <p:val>
                                            <p:strVal val="#ppt_x"/>
                                          </p:val>
                                        </p:tav>
                                        <p:tav tm="100000">
                                          <p:val>
                                            <p:strVal val="#ppt_x"/>
                                          </p:val>
                                        </p:tav>
                                      </p:tavLst>
                                    </p:anim>
                                    <p:anim calcmode="lin" valueType="num">
                                      <p:cBhvr>
                                        <p:cTn id="13" dur="900" decel="100000" fill="hold"/>
                                        <p:tgtEl>
                                          <p:spTgt spid="35430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5430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900" decel="100000" fill="hold"/>
                                        <p:tgtEl>
                                          <p:spTgt spid="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Dgm spid="354308" grpId="0"/>
      <p:bldDgm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p:cNvSpPr>
          <p:nvPr/>
        </p:nvSpPr>
        <p:spPr bwMode="auto">
          <a:xfrm>
            <a:off x="468313" y="260350"/>
            <a:ext cx="8229600" cy="1143000"/>
          </a:xfrm>
          <a:prstGeom prst="rect">
            <a:avLst/>
          </a:prstGeom>
          <a:noFill/>
          <a:ln w="9525">
            <a:noFill/>
            <a:miter lim="800000"/>
            <a:headEnd/>
            <a:tailEnd/>
          </a:ln>
        </p:spPr>
        <p:txBody>
          <a:bodyPr anchor="ctr"/>
          <a:lstStyle/>
          <a:p>
            <a:pPr algn="ctr" eaLnBrk="0" hangingPunct="0"/>
            <a:endParaRPr lang="pt-BR" sz="4400">
              <a:solidFill>
                <a:schemeClr val="tx1"/>
              </a:solidFill>
              <a:latin typeface="Calibri" pitchFamily="34" charset="0"/>
              <a:cs typeface="Arial" charset="0"/>
            </a:endParaRPr>
          </a:p>
        </p:txBody>
      </p:sp>
      <p:sp>
        <p:nvSpPr>
          <p:cNvPr id="53250" name="Rectangle 6"/>
          <p:cNvSpPr>
            <a:spLocks/>
          </p:cNvSpPr>
          <p:nvPr/>
        </p:nvSpPr>
        <p:spPr bwMode="auto">
          <a:xfrm>
            <a:off x="468313" y="1628775"/>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pt-BR" sz="3200">
              <a:solidFill>
                <a:schemeClr val="tx1"/>
              </a:solidFill>
              <a:latin typeface="Calibri" pitchFamily="34" charset="0"/>
              <a:cs typeface="Arial" charset="0"/>
            </a:endParaRPr>
          </a:p>
        </p:txBody>
      </p:sp>
      <p:sp>
        <p:nvSpPr>
          <p:cNvPr id="53251" name="Rectangle 7"/>
          <p:cNvSpPr>
            <a:spLocks/>
          </p:cNvSpPr>
          <p:nvPr/>
        </p:nvSpPr>
        <p:spPr bwMode="auto">
          <a:xfrm>
            <a:off x="479425" y="288925"/>
            <a:ext cx="8229600" cy="1143000"/>
          </a:xfrm>
          <a:prstGeom prst="rect">
            <a:avLst/>
          </a:prstGeom>
          <a:noFill/>
          <a:ln w="9525">
            <a:noFill/>
            <a:miter lim="800000"/>
            <a:headEnd/>
            <a:tailEnd/>
          </a:ln>
        </p:spPr>
        <p:txBody>
          <a:bodyPr anchor="ctr"/>
          <a:lstStyle/>
          <a:p>
            <a:pPr algn="ctr" eaLnBrk="0" hangingPunct="0"/>
            <a:endParaRPr lang="pt-BR" sz="4400">
              <a:solidFill>
                <a:schemeClr val="tx1"/>
              </a:solidFill>
              <a:latin typeface="Calibri" pitchFamily="34" charset="0"/>
              <a:cs typeface="Arial" charset="0"/>
            </a:endParaRPr>
          </a:p>
        </p:txBody>
      </p:sp>
      <p:sp>
        <p:nvSpPr>
          <p:cNvPr id="53252" name="Rectangle 8"/>
          <p:cNvSpPr>
            <a:spLocks/>
          </p:cNvSpPr>
          <p:nvPr/>
        </p:nvSpPr>
        <p:spPr bwMode="auto">
          <a:xfrm>
            <a:off x="468313" y="1628775"/>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pt-BR" sz="3200">
              <a:solidFill>
                <a:schemeClr val="tx1"/>
              </a:solidFill>
              <a:latin typeface="Calibri" pitchFamily="34" charset="0"/>
              <a:cs typeface="Arial" charset="0"/>
            </a:endParaRPr>
          </a:p>
        </p:txBody>
      </p:sp>
      <p:sp>
        <p:nvSpPr>
          <p:cNvPr id="53253" name="Rectangle 9"/>
          <p:cNvSpPr>
            <a:spLocks/>
          </p:cNvSpPr>
          <p:nvPr/>
        </p:nvSpPr>
        <p:spPr bwMode="auto">
          <a:xfrm>
            <a:off x="479425" y="165735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pt-BR" sz="3200">
              <a:solidFill>
                <a:schemeClr val="tx1"/>
              </a:solidFill>
              <a:latin typeface="Calibri" pitchFamily="34" charset="0"/>
              <a:cs typeface="Arial" charset="0"/>
            </a:endParaRPr>
          </a:p>
        </p:txBody>
      </p:sp>
      <p:sp>
        <p:nvSpPr>
          <p:cNvPr id="53254" name="Rectangle 10"/>
          <p:cNvSpPr>
            <a:spLocks/>
          </p:cNvSpPr>
          <p:nvPr/>
        </p:nvSpPr>
        <p:spPr bwMode="auto">
          <a:xfrm>
            <a:off x="490538" y="317500"/>
            <a:ext cx="8229600" cy="1143000"/>
          </a:xfrm>
          <a:prstGeom prst="rect">
            <a:avLst/>
          </a:prstGeom>
          <a:noFill/>
          <a:ln w="9525">
            <a:noFill/>
            <a:miter lim="800000"/>
            <a:headEnd/>
            <a:tailEnd/>
          </a:ln>
        </p:spPr>
        <p:txBody>
          <a:bodyPr anchor="ctr"/>
          <a:lstStyle/>
          <a:p>
            <a:pPr algn="ctr" eaLnBrk="0" hangingPunct="0"/>
            <a:endParaRPr lang="pt-BR" sz="4400">
              <a:solidFill>
                <a:schemeClr val="tx1"/>
              </a:solidFill>
              <a:latin typeface="Calibri" pitchFamily="34" charset="0"/>
              <a:cs typeface="Arial" charset="0"/>
            </a:endParaRPr>
          </a:p>
        </p:txBody>
      </p:sp>
      <p:sp>
        <p:nvSpPr>
          <p:cNvPr id="53255" name="Rectangle 14"/>
          <p:cNvSpPr>
            <a:spLocks/>
          </p:cNvSpPr>
          <p:nvPr/>
        </p:nvSpPr>
        <p:spPr bwMode="auto">
          <a:xfrm>
            <a:off x="501650" y="346075"/>
            <a:ext cx="8229600" cy="1143000"/>
          </a:xfrm>
          <a:prstGeom prst="rect">
            <a:avLst/>
          </a:prstGeom>
          <a:noFill/>
          <a:ln w="9525">
            <a:noFill/>
            <a:miter lim="800000"/>
            <a:headEnd/>
            <a:tailEnd/>
          </a:ln>
        </p:spPr>
        <p:txBody>
          <a:bodyPr anchor="ctr"/>
          <a:lstStyle/>
          <a:p>
            <a:pPr algn="ctr" eaLnBrk="0" hangingPunct="0"/>
            <a:endParaRPr lang="pt-BR" sz="4400">
              <a:solidFill>
                <a:schemeClr val="tx1"/>
              </a:solidFill>
              <a:latin typeface="Calibri" pitchFamily="34" charset="0"/>
              <a:cs typeface="Arial" charset="0"/>
            </a:endParaRPr>
          </a:p>
        </p:txBody>
      </p:sp>
      <p:graphicFrame>
        <p:nvGraphicFramePr>
          <p:cNvPr id="58379" name="Group 11"/>
          <p:cNvGraphicFramePr>
            <a:graphicFrameLocks noGrp="1"/>
          </p:cNvGraphicFramePr>
          <p:nvPr/>
        </p:nvGraphicFramePr>
        <p:xfrm>
          <a:off x="136525" y="981075"/>
          <a:ext cx="4579938" cy="3863975"/>
        </p:xfrm>
        <a:graphic>
          <a:graphicData uri="http://schemas.openxmlformats.org/drawingml/2006/table">
            <a:tbl>
              <a:tblPr/>
              <a:tblGrid>
                <a:gridCol w="2995613"/>
                <a:gridCol w="1584325"/>
              </a:tblGrid>
              <a:tr h="490538">
                <a:tc gridSpan="2">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1" u="none" strike="noStrike" cap="none" normalizeH="0" baseline="0" smtClean="0">
                          <a:ln>
                            <a:noFill/>
                          </a:ln>
                          <a:solidFill>
                            <a:srgbClr val="FF3300"/>
                          </a:solidFill>
                          <a:effectLst/>
                          <a:latin typeface="Arial" charset="0"/>
                          <a:cs typeface="Arial" charset="0"/>
                        </a:rPr>
                        <a:t>RECURSO  - PROJETO DE REFORMA E/OU AMPLIAÇÃO COMPLEXOS REGULADORES DE MS</a:t>
                      </a:r>
                    </a:p>
                  </a:txBody>
                  <a:tcPr horzOverflow="overflow">
                    <a:lnL w="25400" cap="flat" cmpd="sng" algn="ctr">
                      <a:solidFill>
                        <a:srgbClr val="003366"/>
                      </a:solidFill>
                      <a:prstDash val="solid"/>
                      <a:round/>
                      <a:headEnd type="none" w="med" len="med"/>
                      <a:tailEnd type="none" w="med" len="med"/>
                    </a:lnL>
                    <a:lnR w="25400" cap="flat" cmpd="sng" algn="ctr">
                      <a:solidFill>
                        <a:srgbClr val="003366"/>
                      </a:solidFill>
                      <a:prstDash val="solid"/>
                      <a:round/>
                      <a:headEnd type="none" w="med" len="med"/>
                      <a:tailEnd type="none" w="med" len="med"/>
                    </a:lnR>
                    <a:lnT w="254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99FFCC"/>
                    </a:solidFill>
                  </a:tcPr>
                </a:tc>
                <a:tc hMerge="1">
                  <a:txBody>
                    <a:bodyPr/>
                    <a:lstStyle/>
                    <a:p>
                      <a:endParaRPr lang="pt-BR"/>
                    </a:p>
                  </a:txBody>
                  <a:tcPr/>
                </a:tc>
              </a:tr>
              <a:tr h="287338">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DESCRIÇÃO</a:t>
                      </a:r>
                    </a:p>
                  </a:txBody>
                  <a:tcPr horzOverflow="overflow">
                    <a:lnL w="254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triangl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triangle" w="med" len="med"/>
                    </a:lnB>
                    <a:lnTlToBr>
                      <a:noFill/>
                    </a:lnTlToBr>
                    <a:lnBlToTr>
                      <a:noFill/>
                    </a:lnBlToTr>
                    <a:solidFill>
                      <a:srgbClr val="99FFCC"/>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Valor Total</a:t>
                      </a:r>
                    </a:p>
                  </a:txBody>
                  <a:tcPr horzOverflow="overflow">
                    <a:lnL w="12700" cap="flat" cmpd="sng" algn="ctr">
                      <a:solidFill>
                        <a:srgbClr val="003366"/>
                      </a:solidFill>
                      <a:prstDash val="solid"/>
                      <a:round/>
                      <a:headEnd type="none" w="med" len="med"/>
                      <a:tailEnd type="triangle" w="med" len="med"/>
                    </a:lnL>
                    <a:lnR w="254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triangle" w="med" len="med"/>
                    </a:lnB>
                    <a:lnTlToBr>
                      <a:noFill/>
                    </a:lnTlToBr>
                    <a:lnBlToTr>
                      <a:noFill/>
                    </a:lnBlToTr>
                    <a:solidFill>
                      <a:srgbClr val="99FFCC"/>
                    </a:solidFill>
                  </a:tcPr>
                </a:tc>
              </a:tr>
              <a:tr h="490538">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COMPLEXO REGULADOR ESTADUAL</a:t>
                      </a:r>
                    </a:p>
                  </a:txBody>
                  <a:tcPr horzOverflow="overflow">
                    <a:lnL w="254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triangl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R$ 5.075.590,27</a:t>
                      </a:r>
                    </a:p>
                  </a:txBody>
                  <a:tcPr horzOverflow="overflow">
                    <a:lnL w="12700" cap="flat" cmpd="sng" algn="ctr">
                      <a:solidFill>
                        <a:srgbClr val="003366"/>
                      </a:solidFill>
                      <a:prstDash val="solid"/>
                      <a:round/>
                      <a:headEnd type="none" w="med" len="med"/>
                      <a:tailEnd type="triangle" w="med" len="med"/>
                    </a:lnL>
                    <a:lnR w="254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r>
              <a:tr h="690563">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COMPLEXO REGULADOR MACRORREGIÃO DE CAMPO GRANDE</a:t>
                      </a:r>
                    </a:p>
                  </a:txBody>
                  <a:tcPr horzOverflow="overflow">
                    <a:lnL w="254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triangl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ea typeface="DejaVu Sans"/>
                          <a:cs typeface="DejaVu Sans"/>
                        </a:rPr>
                        <a:t>R$ 2.299.418,17</a:t>
                      </a:r>
                    </a:p>
                  </a:txBody>
                  <a:tcPr anchor="ctr" horzOverflow="overflow">
                    <a:lnL w="12700" cap="flat" cmpd="sng" algn="ctr">
                      <a:solidFill>
                        <a:srgbClr val="003366"/>
                      </a:solidFill>
                      <a:prstDash val="solid"/>
                      <a:round/>
                      <a:headEnd type="none" w="med" len="med"/>
                      <a:tailEnd type="triangle" w="med" len="med"/>
                    </a:lnL>
                    <a:lnR w="254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COMPLEXO REGULADOR DA MACRORREGIÃO DE DOURADOS</a:t>
                      </a:r>
                    </a:p>
                  </a:txBody>
                  <a:tcPr horzOverflow="overflow">
                    <a:lnL w="254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triangl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R$ 1.528.550,00</a:t>
                      </a:r>
                    </a:p>
                  </a:txBody>
                  <a:tcPr horzOverflow="overflow">
                    <a:lnL w="12700" cap="flat" cmpd="sng" algn="ctr">
                      <a:solidFill>
                        <a:srgbClr val="003366"/>
                      </a:solidFill>
                      <a:prstDash val="solid"/>
                      <a:round/>
                      <a:headEnd type="none" w="med" len="med"/>
                      <a:tailEnd type="triangle" w="med" len="med"/>
                    </a:lnL>
                    <a:lnR w="254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COMPLEXO REGULADOR DA MACRORREGIÃO DE TRÊS LAGOAS</a:t>
                      </a:r>
                    </a:p>
                  </a:txBody>
                  <a:tcPr horzOverflow="overflow">
                    <a:lnL w="254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triangl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Arial" charset="0"/>
                          <a:cs typeface="Times New Roman" pitchFamily="18" charset="0"/>
                        </a:rPr>
                        <a:t>R$ 329.574,00</a:t>
                      </a:r>
                    </a:p>
                  </a:txBody>
                  <a:tcPr horzOverflow="overflow">
                    <a:lnL w="12700" cap="flat" cmpd="sng" algn="ctr">
                      <a:solidFill>
                        <a:srgbClr val="003366"/>
                      </a:solidFill>
                      <a:prstDash val="solid"/>
                      <a:round/>
                      <a:headEnd type="none" w="med" len="med"/>
                      <a:tailEnd type="triangle" w="med" len="med"/>
                    </a:lnL>
                    <a:lnR w="254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triangle" w="med" len="med"/>
                    </a:lnB>
                    <a:lnTlToBr>
                      <a:noFill/>
                    </a:lnTlToBr>
                    <a:lnBlToTr>
                      <a:noFill/>
                    </a:lnBlToTr>
                    <a:noFill/>
                  </a:tcPr>
                </a:tc>
              </a:tr>
              <a:tr h="328613">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FF3300"/>
                          </a:solidFill>
                          <a:effectLst/>
                          <a:latin typeface="Arial" charset="0"/>
                          <a:cs typeface="Times New Roman" pitchFamily="18" charset="0"/>
                        </a:rPr>
                        <a:t>TOTAL GERAL</a:t>
                      </a:r>
                    </a:p>
                  </a:txBody>
                  <a:tcPr horzOverflow="overflow">
                    <a:lnL w="254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triangl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none" w="med" len="med"/>
                    </a:lnB>
                    <a:lnTlToBr>
                      <a:noFill/>
                    </a:lnTlToBr>
                    <a:lnBlToTr>
                      <a:noFill/>
                    </a:lnBlToTr>
                    <a:solidFill>
                      <a:srgbClr val="BFBFBF"/>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FF3300"/>
                          </a:solidFill>
                          <a:effectLst/>
                          <a:latin typeface="Arial" charset="0"/>
                          <a:cs typeface="Times New Roman" pitchFamily="18" charset="0"/>
                        </a:rPr>
                        <a:t>R$ 9.233.132,44</a:t>
                      </a:r>
                    </a:p>
                  </a:txBody>
                  <a:tcPr horzOverflow="overflow">
                    <a:lnL w="12700" cap="flat" cmpd="sng" algn="ctr">
                      <a:solidFill>
                        <a:srgbClr val="003366"/>
                      </a:solidFill>
                      <a:prstDash val="solid"/>
                      <a:round/>
                      <a:headEnd type="none" w="med" len="med"/>
                      <a:tailEnd type="triangle" w="med" len="med"/>
                    </a:lnL>
                    <a:lnR w="254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triangle" w="med" len="med"/>
                    </a:lnT>
                    <a:lnB w="12700" cap="flat" cmpd="sng" algn="ctr">
                      <a:solidFill>
                        <a:srgbClr val="003366"/>
                      </a:solidFill>
                      <a:prstDash val="solid"/>
                      <a:round/>
                      <a:headEnd type="none" w="med" len="med"/>
                      <a:tailEnd type="none" w="med" len="med"/>
                    </a:lnB>
                    <a:lnTlToBr>
                      <a:noFill/>
                    </a:lnTlToBr>
                    <a:lnBlToTr>
                      <a:noFill/>
                    </a:lnBlToTr>
                    <a:solidFill>
                      <a:srgbClr val="BFBFBF"/>
                    </a:solidFill>
                  </a:tcPr>
                </a:tc>
              </a:tr>
            </a:tbl>
          </a:graphicData>
        </a:graphic>
      </p:graphicFrame>
      <p:graphicFrame>
        <p:nvGraphicFramePr>
          <p:cNvPr id="58404" name="Group 36"/>
          <p:cNvGraphicFramePr>
            <a:graphicFrameLocks noGrp="1"/>
          </p:cNvGraphicFramePr>
          <p:nvPr/>
        </p:nvGraphicFramePr>
        <p:xfrm>
          <a:off x="179388" y="4868863"/>
          <a:ext cx="4464050" cy="1828800"/>
        </p:xfrm>
        <a:graphic>
          <a:graphicData uri="http://schemas.openxmlformats.org/drawingml/2006/table">
            <a:tbl>
              <a:tblPr/>
              <a:tblGrid>
                <a:gridCol w="2903537"/>
                <a:gridCol w="1560513"/>
              </a:tblGrid>
              <a:tr h="309563">
                <a:tc gridSpan="2">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200" b="1" i="1" u="none" strike="noStrike" cap="none" normalizeH="0" baseline="0" smtClean="0">
                          <a:ln>
                            <a:noFill/>
                          </a:ln>
                          <a:solidFill>
                            <a:srgbClr val="FF3300"/>
                          </a:solidFill>
                          <a:effectLst/>
                          <a:latin typeface="Arial" charset="0"/>
                          <a:cs typeface="Arial" charset="0"/>
                        </a:rPr>
                        <a:t>RECURSO  - PROJETO DE INFORMATIZÃÇÃO DE REDES DE 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pt-BR"/>
                    </a:p>
                  </a:txBody>
                  <a:tcPr/>
                </a:tc>
              </a:tr>
              <a:tr h="182563">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200" b="1" i="0" u="none" strike="noStrike" cap="none" normalizeH="0" baseline="0" smtClean="0">
                          <a:ln>
                            <a:noFill/>
                          </a:ln>
                          <a:solidFill>
                            <a:srgbClr val="0000FF"/>
                          </a:solidFill>
                          <a:effectLst/>
                          <a:latin typeface="Arial" charset="0"/>
                          <a:cs typeface="Times New Roman" pitchFamily="18" charset="0"/>
                        </a:rPr>
                        <a:t>DESCRIÇÃO</a:t>
                      </a:r>
                      <a:endParaRPr kumimoji="0" lang="pt-BR" sz="1200" b="0"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accent1"/>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200" b="1" i="0" u="none" strike="noStrike" cap="none" normalizeH="0" baseline="0" smtClean="0">
                          <a:ln>
                            <a:noFill/>
                          </a:ln>
                          <a:solidFill>
                            <a:srgbClr val="0000FF"/>
                          </a:solidFill>
                          <a:effectLst/>
                          <a:latin typeface="Arial" charset="0"/>
                          <a:cs typeface="Times New Roman" pitchFamily="18" charset="0"/>
                        </a:rPr>
                        <a:t>VALOR TOTAL</a:t>
                      </a:r>
                      <a:endParaRPr kumimoji="0" lang="pt-BR" sz="1200" b="0"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accent1"/>
                    </a:solidFill>
                  </a:tcPr>
                </a:tc>
              </a:tr>
              <a:tr h="693738">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200" b="1" i="0" u="none" strike="noStrike" cap="none" normalizeH="0" baseline="0" smtClean="0">
                          <a:ln>
                            <a:noFill/>
                          </a:ln>
                          <a:solidFill>
                            <a:srgbClr val="0000FF"/>
                          </a:solidFill>
                          <a:effectLst/>
                          <a:latin typeface="Arial" charset="0"/>
                          <a:cs typeface="Times New Roman" pitchFamily="18" charset="0"/>
                        </a:rPr>
                        <a:t>RECURSO PARA INFORMATIZAR TODAS AS UNIDADES DE SAÚDE PÚBLICAS DE MATO GROSSO DO SUL</a:t>
                      </a:r>
                      <a:endParaRPr kumimoji="0" lang="pt-BR" sz="1200" b="1"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200" b="1" i="0" u="none" strike="noStrike" cap="none" normalizeH="0" baseline="0" smtClean="0">
                          <a:ln>
                            <a:noFill/>
                          </a:ln>
                          <a:solidFill>
                            <a:srgbClr val="FF0000"/>
                          </a:solidFill>
                          <a:effectLst/>
                          <a:latin typeface="Arial" charset="0"/>
                          <a:cs typeface="Times New Roman" pitchFamily="18" charset="0"/>
                        </a:rPr>
                        <a:t>R$ 4.000.000,00</a:t>
                      </a:r>
                      <a:endParaRPr kumimoji="0" lang="pt-BR" sz="1200" b="0" i="0" u="none" strike="noStrike" cap="none" normalizeH="0" baseline="0" smtClean="0">
                        <a:ln>
                          <a:noFill/>
                        </a:ln>
                        <a:solidFill>
                          <a:srgbClr val="FF0000"/>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200" b="1" i="0" u="none" strike="noStrike" cap="none" normalizeH="0" baseline="0" smtClean="0">
                          <a:ln>
                            <a:noFill/>
                          </a:ln>
                          <a:solidFill>
                            <a:srgbClr val="FF0000"/>
                          </a:solidFill>
                          <a:effectLst/>
                          <a:latin typeface="Arial" charset="0"/>
                          <a:cs typeface="Arial" charset="0"/>
                        </a:rPr>
                        <a:t>TOTAL PROJETOS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200" b="1" i="0" u="none" strike="noStrike" cap="none" normalizeH="0" baseline="0" smtClean="0">
                          <a:ln>
                            <a:noFill/>
                          </a:ln>
                          <a:solidFill>
                            <a:srgbClr val="FF0000"/>
                          </a:solidFill>
                          <a:effectLst/>
                          <a:latin typeface="Arial" charset="0"/>
                          <a:cs typeface="Times New Roman" pitchFamily="18" charset="0"/>
                        </a:rPr>
                        <a:t>13.233.132,44</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297" name="Text Box 186"/>
          <p:cNvSpPr txBox="1">
            <a:spLocks noChangeArrowheads="1"/>
          </p:cNvSpPr>
          <p:nvPr/>
        </p:nvSpPr>
        <p:spPr bwMode="auto">
          <a:xfrm>
            <a:off x="0" y="65088"/>
            <a:ext cx="9144000" cy="915987"/>
          </a:xfrm>
          <a:prstGeom prst="rect">
            <a:avLst/>
          </a:prstGeom>
          <a:noFill/>
          <a:ln w="12700" cap="sq" algn="ctr">
            <a:noFill/>
            <a:miter lim="800000"/>
            <a:headEnd/>
            <a:tailEnd/>
          </a:ln>
        </p:spPr>
        <p:txBody>
          <a:bodyPr>
            <a:spAutoFit/>
          </a:bodyPr>
          <a:lstStyle/>
          <a:p>
            <a:pPr algn="ctr"/>
            <a:r>
              <a:rPr lang="pt-BR" sz="1800">
                <a:solidFill>
                  <a:srgbClr val="0000FF"/>
                </a:solidFill>
                <a:latin typeface="Arial" charset="0"/>
                <a:cs typeface="Arial" charset="0"/>
              </a:rPr>
              <a:t>PORTARIA Nº 3188 DE 18/12/2009 QUE HABILITA ESTADOS E MUNICIPIOS A IMPLANTAÇÃO E IMPLEMENTAÇÃO DE COMPLEXOS REGULADORES E INFORMATIZAÇÃO DAS UNIDADES DE SAÚDE NO ÂMBITO DO SUS. </a:t>
            </a:r>
          </a:p>
        </p:txBody>
      </p:sp>
      <p:sp>
        <p:nvSpPr>
          <p:cNvPr id="53307" name="Text Box 23"/>
          <p:cNvSpPr txBox="1">
            <a:spLocks noChangeArrowheads="1"/>
          </p:cNvSpPr>
          <p:nvPr/>
        </p:nvSpPr>
        <p:spPr bwMode="auto">
          <a:xfrm>
            <a:off x="4887913" y="1196975"/>
            <a:ext cx="3960812" cy="522288"/>
          </a:xfrm>
          <a:prstGeom prst="rect">
            <a:avLst/>
          </a:prstGeom>
          <a:noFill/>
          <a:ln w="12700" cap="sq" algn="ctr">
            <a:noFill/>
            <a:miter lim="800000"/>
            <a:headEnd/>
            <a:tailEnd/>
          </a:ln>
        </p:spPr>
        <p:txBody>
          <a:bodyPr>
            <a:spAutoFit/>
          </a:bodyPr>
          <a:lstStyle/>
          <a:p>
            <a:pPr algn="ctr">
              <a:defRPr/>
            </a:pPr>
            <a:r>
              <a:rPr lang="pt-BR" sz="1400" b="1" i="1" dirty="0">
                <a:solidFill>
                  <a:srgbClr val="FF3300"/>
                </a:solidFill>
                <a:latin typeface="+mn-lt"/>
                <a:cs typeface="Arial" pitchFamily="34" charset="0"/>
              </a:rPr>
              <a:t>RECURSO  - PROJETO DE INFORMATIZÃÇÃO DE REDES DE CAMPO GRANDE</a:t>
            </a:r>
          </a:p>
        </p:txBody>
      </p:sp>
      <p:graphicFrame>
        <p:nvGraphicFramePr>
          <p:cNvPr id="53339" name="Group 91"/>
          <p:cNvGraphicFramePr>
            <a:graphicFrameLocks noGrp="1"/>
          </p:cNvGraphicFramePr>
          <p:nvPr/>
        </p:nvGraphicFramePr>
        <p:xfrm>
          <a:off x="4859338" y="1874838"/>
          <a:ext cx="4032250" cy="1036637"/>
        </p:xfrm>
        <a:graphic>
          <a:graphicData uri="http://schemas.openxmlformats.org/drawingml/2006/table">
            <a:tbl>
              <a:tblPr/>
              <a:tblGrid>
                <a:gridCol w="2592387"/>
                <a:gridCol w="1439863"/>
              </a:tblGrid>
              <a:tr h="287338">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chemeClr val="tx1"/>
                          </a:solidFill>
                          <a:effectLst/>
                          <a:latin typeface="Calibri" pitchFamily="34" charset="0"/>
                          <a:cs typeface="Times New Roman" pitchFamily="18" charset="0"/>
                        </a:rPr>
                        <a:t>DESCRIÇÃO</a:t>
                      </a:r>
                      <a:endParaRPr kumimoji="0" lang="pt-BR"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accent1"/>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chemeClr val="tx1"/>
                          </a:solidFill>
                          <a:effectLst/>
                          <a:latin typeface="Calibri" pitchFamily="34" charset="0"/>
                          <a:cs typeface="Times New Roman" pitchFamily="18" charset="0"/>
                        </a:rPr>
                        <a:t>VALOR TOTAL</a:t>
                      </a:r>
                      <a:endParaRPr kumimoji="0" lang="pt-BR"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accent1"/>
                    </a:solid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Calibri" pitchFamily="34" charset="0"/>
                          <a:cs typeface="Times New Roman" pitchFamily="18" charset="0"/>
                        </a:rPr>
                        <a:t>RECURSO PARA INFORMATIZAR TODAS AS UNIDADES DE SAÚDE PÚBLICAS DE CAMPO GRANDE</a:t>
                      </a:r>
                      <a:endParaRPr kumimoji="0" lang="pt-BR" sz="1400" b="1" i="0" u="none" strike="noStrike" cap="none" normalizeH="0" baseline="0" smtClean="0">
                        <a:ln>
                          <a:noFill/>
                        </a:ln>
                        <a:solidFill>
                          <a:srgbClr val="0000FF"/>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FF0000"/>
                          </a:solidFill>
                          <a:effectLst/>
                          <a:latin typeface="Calibri" pitchFamily="34" charset="0"/>
                          <a:cs typeface="Times New Roman" pitchFamily="18" charset="0"/>
                        </a:rPr>
                        <a:t>R$ 4.697.600,00</a:t>
                      </a:r>
                      <a:endParaRPr kumimoji="0" lang="pt-BR" sz="1400" b="0" i="0" u="none" strike="noStrike" cap="none" normalizeH="0" baseline="0" smtClean="0">
                        <a:ln>
                          <a:noFill/>
                        </a:ln>
                        <a:solidFill>
                          <a:srgbClr val="FF0000"/>
                        </a:solidFill>
                        <a:effectLst/>
                        <a:latin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3341" name="Group 93"/>
          <p:cNvGraphicFramePr>
            <a:graphicFrameLocks noGrp="1"/>
          </p:cNvGraphicFramePr>
          <p:nvPr/>
        </p:nvGraphicFramePr>
        <p:xfrm>
          <a:off x="4859338" y="3933825"/>
          <a:ext cx="4017962" cy="1249363"/>
        </p:xfrm>
        <a:graphic>
          <a:graphicData uri="http://schemas.openxmlformats.org/drawingml/2006/table">
            <a:tbl>
              <a:tblPr/>
              <a:tblGrid>
                <a:gridCol w="2646362"/>
                <a:gridCol w="1371600"/>
              </a:tblGrid>
              <a:tr h="287338">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chemeClr val="tx1"/>
                          </a:solidFill>
                          <a:effectLst/>
                          <a:latin typeface="Calibri" pitchFamily="34" charset="0"/>
                          <a:cs typeface="Times New Roman" pitchFamily="18" charset="0"/>
                        </a:rPr>
                        <a:t>DESCRIÇÃO</a:t>
                      </a:r>
                      <a:endParaRPr kumimoji="0" lang="pt-BR"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accent1"/>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chemeClr val="tx1"/>
                          </a:solidFill>
                          <a:effectLst/>
                          <a:latin typeface="Calibri" pitchFamily="34" charset="0"/>
                          <a:cs typeface="Times New Roman" pitchFamily="18" charset="0"/>
                        </a:rPr>
                        <a:t>VALOR TOTAL</a:t>
                      </a:r>
                      <a:endParaRPr kumimoji="0" lang="pt-BR"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accent1"/>
                    </a:solidFill>
                  </a:tcPr>
                </a:tc>
              </a:tr>
              <a:tr h="485775">
                <a:tc>
                  <a:txBody>
                    <a:bodyPr/>
                    <a:lstStyle/>
                    <a:p>
                      <a:pPr marL="273050" marR="0" lvl="0" indent="-27305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0000FF"/>
                          </a:solidFill>
                          <a:effectLst/>
                          <a:latin typeface="Calibri" pitchFamily="34" charset="0"/>
                          <a:cs typeface="Times New Roman" pitchFamily="18" charset="0"/>
                        </a:rPr>
                        <a:t>RECURSO PARA INFORMATIZAR TODAS AS UNIDADES DE SAÚDE PÚBLICAS DE CAMPO GRANDE</a:t>
                      </a:r>
                      <a:endParaRPr kumimoji="0" lang="pt-BR" sz="1400" b="1" i="0" u="none" strike="noStrike" cap="none" normalizeH="0" baseline="0" smtClean="0">
                        <a:ln>
                          <a:noFill/>
                        </a:ln>
                        <a:solidFill>
                          <a:srgbClr val="0000FF"/>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3" pitchFamily="18" charset="2"/>
                        <a:buNone/>
                        <a:tabLst/>
                      </a:pPr>
                      <a:r>
                        <a:rPr kumimoji="0" lang="pt-BR" sz="1400" b="1" i="0" u="none" strike="noStrike" cap="none" normalizeH="0" baseline="0" smtClean="0">
                          <a:ln>
                            <a:noFill/>
                          </a:ln>
                          <a:solidFill>
                            <a:srgbClr val="FF0000"/>
                          </a:solidFill>
                          <a:effectLst/>
                          <a:latin typeface="Calibri" pitchFamily="34" charset="0"/>
                          <a:cs typeface="Times New Roman" pitchFamily="18" charset="0"/>
                        </a:rPr>
                        <a:t>R$ 1.537.600,00</a:t>
                      </a:r>
                      <a:endParaRPr kumimoji="0" lang="pt-BR" sz="1400" b="0" i="0" u="none" strike="noStrike" cap="none" normalizeH="0" baseline="0" smtClean="0">
                        <a:ln>
                          <a:noFill/>
                        </a:ln>
                        <a:solidFill>
                          <a:srgbClr val="FF0000"/>
                        </a:solidFill>
                        <a:effectLst/>
                        <a:latin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072" name="Rectangle 352"/>
          <p:cNvSpPr>
            <a:spLocks noChangeArrowheads="1"/>
          </p:cNvSpPr>
          <p:nvPr/>
        </p:nvSpPr>
        <p:spPr bwMode="auto">
          <a:xfrm>
            <a:off x="4932363" y="5445125"/>
            <a:ext cx="3960812" cy="584200"/>
          </a:xfrm>
          <a:prstGeom prst="rect">
            <a:avLst/>
          </a:prstGeom>
          <a:noFill/>
          <a:ln w="12700" cap="sq" algn="ctr">
            <a:noFill/>
            <a:miter lim="800000"/>
            <a:headEnd/>
            <a:tailEnd/>
          </a:ln>
        </p:spPr>
        <p:txBody>
          <a:bodyPr>
            <a:spAutoFit/>
          </a:bodyPr>
          <a:lstStyle/>
          <a:p>
            <a:pPr algn="ctr">
              <a:defRPr/>
            </a:pPr>
            <a:r>
              <a:rPr lang="pt-BR" b="1" dirty="0">
                <a:solidFill>
                  <a:srgbClr val="008000"/>
                </a:solidFill>
                <a:latin typeface="+mn-lt"/>
                <a:cs typeface="Arial" pitchFamily="34" charset="0"/>
              </a:rPr>
              <a:t>VALOR TOTAL DE RECURSOS DESTINADOS PARA MATO GROSSO DO SUL</a:t>
            </a:r>
          </a:p>
        </p:txBody>
      </p:sp>
      <p:sp>
        <p:nvSpPr>
          <p:cNvPr id="53335" name="Text Box 23"/>
          <p:cNvSpPr txBox="1">
            <a:spLocks noChangeArrowheads="1"/>
          </p:cNvSpPr>
          <p:nvPr/>
        </p:nvSpPr>
        <p:spPr bwMode="auto">
          <a:xfrm>
            <a:off x="4859338" y="3213100"/>
            <a:ext cx="4033837" cy="523875"/>
          </a:xfrm>
          <a:prstGeom prst="rect">
            <a:avLst/>
          </a:prstGeom>
          <a:noFill/>
          <a:ln w="12700" cap="sq" algn="ctr">
            <a:noFill/>
            <a:miter lim="800000"/>
            <a:headEnd/>
            <a:tailEnd/>
          </a:ln>
        </p:spPr>
        <p:txBody>
          <a:bodyPr>
            <a:spAutoFit/>
          </a:bodyPr>
          <a:lstStyle/>
          <a:p>
            <a:pPr algn="ctr">
              <a:defRPr/>
            </a:pPr>
            <a:r>
              <a:rPr lang="pt-BR" sz="1400" b="1" i="1" dirty="0">
                <a:solidFill>
                  <a:srgbClr val="FF3300"/>
                </a:solidFill>
                <a:latin typeface="+mn-lt"/>
                <a:cs typeface="Arial" pitchFamily="34" charset="0"/>
              </a:rPr>
              <a:t>RECURSO  - PROJETO DE INFORMATIZÃÇÃO DE REDES DE DOURADOS</a:t>
            </a:r>
          </a:p>
        </p:txBody>
      </p:sp>
      <p:sp>
        <p:nvSpPr>
          <p:cNvPr id="4" name="Rectangle 351"/>
          <p:cNvSpPr>
            <a:spLocks noChangeArrowheads="1"/>
          </p:cNvSpPr>
          <p:nvPr/>
        </p:nvSpPr>
        <p:spPr bwMode="auto">
          <a:xfrm>
            <a:off x="5795963" y="6165850"/>
            <a:ext cx="2000250" cy="366713"/>
          </a:xfrm>
          <a:prstGeom prst="rect">
            <a:avLst/>
          </a:prstGeom>
          <a:noFill/>
          <a:ln w="12700" cap="sq" algn="ctr">
            <a:noFill/>
            <a:miter lim="800000"/>
            <a:headEnd/>
            <a:tailEnd/>
          </a:ln>
        </p:spPr>
        <p:txBody>
          <a:bodyPr wrap="none">
            <a:spAutoFit/>
          </a:bodyPr>
          <a:lstStyle/>
          <a:p>
            <a:r>
              <a:rPr lang="pt-BR" sz="1800" b="1">
                <a:solidFill>
                  <a:srgbClr val="003399"/>
                </a:solidFill>
                <a:latin typeface="Arial" charset="0"/>
                <a:cs typeface="Arial" charset="0"/>
              </a:rPr>
              <a:t>R$ 19.468,332,44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1072"/>
                                        </p:tgtEl>
                                      </p:cBhvr>
                                    </p:animEffect>
                                    <p:animScale>
                                      <p:cBhvr>
                                        <p:cTn id="7" dur="250" autoRev="1" fill="hold"/>
                                        <p:tgtEl>
                                          <p:spTgt spid="3107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7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Elipse 98"/>
          <p:cNvSpPr/>
          <p:nvPr/>
        </p:nvSpPr>
        <p:spPr>
          <a:xfrm>
            <a:off x="5364163" y="4005263"/>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91" name="Retângulo de cantos arredondados 90"/>
          <p:cNvSpPr>
            <a:spLocks noChangeArrowheads="1"/>
          </p:cNvSpPr>
          <p:nvPr/>
        </p:nvSpPr>
        <p:spPr bwMode="auto">
          <a:xfrm>
            <a:off x="250825" y="2565400"/>
            <a:ext cx="2428875" cy="1714500"/>
          </a:xfrm>
          <a:prstGeom prst="roundRect">
            <a:avLst>
              <a:gd name="adj" fmla="val 16667"/>
            </a:avLst>
          </a:prstGeom>
          <a:solidFill>
            <a:srgbClr val="CCFFFF"/>
          </a:solidFill>
          <a:ln w="25400" algn="ctr">
            <a:solidFill>
              <a:srgbClr val="000000"/>
            </a:solidFill>
            <a:round/>
            <a:headEnd/>
            <a:tailEnd/>
          </a:ln>
        </p:spPr>
        <p:txBody>
          <a:bodyPr anchor="ctr"/>
          <a:lstStyle/>
          <a:p>
            <a:pPr algn="ctr">
              <a:defRPr/>
            </a:pPr>
            <a:endParaRPr lang="pt-BR" sz="1800">
              <a:solidFill>
                <a:schemeClr val="lt1"/>
              </a:solidFill>
              <a:latin typeface="+mn-lt"/>
              <a:cs typeface="+mn-cs"/>
            </a:endParaRPr>
          </a:p>
        </p:txBody>
      </p:sp>
      <p:sp>
        <p:nvSpPr>
          <p:cNvPr id="92" name="Retângulo de cantos arredondados 91"/>
          <p:cNvSpPr>
            <a:spLocks noChangeArrowheads="1"/>
          </p:cNvSpPr>
          <p:nvPr/>
        </p:nvSpPr>
        <p:spPr bwMode="auto">
          <a:xfrm>
            <a:off x="3348038" y="1628775"/>
            <a:ext cx="2357437" cy="1714500"/>
          </a:xfrm>
          <a:prstGeom prst="roundRect">
            <a:avLst>
              <a:gd name="adj" fmla="val 16667"/>
            </a:avLst>
          </a:prstGeom>
          <a:solidFill>
            <a:srgbClr val="CCFFCC"/>
          </a:solidFill>
          <a:ln w="25400" algn="ctr">
            <a:solidFill>
              <a:srgbClr val="000000"/>
            </a:solidFill>
            <a:round/>
            <a:headEnd/>
            <a:tailEnd/>
          </a:ln>
        </p:spPr>
        <p:txBody>
          <a:bodyPr anchor="ctr"/>
          <a:lstStyle/>
          <a:p>
            <a:pPr algn="ctr">
              <a:defRPr/>
            </a:pPr>
            <a:endParaRPr lang="pt-BR" sz="1800">
              <a:solidFill>
                <a:schemeClr val="lt1"/>
              </a:solidFill>
              <a:latin typeface="+mn-lt"/>
              <a:cs typeface="+mn-cs"/>
            </a:endParaRPr>
          </a:p>
        </p:txBody>
      </p:sp>
      <p:sp>
        <p:nvSpPr>
          <p:cNvPr id="93" name="Retângulo de cantos arredondados 92"/>
          <p:cNvSpPr>
            <a:spLocks noChangeArrowheads="1"/>
          </p:cNvSpPr>
          <p:nvPr/>
        </p:nvSpPr>
        <p:spPr bwMode="auto">
          <a:xfrm>
            <a:off x="6516688" y="2205038"/>
            <a:ext cx="2286000" cy="1714500"/>
          </a:xfrm>
          <a:prstGeom prst="roundRect">
            <a:avLst>
              <a:gd name="adj" fmla="val 16667"/>
            </a:avLst>
          </a:prstGeom>
          <a:solidFill>
            <a:srgbClr val="CCFFFF"/>
          </a:solidFill>
          <a:ln w="25400" algn="ctr">
            <a:solidFill>
              <a:srgbClr val="000000"/>
            </a:solidFill>
            <a:round/>
            <a:headEnd/>
            <a:tailEnd/>
          </a:ln>
        </p:spPr>
        <p:txBody>
          <a:bodyPr anchor="ctr"/>
          <a:lstStyle/>
          <a:p>
            <a:pPr algn="ctr">
              <a:defRPr/>
            </a:pPr>
            <a:endParaRPr lang="pt-BR" sz="1800">
              <a:solidFill>
                <a:schemeClr val="lt1"/>
              </a:solidFill>
              <a:latin typeface="+mn-lt"/>
              <a:cs typeface="+mn-cs"/>
            </a:endParaRPr>
          </a:p>
        </p:txBody>
      </p:sp>
      <p:sp>
        <p:nvSpPr>
          <p:cNvPr id="94" name="Elipse 93"/>
          <p:cNvSpPr/>
          <p:nvPr/>
        </p:nvSpPr>
        <p:spPr>
          <a:xfrm>
            <a:off x="179388" y="4941888"/>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95" name="Elipse 94"/>
          <p:cNvSpPr/>
          <p:nvPr/>
        </p:nvSpPr>
        <p:spPr>
          <a:xfrm>
            <a:off x="684213" y="5876925"/>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96" name="Elipse 95"/>
          <p:cNvSpPr/>
          <p:nvPr/>
        </p:nvSpPr>
        <p:spPr>
          <a:xfrm>
            <a:off x="1476375" y="5445125"/>
            <a:ext cx="785813"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97" name="Elipse 96"/>
          <p:cNvSpPr/>
          <p:nvPr/>
        </p:nvSpPr>
        <p:spPr>
          <a:xfrm>
            <a:off x="3357563" y="4071938"/>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2" name="Elipse 98"/>
          <p:cNvSpPr/>
          <p:nvPr/>
        </p:nvSpPr>
        <p:spPr>
          <a:xfrm>
            <a:off x="4395788" y="4005263"/>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00" name="Elipse 99"/>
          <p:cNvSpPr/>
          <p:nvPr/>
        </p:nvSpPr>
        <p:spPr>
          <a:xfrm>
            <a:off x="8001000" y="4929188"/>
            <a:ext cx="785813"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01" name="Elipse 100"/>
          <p:cNvSpPr/>
          <p:nvPr/>
        </p:nvSpPr>
        <p:spPr>
          <a:xfrm>
            <a:off x="7164388" y="5262563"/>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03" name="Retângulo 102"/>
          <p:cNvSpPr>
            <a:spLocks noChangeArrowheads="1"/>
          </p:cNvSpPr>
          <p:nvPr/>
        </p:nvSpPr>
        <p:spPr bwMode="auto">
          <a:xfrm>
            <a:off x="250825" y="188913"/>
            <a:ext cx="8572500" cy="714375"/>
          </a:xfrm>
          <a:prstGeom prst="rect">
            <a:avLst/>
          </a:prstGeom>
          <a:solidFill>
            <a:srgbClr val="00FF00"/>
          </a:solidFill>
          <a:ln w="25400" algn="ctr">
            <a:solidFill>
              <a:srgbClr val="000000"/>
            </a:solidFill>
            <a:miter lim="800000"/>
            <a:headEnd/>
            <a:tailEnd/>
          </a:ln>
        </p:spPr>
        <p:txBody>
          <a:bodyPr anchor="ctr"/>
          <a:lstStyle/>
          <a:p>
            <a:pPr algn="ctr">
              <a:defRPr/>
            </a:pPr>
            <a:endParaRPr lang="pt-BR" sz="1800">
              <a:solidFill>
                <a:schemeClr val="lt1"/>
              </a:solidFill>
              <a:latin typeface="+mn-lt"/>
              <a:cs typeface="+mn-cs"/>
            </a:endParaRPr>
          </a:p>
        </p:txBody>
      </p:sp>
      <p:sp>
        <p:nvSpPr>
          <p:cNvPr id="104" name="CaixaDeTexto 103"/>
          <p:cNvSpPr txBox="1">
            <a:spLocks noChangeArrowheads="1"/>
          </p:cNvSpPr>
          <p:nvPr/>
        </p:nvSpPr>
        <p:spPr bwMode="auto">
          <a:xfrm>
            <a:off x="395288" y="333375"/>
            <a:ext cx="8286750" cy="396875"/>
          </a:xfrm>
          <a:prstGeom prst="rect">
            <a:avLst/>
          </a:prstGeom>
          <a:noFill/>
          <a:ln w="9525">
            <a:noFill/>
            <a:miter lim="800000"/>
            <a:headEnd/>
            <a:tailEnd/>
          </a:ln>
        </p:spPr>
        <p:txBody>
          <a:bodyPr>
            <a:spAutoFit/>
          </a:bodyPr>
          <a:lstStyle/>
          <a:p>
            <a:pPr algn="ctr"/>
            <a:r>
              <a:rPr lang="en-US" sz="2000">
                <a:solidFill>
                  <a:srgbClr val="D22A08"/>
                </a:solidFill>
                <a:latin typeface="Arial Black" pitchFamily="34" charset="0"/>
                <a:cs typeface="Arial" charset="0"/>
              </a:rPr>
              <a:t>COMPLEXO REGULADOR ESTADUAL</a:t>
            </a:r>
            <a:endParaRPr lang="pt-BR" sz="2000">
              <a:solidFill>
                <a:srgbClr val="D22A08"/>
              </a:solidFill>
              <a:latin typeface="Arial Black" pitchFamily="34" charset="0"/>
              <a:cs typeface="Arial" charset="0"/>
            </a:endParaRPr>
          </a:p>
        </p:txBody>
      </p:sp>
      <p:sp>
        <p:nvSpPr>
          <p:cNvPr id="105" name="CaixaDeTexto 104"/>
          <p:cNvSpPr txBox="1">
            <a:spLocks noChangeArrowheads="1"/>
          </p:cNvSpPr>
          <p:nvPr/>
        </p:nvSpPr>
        <p:spPr bwMode="auto">
          <a:xfrm>
            <a:off x="395288" y="2781300"/>
            <a:ext cx="2033587" cy="825500"/>
          </a:xfrm>
          <a:prstGeom prst="rect">
            <a:avLst/>
          </a:prstGeom>
          <a:noFill/>
          <a:ln w="9525">
            <a:noFill/>
            <a:miter lim="800000"/>
            <a:headEnd/>
            <a:tailEnd/>
          </a:ln>
        </p:spPr>
        <p:txBody>
          <a:bodyPr>
            <a:spAutoFit/>
          </a:bodyPr>
          <a:lstStyle/>
          <a:p>
            <a:pPr algn="ctr"/>
            <a:r>
              <a:rPr lang="en-US">
                <a:solidFill>
                  <a:srgbClr val="082322"/>
                </a:solidFill>
                <a:latin typeface="Arial Black" pitchFamily="34" charset="0"/>
                <a:cs typeface="Arial" charset="0"/>
              </a:rPr>
              <a:t>COMPLEXO REGULADOR DOURADOS</a:t>
            </a:r>
            <a:endParaRPr lang="pt-BR">
              <a:solidFill>
                <a:srgbClr val="082322"/>
              </a:solidFill>
              <a:latin typeface="Arial Black" pitchFamily="34" charset="0"/>
              <a:cs typeface="Arial" charset="0"/>
            </a:endParaRPr>
          </a:p>
        </p:txBody>
      </p:sp>
      <p:sp>
        <p:nvSpPr>
          <p:cNvPr id="106" name="CaixaDeTexto 105"/>
          <p:cNvSpPr txBox="1">
            <a:spLocks noChangeArrowheads="1"/>
          </p:cNvSpPr>
          <p:nvPr/>
        </p:nvSpPr>
        <p:spPr bwMode="auto">
          <a:xfrm>
            <a:off x="6715125" y="2643188"/>
            <a:ext cx="1928813" cy="825500"/>
          </a:xfrm>
          <a:prstGeom prst="rect">
            <a:avLst/>
          </a:prstGeom>
          <a:noFill/>
          <a:ln w="9525">
            <a:noFill/>
            <a:miter lim="800000"/>
            <a:headEnd/>
            <a:tailEnd/>
          </a:ln>
        </p:spPr>
        <p:txBody>
          <a:bodyPr>
            <a:spAutoFit/>
          </a:bodyPr>
          <a:lstStyle/>
          <a:p>
            <a:pPr algn="ctr"/>
            <a:r>
              <a:rPr lang="en-US">
                <a:solidFill>
                  <a:srgbClr val="082322"/>
                </a:solidFill>
                <a:latin typeface="Arial Black" pitchFamily="34" charset="0"/>
                <a:cs typeface="Arial" charset="0"/>
              </a:rPr>
              <a:t>COMPLEXO REGULADOR TRÊS LAGOAS</a:t>
            </a:r>
            <a:endParaRPr lang="pt-BR">
              <a:solidFill>
                <a:srgbClr val="082322"/>
              </a:solidFill>
              <a:latin typeface="Arial Black" pitchFamily="34" charset="0"/>
              <a:cs typeface="Arial" charset="0"/>
            </a:endParaRPr>
          </a:p>
        </p:txBody>
      </p:sp>
      <p:sp>
        <p:nvSpPr>
          <p:cNvPr id="107" name="CaixaDeTexto 106"/>
          <p:cNvSpPr txBox="1">
            <a:spLocks noChangeArrowheads="1"/>
          </p:cNvSpPr>
          <p:nvPr/>
        </p:nvSpPr>
        <p:spPr bwMode="auto">
          <a:xfrm>
            <a:off x="3419475" y="1844675"/>
            <a:ext cx="2232025" cy="825500"/>
          </a:xfrm>
          <a:prstGeom prst="rect">
            <a:avLst/>
          </a:prstGeom>
          <a:noFill/>
          <a:ln w="9525">
            <a:noFill/>
            <a:miter lim="800000"/>
            <a:headEnd/>
            <a:tailEnd/>
          </a:ln>
        </p:spPr>
        <p:txBody>
          <a:bodyPr>
            <a:spAutoFit/>
          </a:bodyPr>
          <a:lstStyle/>
          <a:p>
            <a:pPr algn="ctr"/>
            <a:r>
              <a:rPr lang="en-US">
                <a:solidFill>
                  <a:srgbClr val="082322"/>
                </a:solidFill>
                <a:latin typeface="Arial Black" pitchFamily="34" charset="0"/>
                <a:cs typeface="Arial" charset="0"/>
              </a:rPr>
              <a:t>COMPLEXO REGULADOR CAMPO GRANDE</a:t>
            </a:r>
            <a:endParaRPr lang="pt-BR">
              <a:solidFill>
                <a:srgbClr val="082322"/>
              </a:solidFill>
              <a:latin typeface="Arial Black" pitchFamily="34" charset="0"/>
              <a:cs typeface="Arial" charset="0"/>
            </a:endParaRPr>
          </a:p>
        </p:txBody>
      </p:sp>
      <p:sp>
        <p:nvSpPr>
          <p:cNvPr id="108" name="Seta para baixo 107"/>
          <p:cNvSpPr>
            <a:spLocks noChangeArrowheads="1"/>
          </p:cNvSpPr>
          <p:nvPr/>
        </p:nvSpPr>
        <p:spPr bwMode="auto">
          <a:xfrm flipV="1">
            <a:off x="436563" y="4365625"/>
            <a:ext cx="214312" cy="500063"/>
          </a:xfrm>
          <a:prstGeom prst="downArrow">
            <a:avLst>
              <a:gd name="adj1" fmla="val 50000"/>
              <a:gd name="adj2" fmla="val 50005"/>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09" name="Seta para baixo 108"/>
          <p:cNvSpPr>
            <a:spLocks noChangeArrowheads="1"/>
          </p:cNvSpPr>
          <p:nvPr/>
        </p:nvSpPr>
        <p:spPr bwMode="auto">
          <a:xfrm flipV="1">
            <a:off x="1042988" y="4365625"/>
            <a:ext cx="214312" cy="1428750"/>
          </a:xfrm>
          <a:prstGeom prst="downArrow">
            <a:avLst>
              <a:gd name="adj1" fmla="val 50000"/>
              <a:gd name="adj2" fmla="val 50000"/>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10" name="Seta para baixo 109"/>
          <p:cNvSpPr>
            <a:spLocks noChangeArrowheads="1"/>
          </p:cNvSpPr>
          <p:nvPr/>
        </p:nvSpPr>
        <p:spPr bwMode="auto">
          <a:xfrm flipV="1">
            <a:off x="1619250" y="4437063"/>
            <a:ext cx="215900" cy="936625"/>
          </a:xfrm>
          <a:prstGeom prst="downArrow">
            <a:avLst>
              <a:gd name="adj1" fmla="val 50000"/>
              <a:gd name="adj2" fmla="val 65074"/>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12" name="Seta para baixo 111"/>
          <p:cNvSpPr>
            <a:spLocks noChangeArrowheads="1"/>
          </p:cNvSpPr>
          <p:nvPr/>
        </p:nvSpPr>
        <p:spPr bwMode="auto">
          <a:xfrm flipV="1">
            <a:off x="7524750" y="4005263"/>
            <a:ext cx="215900" cy="1152525"/>
          </a:xfrm>
          <a:prstGeom prst="downArrow">
            <a:avLst>
              <a:gd name="adj1" fmla="val 50000"/>
              <a:gd name="adj2" fmla="val 34822"/>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13" name="Seta para baixo 112"/>
          <p:cNvSpPr/>
          <p:nvPr/>
        </p:nvSpPr>
        <p:spPr>
          <a:xfrm flipV="1">
            <a:off x="8286750" y="4000500"/>
            <a:ext cx="214313" cy="857250"/>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14" name="Seta para baixo 113"/>
          <p:cNvSpPr/>
          <p:nvPr/>
        </p:nvSpPr>
        <p:spPr>
          <a:xfrm flipV="1">
            <a:off x="7215188" y="1071563"/>
            <a:ext cx="285750" cy="1000125"/>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15" name="Seta para baixo 114"/>
          <p:cNvSpPr/>
          <p:nvPr/>
        </p:nvSpPr>
        <p:spPr>
          <a:xfrm flipV="1">
            <a:off x="4071938" y="1071563"/>
            <a:ext cx="285750" cy="500062"/>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16" name="Seta para baixo 115"/>
          <p:cNvSpPr/>
          <p:nvPr/>
        </p:nvSpPr>
        <p:spPr>
          <a:xfrm flipV="1">
            <a:off x="928688" y="1143000"/>
            <a:ext cx="357187" cy="1285875"/>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17" name="CaixaDeTexto 116"/>
          <p:cNvSpPr txBox="1">
            <a:spLocks noChangeArrowheads="1"/>
          </p:cNvSpPr>
          <p:nvPr/>
        </p:nvSpPr>
        <p:spPr bwMode="auto">
          <a:xfrm>
            <a:off x="182563" y="5072063"/>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18" name="Seta para baixo 117"/>
          <p:cNvSpPr/>
          <p:nvPr/>
        </p:nvSpPr>
        <p:spPr>
          <a:xfrm>
            <a:off x="1714500" y="1214438"/>
            <a:ext cx="357188" cy="1285875"/>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19" name="Seta para baixo 118"/>
          <p:cNvSpPr/>
          <p:nvPr/>
        </p:nvSpPr>
        <p:spPr>
          <a:xfrm>
            <a:off x="4714875" y="1071563"/>
            <a:ext cx="285750" cy="500062"/>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20" name="Seta para baixo 119"/>
          <p:cNvSpPr/>
          <p:nvPr/>
        </p:nvSpPr>
        <p:spPr>
          <a:xfrm>
            <a:off x="7858125" y="1071563"/>
            <a:ext cx="285750" cy="1071562"/>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21" name="CaixaDeTexto 120"/>
          <p:cNvSpPr txBox="1">
            <a:spLocks noChangeArrowheads="1"/>
          </p:cNvSpPr>
          <p:nvPr/>
        </p:nvSpPr>
        <p:spPr bwMode="auto">
          <a:xfrm>
            <a:off x="755650" y="5949950"/>
            <a:ext cx="785813"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23" name="CaixaDeTexto 122"/>
          <p:cNvSpPr txBox="1">
            <a:spLocks noChangeArrowheads="1"/>
          </p:cNvSpPr>
          <p:nvPr/>
        </p:nvSpPr>
        <p:spPr bwMode="auto">
          <a:xfrm>
            <a:off x="1450975" y="5541963"/>
            <a:ext cx="785813"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24" name="CaixaDeTexto 123"/>
          <p:cNvSpPr txBox="1">
            <a:spLocks noChangeArrowheads="1"/>
          </p:cNvSpPr>
          <p:nvPr/>
        </p:nvSpPr>
        <p:spPr bwMode="auto">
          <a:xfrm>
            <a:off x="4427538" y="4149725"/>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25" name="CaixaDeTexto 124"/>
          <p:cNvSpPr txBox="1">
            <a:spLocks noChangeArrowheads="1"/>
          </p:cNvSpPr>
          <p:nvPr/>
        </p:nvSpPr>
        <p:spPr bwMode="auto">
          <a:xfrm>
            <a:off x="3357563" y="4214813"/>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27" name="CaixaDeTexto 126"/>
          <p:cNvSpPr txBox="1">
            <a:spLocks noChangeArrowheads="1"/>
          </p:cNvSpPr>
          <p:nvPr/>
        </p:nvSpPr>
        <p:spPr bwMode="auto">
          <a:xfrm>
            <a:off x="7164388" y="5445125"/>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28" name="CaixaDeTexto 127"/>
          <p:cNvSpPr txBox="1">
            <a:spLocks noChangeArrowheads="1"/>
          </p:cNvSpPr>
          <p:nvPr/>
        </p:nvSpPr>
        <p:spPr bwMode="auto">
          <a:xfrm>
            <a:off x="8001000" y="5072063"/>
            <a:ext cx="785813"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cxnSp>
        <p:nvCxnSpPr>
          <p:cNvPr id="129" name="Conector reto 128"/>
          <p:cNvCxnSpPr>
            <a:endCxn id="92" idx="1"/>
          </p:cNvCxnSpPr>
          <p:nvPr/>
        </p:nvCxnSpPr>
        <p:spPr>
          <a:xfrm flipV="1">
            <a:off x="2692400" y="2486025"/>
            <a:ext cx="642938" cy="5715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a:stCxn id="92" idx="3"/>
            <a:endCxn id="93" idx="1"/>
          </p:cNvCxnSpPr>
          <p:nvPr/>
        </p:nvCxnSpPr>
        <p:spPr>
          <a:xfrm>
            <a:off x="5718175" y="2486025"/>
            <a:ext cx="785813" cy="5762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2700338" y="3716338"/>
            <a:ext cx="378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Seta para baixo 131"/>
          <p:cNvSpPr>
            <a:spLocks noChangeArrowheads="1"/>
          </p:cNvSpPr>
          <p:nvPr/>
        </p:nvSpPr>
        <p:spPr bwMode="auto">
          <a:xfrm flipV="1">
            <a:off x="4643438" y="3429000"/>
            <a:ext cx="214312" cy="571500"/>
          </a:xfrm>
          <a:prstGeom prst="downArrow">
            <a:avLst>
              <a:gd name="adj1" fmla="val 50000"/>
              <a:gd name="adj2" fmla="val 50000"/>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33" name="Seta para baixo 132"/>
          <p:cNvSpPr>
            <a:spLocks noChangeArrowheads="1"/>
          </p:cNvSpPr>
          <p:nvPr/>
        </p:nvSpPr>
        <p:spPr bwMode="auto">
          <a:xfrm flipV="1">
            <a:off x="4211638" y="3429000"/>
            <a:ext cx="214312" cy="1643063"/>
          </a:xfrm>
          <a:prstGeom prst="downArrow">
            <a:avLst>
              <a:gd name="adj1" fmla="val 50000"/>
              <a:gd name="adj2" fmla="val 50011"/>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34" name="Seta para baixo 133"/>
          <p:cNvSpPr/>
          <p:nvPr/>
        </p:nvSpPr>
        <p:spPr>
          <a:xfrm flipV="1">
            <a:off x="3643313" y="3429000"/>
            <a:ext cx="214312" cy="571500"/>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3" name="Seta para baixo 109"/>
          <p:cNvSpPr>
            <a:spLocks noChangeArrowheads="1"/>
          </p:cNvSpPr>
          <p:nvPr/>
        </p:nvSpPr>
        <p:spPr bwMode="auto">
          <a:xfrm flipV="1">
            <a:off x="2268538" y="4292600"/>
            <a:ext cx="142875" cy="431800"/>
          </a:xfrm>
          <a:prstGeom prst="downArrow">
            <a:avLst>
              <a:gd name="adj1" fmla="val 50000"/>
              <a:gd name="adj2" fmla="val 45333"/>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4" name="Elipse 95"/>
          <p:cNvSpPr/>
          <p:nvPr/>
        </p:nvSpPr>
        <p:spPr>
          <a:xfrm>
            <a:off x="1979613" y="4724400"/>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5" name="CaixaDeTexto 122"/>
          <p:cNvSpPr txBox="1">
            <a:spLocks noChangeArrowheads="1"/>
          </p:cNvSpPr>
          <p:nvPr/>
        </p:nvSpPr>
        <p:spPr bwMode="auto">
          <a:xfrm>
            <a:off x="1955800" y="4868863"/>
            <a:ext cx="785813"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98" name="Elipse 97"/>
          <p:cNvSpPr/>
          <p:nvPr/>
        </p:nvSpPr>
        <p:spPr>
          <a:xfrm>
            <a:off x="3929063" y="5157788"/>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22" name="CaixaDeTexto 121"/>
          <p:cNvSpPr txBox="1">
            <a:spLocks noChangeArrowheads="1"/>
          </p:cNvSpPr>
          <p:nvPr/>
        </p:nvSpPr>
        <p:spPr bwMode="auto">
          <a:xfrm>
            <a:off x="4002088" y="5229225"/>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6" name="Seta para baixo 132"/>
          <p:cNvSpPr>
            <a:spLocks noChangeArrowheads="1"/>
          </p:cNvSpPr>
          <p:nvPr/>
        </p:nvSpPr>
        <p:spPr bwMode="auto">
          <a:xfrm flipV="1">
            <a:off x="5148263" y="3429000"/>
            <a:ext cx="214312" cy="1643063"/>
          </a:xfrm>
          <a:prstGeom prst="downArrow">
            <a:avLst>
              <a:gd name="adj1" fmla="val 50000"/>
              <a:gd name="adj2" fmla="val 50011"/>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7" name="Elipse 97"/>
          <p:cNvSpPr/>
          <p:nvPr/>
        </p:nvSpPr>
        <p:spPr>
          <a:xfrm>
            <a:off x="3924300" y="5157788"/>
            <a:ext cx="785813"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8" name="CaixaDeTexto 121"/>
          <p:cNvSpPr txBox="1">
            <a:spLocks noChangeArrowheads="1"/>
          </p:cNvSpPr>
          <p:nvPr/>
        </p:nvSpPr>
        <p:spPr bwMode="auto">
          <a:xfrm>
            <a:off x="3997325" y="5229225"/>
            <a:ext cx="785813"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9" name="Elipse 97"/>
          <p:cNvSpPr/>
          <p:nvPr/>
        </p:nvSpPr>
        <p:spPr>
          <a:xfrm>
            <a:off x="4859338" y="5084763"/>
            <a:ext cx="785812" cy="714375"/>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p>
        </p:txBody>
      </p:sp>
      <p:sp>
        <p:nvSpPr>
          <p:cNvPr id="10" name="CaixaDeTexto 121"/>
          <p:cNvSpPr txBox="1">
            <a:spLocks noChangeArrowheads="1"/>
          </p:cNvSpPr>
          <p:nvPr/>
        </p:nvSpPr>
        <p:spPr bwMode="auto">
          <a:xfrm>
            <a:off x="4859338" y="5157788"/>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1" name="CaixaDeTexto 123"/>
          <p:cNvSpPr txBox="1">
            <a:spLocks noChangeArrowheads="1"/>
          </p:cNvSpPr>
          <p:nvPr/>
        </p:nvSpPr>
        <p:spPr bwMode="auto">
          <a:xfrm>
            <a:off x="4427538" y="4149725"/>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2" name="Seta para baixo 131"/>
          <p:cNvSpPr>
            <a:spLocks noChangeArrowheads="1"/>
          </p:cNvSpPr>
          <p:nvPr/>
        </p:nvSpPr>
        <p:spPr bwMode="auto">
          <a:xfrm flipV="1">
            <a:off x="4643438" y="3429000"/>
            <a:ext cx="214312" cy="571500"/>
          </a:xfrm>
          <a:prstGeom prst="downArrow">
            <a:avLst>
              <a:gd name="adj1" fmla="val 50000"/>
              <a:gd name="adj2" fmla="val 50000"/>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3" name="CaixaDeTexto 123"/>
          <p:cNvSpPr txBox="1">
            <a:spLocks noChangeArrowheads="1"/>
          </p:cNvSpPr>
          <p:nvPr/>
        </p:nvSpPr>
        <p:spPr bwMode="auto">
          <a:xfrm>
            <a:off x="4427538" y="4149725"/>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4" name="Seta para baixo 131"/>
          <p:cNvSpPr>
            <a:spLocks noChangeArrowheads="1"/>
          </p:cNvSpPr>
          <p:nvPr/>
        </p:nvSpPr>
        <p:spPr bwMode="auto">
          <a:xfrm flipV="1">
            <a:off x="4643438" y="3429000"/>
            <a:ext cx="214312" cy="571500"/>
          </a:xfrm>
          <a:prstGeom prst="downArrow">
            <a:avLst>
              <a:gd name="adj1" fmla="val 50000"/>
              <a:gd name="adj2" fmla="val 50000"/>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5" name="CaixaDeTexto 123"/>
          <p:cNvSpPr txBox="1">
            <a:spLocks noChangeArrowheads="1"/>
          </p:cNvSpPr>
          <p:nvPr/>
        </p:nvSpPr>
        <p:spPr bwMode="auto">
          <a:xfrm>
            <a:off x="4427538" y="4149725"/>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6" name="Seta para baixo 131"/>
          <p:cNvSpPr>
            <a:spLocks noChangeArrowheads="1"/>
          </p:cNvSpPr>
          <p:nvPr/>
        </p:nvSpPr>
        <p:spPr bwMode="auto">
          <a:xfrm flipV="1">
            <a:off x="4643438" y="3429000"/>
            <a:ext cx="214312" cy="571500"/>
          </a:xfrm>
          <a:prstGeom prst="downArrow">
            <a:avLst>
              <a:gd name="adj1" fmla="val 50000"/>
              <a:gd name="adj2" fmla="val 50000"/>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7" name="CaixaDeTexto 123"/>
          <p:cNvSpPr txBox="1">
            <a:spLocks noChangeArrowheads="1"/>
          </p:cNvSpPr>
          <p:nvPr/>
        </p:nvSpPr>
        <p:spPr bwMode="auto">
          <a:xfrm>
            <a:off x="4427538" y="4149725"/>
            <a:ext cx="785812"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
        <p:nvSpPr>
          <p:cNvPr id="18" name="Seta para baixo 131"/>
          <p:cNvSpPr>
            <a:spLocks noChangeArrowheads="1"/>
          </p:cNvSpPr>
          <p:nvPr/>
        </p:nvSpPr>
        <p:spPr bwMode="auto">
          <a:xfrm flipV="1">
            <a:off x="5508625" y="3429000"/>
            <a:ext cx="214313" cy="571500"/>
          </a:xfrm>
          <a:prstGeom prst="downArrow">
            <a:avLst>
              <a:gd name="adj1" fmla="val 50000"/>
              <a:gd name="adj2" fmla="val 50000"/>
            </a:avLst>
          </a:prstGeom>
          <a:solidFill>
            <a:srgbClr val="FF0000"/>
          </a:solidFill>
          <a:ln w="19050" algn="ctr">
            <a:solidFill>
              <a:srgbClr val="000000"/>
            </a:solidFill>
            <a:miter lim="800000"/>
            <a:headEnd/>
            <a:tailEnd/>
          </a:ln>
        </p:spPr>
        <p:txBody>
          <a:bodyPr rot="10800000" anchor="ctr"/>
          <a:lstStyle/>
          <a:p>
            <a:pPr algn="ctr">
              <a:defRPr/>
            </a:pPr>
            <a:endParaRPr lang="pt-BR" sz="1800">
              <a:solidFill>
                <a:schemeClr val="lt1"/>
              </a:solidFill>
              <a:latin typeface="+mn-lt"/>
              <a:cs typeface="+mn-cs"/>
            </a:endParaRPr>
          </a:p>
        </p:txBody>
      </p:sp>
      <p:sp>
        <p:nvSpPr>
          <p:cNvPr id="19" name="CaixaDeTexto 123"/>
          <p:cNvSpPr txBox="1">
            <a:spLocks noChangeArrowheads="1"/>
          </p:cNvSpPr>
          <p:nvPr/>
        </p:nvSpPr>
        <p:spPr bwMode="auto">
          <a:xfrm>
            <a:off x="5372100" y="4149725"/>
            <a:ext cx="785813" cy="457200"/>
          </a:xfrm>
          <a:prstGeom prst="rect">
            <a:avLst/>
          </a:prstGeom>
          <a:noFill/>
          <a:ln w="9525">
            <a:noFill/>
            <a:miter lim="800000"/>
            <a:headEnd/>
            <a:tailEnd/>
          </a:ln>
        </p:spPr>
        <p:txBody>
          <a:bodyPr>
            <a:spAutoFit/>
          </a:bodyPr>
          <a:lstStyle/>
          <a:p>
            <a:pPr algn="ctr"/>
            <a:r>
              <a:rPr lang="en-US" sz="1200">
                <a:solidFill>
                  <a:srgbClr val="082322"/>
                </a:solidFill>
                <a:latin typeface="Comic Sans MS" pitchFamily="66" charset="0"/>
                <a:cs typeface="Arial" charset="0"/>
              </a:rPr>
              <a:t>CR MICRO</a:t>
            </a:r>
            <a:endParaRPr lang="pt-BR" sz="1200">
              <a:solidFill>
                <a:srgbClr val="082322"/>
              </a:solidFill>
              <a:latin typeface="Comic Sans MS" pitchFamily="66"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box(in)">
                                      <p:cBhvr>
                                        <p:cTn id="7" dur="500"/>
                                        <p:tgtEl>
                                          <p:spTgt spid="1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ox(in)">
                                      <p:cBhvr>
                                        <p:cTn id="10" dur="500"/>
                                        <p:tgtEl>
                                          <p:spTgt spid="9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ox(in)">
                                      <p:cBhvr>
                                        <p:cTn id="13" dur="500"/>
                                        <p:tgtEl>
                                          <p:spTgt spid="1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box(in)">
                                      <p:cBhvr>
                                        <p:cTn id="16" dur="500"/>
                                        <p:tgtEl>
                                          <p:spTgt spid="9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box(in)">
                                      <p:cBhvr>
                                        <p:cTn id="19" dur="500"/>
                                        <p:tgtEl>
                                          <p:spTgt spid="1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box(in)">
                                      <p:cBhvr>
                                        <p:cTn id="22" dur="500"/>
                                        <p:tgtEl>
                                          <p:spTgt spid="9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ox(in)">
                                      <p:cBhvr>
                                        <p:cTn id="25" dur="500"/>
                                        <p:tgtEl>
                                          <p:spTgt spid="12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box(in)">
                                      <p:cBhvr>
                                        <p:cTn id="28" dur="500"/>
                                        <p:tgtEl>
                                          <p:spTgt spid="9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box(in)">
                                      <p:cBhvr>
                                        <p:cTn id="31" dur="500"/>
                                        <p:tgtEl>
                                          <p:spTgt spid="12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ox(in)">
                                      <p:cBhvr>
                                        <p:cTn id="34" dur="500"/>
                                        <p:tgtEl>
                                          <p:spTgt spid="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box(in)">
                                      <p:cBhvr>
                                        <p:cTn id="37" dur="500"/>
                                        <p:tgtEl>
                                          <p:spTgt spid="12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box(in)">
                                      <p:cBhvr>
                                        <p:cTn id="40" dur="500"/>
                                        <p:tgtEl>
                                          <p:spTgt spid="10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box(in)">
                                      <p:cBhvr>
                                        <p:cTn id="43" dur="500"/>
                                        <p:tgtEl>
                                          <p:spTgt spid="12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box(in)">
                                      <p:cBhvr>
                                        <p:cTn id="46" dur="500"/>
                                        <p:tgtEl>
                                          <p:spTgt spid="100"/>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1" nodeType="click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box(in)">
                                      <p:cBhvr>
                                        <p:cTn id="51" dur="500"/>
                                        <p:tgtEl>
                                          <p:spTgt spid="117"/>
                                        </p:tgtEl>
                                      </p:cBhvr>
                                    </p:animEffect>
                                  </p:childTnLst>
                                </p:cTn>
                              </p:par>
                              <p:par>
                                <p:cTn id="52" presetID="4" presetClass="entr" presetSubtype="16" fill="hold" grpId="1"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box(in)">
                                      <p:cBhvr>
                                        <p:cTn id="54" dur="500"/>
                                        <p:tgtEl>
                                          <p:spTgt spid="94"/>
                                        </p:tgtEl>
                                      </p:cBhvr>
                                    </p:animEffect>
                                  </p:childTnLst>
                                </p:cTn>
                              </p:par>
                              <p:par>
                                <p:cTn id="55" presetID="4" presetClass="entr" presetSubtype="16" fill="hold" grpId="1" nodeType="with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box(in)">
                                      <p:cBhvr>
                                        <p:cTn id="57" dur="500"/>
                                        <p:tgtEl>
                                          <p:spTgt spid="121"/>
                                        </p:tgtEl>
                                      </p:cBhvr>
                                    </p:animEffect>
                                  </p:childTnLst>
                                </p:cTn>
                              </p:par>
                              <p:par>
                                <p:cTn id="58" presetID="4" presetClass="entr" presetSubtype="16" fill="hold" grpId="1" nodeType="with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box(in)">
                                      <p:cBhvr>
                                        <p:cTn id="60" dur="500"/>
                                        <p:tgtEl>
                                          <p:spTgt spid="95"/>
                                        </p:tgtEl>
                                      </p:cBhvr>
                                    </p:animEffect>
                                  </p:childTnLst>
                                </p:cTn>
                              </p:par>
                              <p:par>
                                <p:cTn id="61" presetID="4" presetClass="entr" presetSubtype="16" fill="hold" grpId="1" nodeType="with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box(in)">
                                      <p:cBhvr>
                                        <p:cTn id="63" dur="500"/>
                                        <p:tgtEl>
                                          <p:spTgt spid="123"/>
                                        </p:tgtEl>
                                      </p:cBhvr>
                                    </p:animEffect>
                                  </p:childTnLst>
                                </p:cTn>
                              </p:par>
                              <p:par>
                                <p:cTn id="64" presetID="4" presetClass="entr" presetSubtype="16" fill="hold" grpId="1"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box(in)">
                                      <p:cBhvr>
                                        <p:cTn id="66" dur="500"/>
                                        <p:tgtEl>
                                          <p:spTgt spid="96"/>
                                        </p:tgtEl>
                                      </p:cBhvr>
                                    </p:animEffect>
                                  </p:childTnLst>
                                </p:cTn>
                              </p:par>
                              <p:par>
                                <p:cTn id="67" presetID="4" presetClass="entr" presetSubtype="16" fill="hold" grpId="1" nodeType="with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box(in)">
                                      <p:cBhvr>
                                        <p:cTn id="69" dur="500"/>
                                        <p:tgtEl>
                                          <p:spTgt spid="125"/>
                                        </p:tgtEl>
                                      </p:cBhvr>
                                    </p:animEffect>
                                  </p:childTnLst>
                                </p:cTn>
                              </p:par>
                              <p:par>
                                <p:cTn id="70" presetID="4" presetClass="entr" presetSubtype="16" fill="hold" grpId="1"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box(in)">
                                      <p:cBhvr>
                                        <p:cTn id="72" dur="500"/>
                                        <p:tgtEl>
                                          <p:spTgt spid="97"/>
                                        </p:tgtEl>
                                      </p:cBhvr>
                                    </p:animEffect>
                                  </p:childTnLst>
                                </p:cTn>
                              </p:par>
                              <p:par>
                                <p:cTn id="73" presetID="4" presetClass="entr" presetSubtype="16" fill="hold" grpId="1" nodeType="with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box(in)">
                                      <p:cBhvr>
                                        <p:cTn id="75" dur="500"/>
                                        <p:tgtEl>
                                          <p:spTgt spid="124"/>
                                        </p:tgtEl>
                                      </p:cBhvr>
                                    </p:animEffect>
                                  </p:childTnLst>
                                </p:cTn>
                              </p:par>
                              <p:par>
                                <p:cTn id="76" presetID="4" presetClass="entr" presetSubtype="16" fill="hold" grpId="1"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box(in)">
                                      <p:cBhvr>
                                        <p:cTn id="78" dur="500"/>
                                        <p:tgtEl>
                                          <p:spTgt spid="2"/>
                                        </p:tgtEl>
                                      </p:cBhvr>
                                    </p:animEffect>
                                  </p:childTnLst>
                                </p:cTn>
                              </p:par>
                              <p:par>
                                <p:cTn id="79" presetID="4" presetClass="entr" presetSubtype="16" fill="hold" grpId="1" nodeType="withEffect">
                                  <p:stCondLst>
                                    <p:cond delay="0"/>
                                  </p:stCondLst>
                                  <p:childTnLst>
                                    <p:set>
                                      <p:cBhvr>
                                        <p:cTn id="80" dur="1" fill="hold">
                                          <p:stCondLst>
                                            <p:cond delay="0"/>
                                          </p:stCondLst>
                                        </p:cTn>
                                        <p:tgtEl>
                                          <p:spTgt spid="127"/>
                                        </p:tgtEl>
                                        <p:attrNameLst>
                                          <p:attrName>style.visibility</p:attrName>
                                        </p:attrNameLst>
                                      </p:cBhvr>
                                      <p:to>
                                        <p:strVal val="visible"/>
                                      </p:to>
                                    </p:set>
                                    <p:animEffect transition="in" filter="box(in)">
                                      <p:cBhvr>
                                        <p:cTn id="81" dur="500"/>
                                        <p:tgtEl>
                                          <p:spTgt spid="127"/>
                                        </p:tgtEl>
                                      </p:cBhvr>
                                    </p:animEffect>
                                  </p:childTnLst>
                                </p:cTn>
                              </p:par>
                              <p:par>
                                <p:cTn id="82" presetID="4" presetClass="entr" presetSubtype="16" fill="hold" grpId="1" nodeType="with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box(in)">
                                      <p:cBhvr>
                                        <p:cTn id="84" dur="500"/>
                                        <p:tgtEl>
                                          <p:spTgt spid="101"/>
                                        </p:tgtEl>
                                      </p:cBhvr>
                                    </p:animEffect>
                                  </p:childTnLst>
                                </p:cTn>
                              </p:par>
                              <p:par>
                                <p:cTn id="85" presetID="4" presetClass="entr" presetSubtype="16" fill="hold" grpId="1" nodeType="withEffect">
                                  <p:stCondLst>
                                    <p:cond delay="0"/>
                                  </p:stCondLst>
                                  <p:childTnLst>
                                    <p:set>
                                      <p:cBhvr>
                                        <p:cTn id="86" dur="1" fill="hold">
                                          <p:stCondLst>
                                            <p:cond delay="0"/>
                                          </p:stCondLst>
                                        </p:cTn>
                                        <p:tgtEl>
                                          <p:spTgt spid="128"/>
                                        </p:tgtEl>
                                        <p:attrNameLst>
                                          <p:attrName>style.visibility</p:attrName>
                                        </p:attrNameLst>
                                      </p:cBhvr>
                                      <p:to>
                                        <p:strVal val="visible"/>
                                      </p:to>
                                    </p:set>
                                    <p:animEffect transition="in" filter="box(in)">
                                      <p:cBhvr>
                                        <p:cTn id="87" dur="500"/>
                                        <p:tgtEl>
                                          <p:spTgt spid="128"/>
                                        </p:tgtEl>
                                      </p:cBhvr>
                                    </p:animEffect>
                                  </p:childTnLst>
                                </p:cTn>
                              </p:par>
                              <p:par>
                                <p:cTn id="88" presetID="4" presetClass="entr" presetSubtype="16" fill="hold" grpId="1"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box(in)">
                                      <p:cBhvr>
                                        <p:cTn id="90" dur="500"/>
                                        <p:tgtEl>
                                          <p:spTgt spid="100"/>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box(in)">
                                      <p:cBhvr>
                                        <p:cTn id="93" dur="500"/>
                                        <p:tgtEl>
                                          <p:spTgt spid="108"/>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box(in)">
                                      <p:cBhvr>
                                        <p:cTn id="96" dur="500"/>
                                        <p:tgtEl>
                                          <p:spTgt spid="109"/>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box(in)">
                                      <p:cBhvr>
                                        <p:cTn id="99" dur="500"/>
                                        <p:tgtEl>
                                          <p:spTgt spid="110"/>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box(in)">
                                      <p:cBhvr>
                                        <p:cTn id="102" dur="500"/>
                                        <p:tgtEl>
                                          <p:spTgt spid="105"/>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box(in)">
                                      <p:cBhvr>
                                        <p:cTn id="105" dur="500"/>
                                        <p:tgtEl>
                                          <p:spTgt spid="91"/>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box(in)">
                                      <p:cBhvr>
                                        <p:cTn id="108" dur="500"/>
                                        <p:tgtEl>
                                          <p:spTgt spid="134"/>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133"/>
                                        </p:tgtEl>
                                        <p:attrNameLst>
                                          <p:attrName>style.visibility</p:attrName>
                                        </p:attrNameLst>
                                      </p:cBhvr>
                                      <p:to>
                                        <p:strVal val="visible"/>
                                      </p:to>
                                    </p:set>
                                    <p:animEffect transition="in" filter="box(in)">
                                      <p:cBhvr>
                                        <p:cTn id="111" dur="500"/>
                                        <p:tgtEl>
                                          <p:spTgt spid="133"/>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132"/>
                                        </p:tgtEl>
                                        <p:attrNameLst>
                                          <p:attrName>style.visibility</p:attrName>
                                        </p:attrNameLst>
                                      </p:cBhvr>
                                      <p:to>
                                        <p:strVal val="visible"/>
                                      </p:to>
                                    </p:set>
                                    <p:animEffect transition="in" filter="box(in)">
                                      <p:cBhvr>
                                        <p:cTn id="114" dur="500"/>
                                        <p:tgtEl>
                                          <p:spTgt spid="132"/>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92"/>
                                        </p:tgtEl>
                                        <p:attrNameLst>
                                          <p:attrName>style.visibility</p:attrName>
                                        </p:attrNameLst>
                                      </p:cBhvr>
                                      <p:to>
                                        <p:strVal val="visible"/>
                                      </p:to>
                                    </p:set>
                                    <p:animEffect transition="in" filter="box(in)">
                                      <p:cBhvr>
                                        <p:cTn id="117" dur="500"/>
                                        <p:tgtEl>
                                          <p:spTgt spid="92"/>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box(in)">
                                      <p:cBhvr>
                                        <p:cTn id="120" dur="500"/>
                                        <p:tgtEl>
                                          <p:spTgt spid="107"/>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box(in)">
                                      <p:cBhvr>
                                        <p:cTn id="123" dur="500"/>
                                        <p:tgtEl>
                                          <p:spTgt spid="93"/>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106"/>
                                        </p:tgtEl>
                                        <p:attrNameLst>
                                          <p:attrName>style.visibility</p:attrName>
                                        </p:attrNameLst>
                                      </p:cBhvr>
                                      <p:to>
                                        <p:strVal val="visible"/>
                                      </p:to>
                                    </p:set>
                                    <p:animEffect transition="in" filter="box(in)">
                                      <p:cBhvr>
                                        <p:cTn id="126" dur="500"/>
                                        <p:tgtEl>
                                          <p:spTgt spid="106"/>
                                        </p:tgtEl>
                                      </p:cBhvr>
                                    </p:animEffect>
                                  </p:childTnLst>
                                </p:cTn>
                              </p:par>
                              <p:par>
                                <p:cTn id="127" presetID="4" presetClass="entr" presetSubtype="16" fill="hold" grpId="0" nodeType="withEffect">
                                  <p:stCondLst>
                                    <p:cond delay="0"/>
                                  </p:stCondLst>
                                  <p:childTnLst>
                                    <p:set>
                                      <p:cBhvr>
                                        <p:cTn id="128" dur="1" fill="hold">
                                          <p:stCondLst>
                                            <p:cond delay="0"/>
                                          </p:stCondLst>
                                        </p:cTn>
                                        <p:tgtEl>
                                          <p:spTgt spid="112"/>
                                        </p:tgtEl>
                                        <p:attrNameLst>
                                          <p:attrName>style.visibility</p:attrName>
                                        </p:attrNameLst>
                                      </p:cBhvr>
                                      <p:to>
                                        <p:strVal val="visible"/>
                                      </p:to>
                                    </p:set>
                                    <p:animEffect transition="in" filter="box(in)">
                                      <p:cBhvr>
                                        <p:cTn id="129" dur="500"/>
                                        <p:tgtEl>
                                          <p:spTgt spid="112"/>
                                        </p:tgtEl>
                                      </p:cBhvr>
                                    </p:animEffect>
                                  </p:childTnLst>
                                </p:cTn>
                              </p:par>
                              <p:par>
                                <p:cTn id="130" presetID="4" presetClass="entr" presetSubtype="16" fill="hold" grpId="0" nodeType="withEffect">
                                  <p:stCondLst>
                                    <p:cond delay="0"/>
                                  </p:stCondLst>
                                  <p:childTnLst>
                                    <p:set>
                                      <p:cBhvr>
                                        <p:cTn id="131" dur="1" fill="hold">
                                          <p:stCondLst>
                                            <p:cond delay="0"/>
                                          </p:stCondLst>
                                        </p:cTn>
                                        <p:tgtEl>
                                          <p:spTgt spid="113"/>
                                        </p:tgtEl>
                                        <p:attrNameLst>
                                          <p:attrName>style.visibility</p:attrName>
                                        </p:attrNameLst>
                                      </p:cBhvr>
                                      <p:to>
                                        <p:strVal val="visible"/>
                                      </p:to>
                                    </p:set>
                                    <p:animEffect transition="in" filter="box(in)">
                                      <p:cBhvr>
                                        <p:cTn id="132" dur="500"/>
                                        <p:tgtEl>
                                          <p:spTgt spid="113"/>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2" nodeType="clickEffect">
                                  <p:stCondLst>
                                    <p:cond delay="0"/>
                                  </p:stCondLst>
                                  <p:childTnLst>
                                    <p:set>
                                      <p:cBhvr>
                                        <p:cTn id="136" dur="1" fill="hold">
                                          <p:stCondLst>
                                            <p:cond delay="0"/>
                                          </p:stCondLst>
                                        </p:cTn>
                                        <p:tgtEl>
                                          <p:spTgt spid="117"/>
                                        </p:tgtEl>
                                        <p:attrNameLst>
                                          <p:attrName>style.visibility</p:attrName>
                                        </p:attrNameLst>
                                      </p:cBhvr>
                                      <p:to>
                                        <p:strVal val="visible"/>
                                      </p:to>
                                    </p:set>
                                    <p:animEffect transition="in" filter="box(in)">
                                      <p:cBhvr>
                                        <p:cTn id="137" dur="500"/>
                                        <p:tgtEl>
                                          <p:spTgt spid="117"/>
                                        </p:tgtEl>
                                      </p:cBhvr>
                                    </p:animEffect>
                                  </p:childTnLst>
                                </p:cTn>
                              </p:par>
                              <p:par>
                                <p:cTn id="138" presetID="4" presetClass="entr" presetSubtype="16" fill="hold" grpId="2" nodeType="withEffect">
                                  <p:stCondLst>
                                    <p:cond delay="0"/>
                                  </p:stCondLst>
                                  <p:childTnLst>
                                    <p:set>
                                      <p:cBhvr>
                                        <p:cTn id="139" dur="1" fill="hold">
                                          <p:stCondLst>
                                            <p:cond delay="0"/>
                                          </p:stCondLst>
                                        </p:cTn>
                                        <p:tgtEl>
                                          <p:spTgt spid="94"/>
                                        </p:tgtEl>
                                        <p:attrNameLst>
                                          <p:attrName>style.visibility</p:attrName>
                                        </p:attrNameLst>
                                      </p:cBhvr>
                                      <p:to>
                                        <p:strVal val="visible"/>
                                      </p:to>
                                    </p:set>
                                    <p:animEffect transition="in" filter="box(in)">
                                      <p:cBhvr>
                                        <p:cTn id="140" dur="500"/>
                                        <p:tgtEl>
                                          <p:spTgt spid="94"/>
                                        </p:tgtEl>
                                      </p:cBhvr>
                                    </p:animEffect>
                                  </p:childTnLst>
                                </p:cTn>
                              </p:par>
                              <p:par>
                                <p:cTn id="141" presetID="4" presetClass="entr" presetSubtype="16" fill="hold" grpId="2" nodeType="with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box(in)">
                                      <p:cBhvr>
                                        <p:cTn id="143" dur="500"/>
                                        <p:tgtEl>
                                          <p:spTgt spid="121"/>
                                        </p:tgtEl>
                                      </p:cBhvr>
                                    </p:animEffect>
                                  </p:childTnLst>
                                </p:cTn>
                              </p:par>
                              <p:par>
                                <p:cTn id="144" presetID="4" presetClass="entr" presetSubtype="16" fill="hold" grpId="2"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box(in)">
                                      <p:cBhvr>
                                        <p:cTn id="146" dur="500"/>
                                        <p:tgtEl>
                                          <p:spTgt spid="95"/>
                                        </p:tgtEl>
                                      </p:cBhvr>
                                    </p:animEffect>
                                  </p:childTnLst>
                                </p:cTn>
                              </p:par>
                              <p:par>
                                <p:cTn id="147" presetID="4" presetClass="entr" presetSubtype="16" fill="hold" grpId="2" nodeType="withEffect">
                                  <p:stCondLst>
                                    <p:cond delay="0"/>
                                  </p:stCondLst>
                                  <p:childTnLst>
                                    <p:set>
                                      <p:cBhvr>
                                        <p:cTn id="148" dur="1" fill="hold">
                                          <p:stCondLst>
                                            <p:cond delay="0"/>
                                          </p:stCondLst>
                                        </p:cTn>
                                        <p:tgtEl>
                                          <p:spTgt spid="123"/>
                                        </p:tgtEl>
                                        <p:attrNameLst>
                                          <p:attrName>style.visibility</p:attrName>
                                        </p:attrNameLst>
                                      </p:cBhvr>
                                      <p:to>
                                        <p:strVal val="visible"/>
                                      </p:to>
                                    </p:set>
                                    <p:animEffect transition="in" filter="box(in)">
                                      <p:cBhvr>
                                        <p:cTn id="149" dur="500"/>
                                        <p:tgtEl>
                                          <p:spTgt spid="123"/>
                                        </p:tgtEl>
                                      </p:cBhvr>
                                    </p:animEffect>
                                  </p:childTnLst>
                                </p:cTn>
                              </p:par>
                              <p:par>
                                <p:cTn id="150" presetID="4" presetClass="entr" presetSubtype="16" fill="hold" grpId="2" nodeType="withEffect">
                                  <p:stCondLst>
                                    <p:cond delay="0"/>
                                  </p:stCondLst>
                                  <p:childTnLst>
                                    <p:set>
                                      <p:cBhvr>
                                        <p:cTn id="151" dur="1" fill="hold">
                                          <p:stCondLst>
                                            <p:cond delay="0"/>
                                          </p:stCondLst>
                                        </p:cTn>
                                        <p:tgtEl>
                                          <p:spTgt spid="96"/>
                                        </p:tgtEl>
                                        <p:attrNameLst>
                                          <p:attrName>style.visibility</p:attrName>
                                        </p:attrNameLst>
                                      </p:cBhvr>
                                      <p:to>
                                        <p:strVal val="visible"/>
                                      </p:to>
                                    </p:set>
                                    <p:animEffect transition="in" filter="box(in)">
                                      <p:cBhvr>
                                        <p:cTn id="152" dur="500"/>
                                        <p:tgtEl>
                                          <p:spTgt spid="96"/>
                                        </p:tgtEl>
                                      </p:cBhvr>
                                    </p:animEffect>
                                  </p:childTnLst>
                                </p:cTn>
                              </p:par>
                              <p:par>
                                <p:cTn id="153" presetID="4" presetClass="entr" presetSubtype="16" fill="hold" grpId="2" nodeType="withEffect">
                                  <p:stCondLst>
                                    <p:cond delay="0"/>
                                  </p:stCondLst>
                                  <p:childTnLst>
                                    <p:set>
                                      <p:cBhvr>
                                        <p:cTn id="154" dur="1" fill="hold">
                                          <p:stCondLst>
                                            <p:cond delay="0"/>
                                          </p:stCondLst>
                                        </p:cTn>
                                        <p:tgtEl>
                                          <p:spTgt spid="125"/>
                                        </p:tgtEl>
                                        <p:attrNameLst>
                                          <p:attrName>style.visibility</p:attrName>
                                        </p:attrNameLst>
                                      </p:cBhvr>
                                      <p:to>
                                        <p:strVal val="visible"/>
                                      </p:to>
                                    </p:set>
                                    <p:animEffect transition="in" filter="box(in)">
                                      <p:cBhvr>
                                        <p:cTn id="155" dur="500"/>
                                        <p:tgtEl>
                                          <p:spTgt spid="125"/>
                                        </p:tgtEl>
                                      </p:cBhvr>
                                    </p:animEffect>
                                  </p:childTnLst>
                                </p:cTn>
                              </p:par>
                              <p:par>
                                <p:cTn id="156" presetID="4" presetClass="entr" presetSubtype="16" fill="hold" grpId="2" nodeType="withEffect">
                                  <p:stCondLst>
                                    <p:cond delay="0"/>
                                  </p:stCondLst>
                                  <p:childTnLst>
                                    <p:set>
                                      <p:cBhvr>
                                        <p:cTn id="157" dur="1" fill="hold">
                                          <p:stCondLst>
                                            <p:cond delay="0"/>
                                          </p:stCondLst>
                                        </p:cTn>
                                        <p:tgtEl>
                                          <p:spTgt spid="97"/>
                                        </p:tgtEl>
                                        <p:attrNameLst>
                                          <p:attrName>style.visibility</p:attrName>
                                        </p:attrNameLst>
                                      </p:cBhvr>
                                      <p:to>
                                        <p:strVal val="visible"/>
                                      </p:to>
                                    </p:set>
                                    <p:animEffect transition="in" filter="box(in)">
                                      <p:cBhvr>
                                        <p:cTn id="158" dur="500"/>
                                        <p:tgtEl>
                                          <p:spTgt spid="97"/>
                                        </p:tgtEl>
                                      </p:cBhvr>
                                    </p:animEffect>
                                  </p:childTnLst>
                                </p:cTn>
                              </p:par>
                              <p:par>
                                <p:cTn id="159" presetID="4" presetClass="entr" presetSubtype="16" fill="hold" grpId="2" nodeType="with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box(in)">
                                      <p:cBhvr>
                                        <p:cTn id="161" dur="500"/>
                                        <p:tgtEl>
                                          <p:spTgt spid="124"/>
                                        </p:tgtEl>
                                      </p:cBhvr>
                                    </p:animEffect>
                                  </p:childTnLst>
                                </p:cTn>
                              </p:par>
                              <p:par>
                                <p:cTn id="162" presetID="4" presetClass="entr" presetSubtype="16" fill="hold" grpId="2" nodeType="withEffect">
                                  <p:stCondLst>
                                    <p:cond delay="0"/>
                                  </p:stCondLst>
                                  <p:childTnLst>
                                    <p:set>
                                      <p:cBhvr>
                                        <p:cTn id="163" dur="1" fill="hold">
                                          <p:stCondLst>
                                            <p:cond delay="0"/>
                                          </p:stCondLst>
                                        </p:cTn>
                                        <p:tgtEl>
                                          <p:spTgt spid="2"/>
                                        </p:tgtEl>
                                        <p:attrNameLst>
                                          <p:attrName>style.visibility</p:attrName>
                                        </p:attrNameLst>
                                      </p:cBhvr>
                                      <p:to>
                                        <p:strVal val="visible"/>
                                      </p:to>
                                    </p:set>
                                    <p:animEffect transition="in" filter="box(in)">
                                      <p:cBhvr>
                                        <p:cTn id="164" dur="500"/>
                                        <p:tgtEl>
                                          <p:spTgt spid="2"/>
                                        </p:tgtEl>
                                      </p:cBhvr>
                                    </p:animEffect>
                                  </p:childTnLst>
                                </p:cTn>
                              </p:par>
                              <p:par>
                                <p:cTn id="165" presetID="4" presetClass="entr" presetSubtype="16" fill="hold" grpId="2" nodeType="withEffect">
                                  <p:stCondLst>
                                    <p:cond delay="0"/>
                                  </p:stCondLst>
                                  <p:childTnLst>
                                    <p:set>
                                      <p:cBhvr>
                                        <p:cTn id="166" dur="1" fill="hold">
                                          <p:stCondLst>
                                            <p:cond delay="0"/>
                                          </p:stCondLst>
                                        </p:cTn>
                                        <p:tgtEl>
                                          <p:spTgt spid="127"/>
                                        </p:tgtEl>
                                        <p:attrNameLst>
                                          <p:attrName>style.visibility</p:attrName>
                                        </p:attrNameLst>
                                      </p:cBhvr>
                                      <p:to>
                                        <p:strVal val="visible"/>
                                      </p:to>
                                    </p:set>
                                    <p:animEffect transition="in" filter="box(in)">
                                      <p:cBhvr>
                                        <p:cTn id="167" dur="500"/>
                                        <p:tgtEl>
                                          <p:spTgt spid="127"/>
                                        </p:tgtEl>
                                      </p:cBhvr>
                                    </p:animEffect>
                                  </p:childTnLst>
                                </p:cTn>
                              </p:par>
                              <p:par>
                                <p:cTn id="168" presetID="4" presetClass="entr" presetSubtype="16" fill="hold" grpId="2" nodeType="with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box(in)">
                                      <p:cBhvr>
                                        <p:cTn id="170" dur="500"/>
                                        <p:tgtEl>
                                          <p:spTgt spid="101"/>
                                        </p:tgtEl>
                                      </p:cBhvr>
                                    </p:animEffect>
                                  </p:childTnLst>
                                </p:cTn>
                              </p:par>
                              <p:par>
                                <p:cTn id="171" presetID="4" presetClass="entr" presetSubtype="16" fill="hold" grpId="2" nodeType="withEffect">
                                  <p:stCondLst>
                                    <p:cond delay="0"/>
                                  </p:stCondLst>
                                  <p:childTnLst>
                                    <p:set>
                                      <p:cBhvr>
                                        <p:cTn id="172" dur="1" fill="hold">
                                          <p:stCondLst>
                                            <p:cond delay="0"/>
                                          </p:stCondLst>
                                        </p:cTn>
                                        <p:tgtEl>
                                          <p:spTgt spid="128"/>
                                        </p:tgtEl>
                                        <p:attrNameLst>
                                          <p:attrName>style.visibility</p:attrName>
                                        </p:attrNameLst>
                                      </p:cBhvr>
                                      <p:to>
                                        <p:strVal val="visible"/>
                                      </p:to>
                                    </p:set>
                                    <p:animEffect transition="in" filter="box(in)">
                                      <p:cBhvr>
                                        <p:cTn id="173" dur="500"/>
                                        <p:tgtEl>
                                          <p:spTgt spid="128"/>
                                        </p:tgtEl>
                                      </p:cBhvr>
                                    </p:animEffect>
                                  </p:childTnLst>
                                </p:cTn>
                              </p:par>
                              <p:par>
                                <p:cTn id="174" presetID="4" presetClass="entr" presetSubtype="16" fill="hold" grpId="2"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box(in)">
                                      <p:cBhvr>
                                        <p:cTn id="176" dur="500"/>
                                        <p:tgtEl>
                                          <p:spTgt spid="100"/>
                                        </p:tgtEl>
                                      </p:cBhvr>
                                    </p:animEffect>
                                  </p:childTnLst>
                                </p:cTn>
                              </p:par>
                              <p:par>
                                <p:cTn id="177" presetID="4" presetClass="entr" presetSubtype="16" fill="hold" grpId="1" nodeType="withEffect">
                                  <p:stCondLst>
                                    <p:cond delay="0"/>
                                  </p:stCondLst>
                                  <p:childTnLst>
                                    <p:set>
                                      <p:cBhvr>
                                        <p:cTn id="178" dur="1" fill="hold">
                                          <p:stCondLst>
                                            <p:cond delay="0"/>
                                          </p:stCondLst>
                                        </p:cTn>
                                        <p:tgtEl>
                                          <p:spTgt spid="108"/>
                                        </p:tgtEl>
                                        <p:attrNameLst>
                                          <p:attrName>style.visibility</p:attrName>
                                        </p:attrNameLst>
                                      </p:cBhvr>
                                      <p:to>
                                        <p:strVal val="visible"/>
                                      </p:to>
                                    </p:set>
                                    <p:animEffect transition="in" filter="box(in)">
                                      <p:cBhvr>
                                        <p:cTn id="179" dur="500"/>
                                        <p:tgtEl>
                                          <p:spTgt spid="108"/>
                                        </p:tgtEl>
                                      </p:cBhvr>
                                    </p:animEffect>
                                  </p:childTnLst>
                                </p:cTn>
                              </p:par>
                              <p:par>
                                <p:cTn id="180" presetID="4" presetClass="entr" presetSubtype="16" fill="hold" grpId="1" nodeType="withEffect">
                                  <p:stCondLst>
                                    <p:cond delay="0"/>
                                  </p:stCondLst>
                                  <p:childTnLst>
                                    <p:set>
                                      <p:cBhvr>
                                        <p:cTn id="181" dur="1" fill="hold">
                                          <p:stCondLst>
                                            <p:cond delay="0"/>
                                          </p:stCondLst>
                                        </p:cTn>
                                        <p:tgtEl>
                                          <p:spTgt spid="109"/>
                                        </p:tgtEl>
                                        <p:attrNameLst>
                                          <p:attrName>style.visibility</p:attrName>
                                        </p:attrNameLst>
                                      </p:cBhvr>
                                      <p:to>
                                        <p:strVal val="visible"/>
                                      </p:to>
                                    </p:set>
                                    <p:animEffect transition="in" filter="box(in)">
                                      <p:cBhvr>
                                        <p:cTn id="182" dur="500"/>
                                        <p:tgtEl>
                                          <p:spTgt spid="109"/>
                                        </p:tgtEl>
                                      </p:cBhvr>
                                    </p:animEffect>
                                  </p:childTnLst>
                                </p:cTn>
                              </p:par>
                              <p:par>
                                <p:cTn id="183" presetID="4" presetClass="entr" presetSubtype="16" fill="hold" grpId="1" nodeType="withEffect">
                                  <p:stCondLst>
                                    <p:cond delay="0"/>
                                  </p:stCondLst>
                                  <p:childTnLst>
                                    <p:set>
                                      <p:cBhvr>
                                        <p:cTn id="184" dur="1" fill="hold">
                                          <p:stCondLst>
                                            <p:cond delay="0"/>
                                          </p:stCondLst>
                                        </p:cTn>
                                        <p:tgtEl>
                                          <p:spTgt spid="110"/>
                                        </p:tgtEl>
                                        <p:attrNameLst>
                                          <p:attrName>style.visibility</p:attrName>
                                        </p:attrNameLst>
                                      </p:cBhvr>
                                      <p:to>
                                        <p:strVal val="visible"/>
                                      </p:to>
                                    </p:set>
                                    <p:animEffect transition="in" filter="box(in)">
                                      <p:cBhvr>
                                        <p:cTn id="185" dur="500"/>
                                        <p:tgtEl>
                                          <p:spTgt spid="110"/>
                                        </p:tgtEl>
                                      </p:cBhvr>
                                    </p:animEffect>
                                  </p:childTnLst>
                                </p:cTn>
                              </p:par>
                              <p:par>
                                <p:cTn id="186" presetID="4" presetClass="entr" presetSubtype="16" fill="hold" grpId="1" nodeType="withEffect">
                                  <p:stCondLst>
                                    <p:cond delay="0"/>
                                  </p:stCondLst>
                                  <p:childTnLst>
                                    <p:set>
                                      <p:cBhvr>
                                        <p:cTn id="187" dur="1" fill="hold">
                                          <p:stCondLst>
                                            <p:cond delay="0"/>
                                          </p:stCondLst>
                                        </p:cTn>
                                        <p:tgtEl>
                                          <p:spTgt spid="105"/>
                                        </p:tgtEl>
                                        <p:attrNameLst>
                                          <p:attrName>style.visibility</p:attrName>
                                        </p:attrNameLst>
                                      </p:cBhvr>
                                      <p:to>
                                        <p:strVal val="visible"/>
                                      </p:to>
                                    </p:set>
                                    <p:animEffect transition="in" filter="box(in)">
                                      <p:cBhvr>
                                        <p:cTn id="188" dur="500"/>
                                        <p:tgtEl>
                                          <p:spTgt spid="105"/>
                                        </p:tgtEl>
                                      </p:cBhvr>
                                    </p:animEffect>
                                  </p:childTnLst>
                                </p:cTn>
                              </p:par>
                              <p:par>
                                <p:cTn id="189" presetID="4" presetClass="entr" presetSubtype="16" fill="hold" grpId="1" nodeType="withEffect">
                                  <p:stCondLst>
                                    <p:cond delay="0"/>
                                  </p:stCondLst>
                                  <p:childTnLst>
                                    <p:set>
                                      <p:cBhvr>
                                        <p:cTn id="190" dur="1" fill="hold">
                                          <p:stCondLst>
                                            <p:cond delay="0"/>
                                          </p:stCondLst>
                                        </p:cTn>
                                        <p:tgtEl>
                                          <p:spTgt spid="91"/>
                                        </p:tgtEl>
                                        <p:attrNameLst>
                                          <p:attrName>style.visibility</p:attrName>
                                        </p:attrNameLst>
                                      </p:cBhvr>
                                      <p:to>
                                        <p:strVal val="visible"/>
                                      </p:to>
                                    </p:set>
                                    <p:animEffect transition="in" filter="box(in)">
                                      <p:cBhvr>
                                        <p:cTn id="191" dur="500"/>
                                        <p:tgtEl>
                                          <p:spTgt spid="91"/>
                                        </p:tgtEl>
                                      </p:cBhvr>
                                    </p:animEffect>
                                  </p:childTnLst>
                                </p:cTn>
                              </p:par>
                              <p:par>
                                <p:cTn id="192" presetID="4" presetClass="entr" presetSubtype="16" fill="hold" grpId="1" nodeType="withEffect">
                                  <p:stCondLst>
                                    <p:cond delay="0"/>
                                  </p:stCondLst>
                                  <p:childTnLst>
                                    <p:set>
                                      <p:cBhvr>
                                        <p:cTn id="193" dur="1" fill="hold">
                                          <p:stCondLst>
                                            <p:cond delay="0"/>
                                          </p:stCondLst>
                                        </p:cTn>
                                        <p:tgtEl>
                                          <p:spTgt spid="134"/>
                                        </p:tgtEl>
                                        <p:attrNameLst>
                                          <p:attrName>style.visibility</p:attrName>
                                        </p:attrNameLst>
                                      </p:cBhvr>
                                      <p:to>
                                        <p:strVal val="visible"/>
                                      </p:to>
                                    </p:set>
                                    <p:animEffect transition="in" filter="box(in)">
                                      <p:cBhvr>
                                        <p:cTn id="194" dur="500"/>
                                        <p:tgtEl>
                                          <p:spTgt spid="134"/>
                                        </p:tgtEl>
                                      </p:cBhvr>
                                    </p:animEffect>
                                  </p:childTnLst>
                                </p:cTn>
                              </p:par>
                              <p:par>
                                <p:cTn id="195" presetID="4" presetClass="entr" presetSubtype="16" fill="hold" grpId="1" nodeType="withEffect">
                                  <p:stCondLst>
                                    <p:cond delay="0"/>
                                  </p:stCondLst>
                                  <p:childTnLst>
                                    <p:set>
                                      <p:cBhvr>
                                        <p:cTn id="196" dur="1" fill="hold">
                                          <p:stCondLst>
                                            <p:cond delay="0"/>
                                          </p:stCondLst>
                                        </p:cTn>
                                        <p:tgtEl>
                                          <p:spTgt spid="133"/>
                                        </p:tgtEl>
                                        <p:attrNameLst>
                                          <p:attrName>style.visibility</p:attrName>
                                        </p:attrNameLst>
                                      </p:cBhvr>
                                      <p:to>
                                        <p:strVal val="visible"/>
                                      </p:to>
                                    </p:set>
                                    <p:animEffect transition="in" filter="box(in)">
                                      <p:cBhvr>
                                        <p:cTn id="197" dur="500"/>
                                        <p:tgtEl>
                                          <p:spTgt spid="133"/>
                                        </p:tgtEl>
                                      </p:cBhvr>
                                    </p:animEffect>
                                  </p:childTnLst>
                                </p:cTn>
                              </p:par>
                              <p:par>
                                <p:cTn id="198" presetID="4" presetClass="entr" presetSubtype="16" fill="hold" grpId="1" nodeType="withEffect">
                                  <p:stCondLst>
                                    <p:cond delay="0"/>
                                  </p:stCondLst>
                                  <p:childTnLst>
                                    <p:set>
                                      <p:cBhvr>
                                        <p:cTn id="199" dur="1" fill="hold">
                                          <p:stCondLst>
                                            <p:cond delay="0"/>
                                          </p:stCondLst>
                                        </p:cTn>
                                        <p:tgtEl>
                                          <p:spTgt spid="132"/>
                                        </p:tgtEl>
                                        <p:attrNameLst>
                                          <p:attrName>style.visibility</p:attrName>
                                        </p:attrNameLst>
                                      </p:cBhvr>
                                      <p:to>
                                        <p:strVal val="visible"/>
                                      </p:to>
                                    </p:set>
                                    <p:animEffect transition="in" filter="box(in)">
                                      <p:cBhvr>
                                        <p:cTn id="200" dur="500"/>
                                        <p:tgtEl>
                                          <p:spTgt spid="132"/>
                                        </p:tgtEl>
                                      </p:cBhvr>
                                    </p:animEffect>
                                  </p:childTnLst>
                                </p:cTn>
                              </p:par>
                              <p:par>
                                <p:cTn id="201" presetID="4" presetClass="entr" presetSubtype="16" fill="hold" grpId="1" nodeType="withEffect">
                                  <p:stCondLst>
                                    <p:cond delay="0"/>
                                  </p:stCondLst>
                                  <p:childTnLst>
                                    <p:set>
                                      <p:cBhvr>
                                        <p:cTn id="202" dur="1" fill="hold">
                                          <p:stCondLst>
                                            <p:cond delay="0"/>
                                          </p:stCondLst>
                                        </p:cTn>
                                        <p:tgtEl>
                                          <p:spTgt spid="92"/>
                                        </p:tgtEl>
                                        <p:attrNameLst>
                                          <p:attrName>style.visibility</p:attrName>
                                        </p:attrNameLst>
                                      </p:cBhvr>
                                      <p:to>
                                        <p:strVal val="visible"/>
                                      </p:to>
                                    </p:set>
                                    <p:animEffect transition="in" filter="box(in)">
                                      <p:cBhvr>
                                        <p:cTn id="203" dur="500"/>
                                        <p:tgtEl>
                                          <p:spTgt spid="92"/>
                                        </p:tgtEl>
                                      </p:cBhvr>
                                    </p:animEffect>
                                  </p:childTnLst>
                                </p:cTn>
                              </p:par>
                              <p:par>
                                <p:cTn id="204" presetID="4" presetClass="entr" presetSubtype="16" fill="hold" grpId="1" nodeType="withEffect">
                                  <p:stCondLst>
                                    <p:cond delay="0"/>
                                  </p:stCondLst>
                                  <p:childTnLst>
                                    <p:set>
                                      <p:cBhvr>
                                        <p:cTn id="205" dur="1" fill="hold">
                                          <p:stCondLst>
                                            <p:cond delay="0"/>
                                          </p:stCondLst>
                                        </p:cTn>
                                        <p:tgtEl>
                                          <p:spTgt spid="107"/>
                                        </p:tgtEl>
                                        <p:attrNameLst>
                                          <p:attrName>style.visibility</p:attrName>
                                        </p:attrNameLst>
                                      </p:cBhvr>
                                      <p:to>
                                        <p:strVal val="visible"/>
                                      </p:to>
                                    </p:set>
                                    <p:animEffect transition="in" filter="box(in)">
                                      <p:cBhvr>
                                        <p:cTn id="206" dur="500"/>
                                        <p:tgtEl>
                                          <p:spTgt spid="107"/>
                                        </p:tgtEl>
                                      </p:cBhvr>
                                    </p:animEffect>
                                  </p:childTnLst>
                                </p:cTn>
                              </p:par>
                              <p:par>
                                <p:cTn id="207" presetID="4" presetClass="entr" presetSubtype="16" fill="hold" grpId="1" nodeType="withEffect">
                                  <p:stCondLst>
                                    <p:cond delay="0"/>
                                  </p:stCondLst>
                                  <p:childTnLst>
                                    <p:set>
                                      <p:cBhvr>
                                        <p:cTn id="208" dur="1" fill="hold">
                                          <p:stCondLst>
                                            <p:cond delay="0"/>
                                          </p:stCondLst>
                                        </p:cTn>
                                        <p:tgtEl>
                                          <p:spTgt spid="93"/>
                                        </p:tgtEl>
                                        <p:attrNameLst>
                                          <p:attrName>style.visibility</p:attrName>
                                        </p:attrNameLst>
                                      </p:cBhvr>
                                      <p:to>
                                        <p:strVal val="visible"/>
                                      </p:to>
                                    </p:set>
                                    <p:animEffect transition="in" filter="box(in)">
                                      <p:cBhvr>
                                        <p:cTn id="209" dur="500"/>
                                        <p:tgtEl>
                                          <p:spTgt spid="93"/>
                                        </p:tgtEl>
                                      </p:cBhvr>
                                    </p:animEffect>
                                  </p:childTnLst>
                                </p:cTn>
                              </p:par>
                              <p:par>
                                <p:cTn id="210" presetID="4" presetClass="entr" presetSubtype="16" fill="hold" grpId="1" nodeType="withEffect">
                                  <p:stCondLst>
                                    <p:cond delay="0"/>
                                  </p:stCondLst>
                                  <p:childTnLst>
                                    <p:set>
                                      <p:cBhvr>
                                        <p:cTn id="211" dur="1" fill="hold">
                                          <p:stCondLst>
                                            <p:cond delay="0"/>
                                          </p:stCondLst>
                                        </p:cTn>
                                        <p:tgtEl>
                                          <p:spTgt spid="106"/>
                                        </p:tgtEl>
                                        <p:attrNameLst>
                                          <p:attrName>style.visibility</p:attrName>
                                        </p:attrNameLst>
                                      </p:cBhvr>
                                      <p:to>
                                        <p:strVal val="visible"/>
                                      </p:to>
                                    </p:set>
                                    <p:animEffect transition="in" filter="box(in)">
                                      <p:cBhvr>
                                        <p:cTn id="212" dur="500"/>
                                        <p:tgtEl>
                                          <p:spTgt spid="106"/>
                                        </p:tgtEl>
                                      </p:cBhvr>
                                    </p:animEffect>
                                  </p:childTnLst>
                                </p:cTn>
                              </p:par>
                              <p:par>
                                <p:cTn id="213" presetID="4" presetClass="entr" presetSubtype="16" fill="hold" grpId="1" nodeType="withEffect">
                                  <p:stCondLst>
                                    <p:cond delay="0"/>
                                  </p:stCondLst>
                                  <p:childTnLst>
                                    <p:set>
                                      <p:cBhvr>
                                        <p:cTn id="214" dur="1" fill="hold">
                                          <p:stCondLst>
                                            <p:cond delay="0"/>
                                          </p:stCondLst>
                                        </p:cTn>
                                        <p:tgtEl>
                                          <p:spTgt spid="112"/>
                                        </p:tgtEl>
                                        <p:attrNameLst>
                                          <p:attrName>style.visibility</p:attrName>
                                        </p:attrNameLst>
                                      </p:cBhvr>
                                      <p:to>
                                        <p:strVal val="visible"/>
                                      </p:to>
                                    </p:set>
                                    <p:animEffect transition="in" filter="box(in)">
                                      <p:cBhvr>
                                        <p:cTn id="215" dur="500"/>
                                        <p:tgtEl>
                                          <p:spTgt spid="112"/>
                                        </p:tgtEl>
                                      </p:cBhvr>
                                    </p:animEffect>
                                  </p:childTnLst>
                                </p:cTn>
                              </p:par>
                              <p:par>
                                <p:cTn id="216" presetID="4" presetClass="entr" presetSubtype="16" fill="hold" grpId="1" nodeType="withEffect">
                                  <p:stCondLst>
                                    <p:cond delay="0"/>
                                  </p:stCondLst>
                                  <p:childTnLst>
                                    <p:set>
                                      <p:cBhvr>
                                        <p:cTn id="217" dur="1" fill="hold">
                                          <p:stCondLst>
                                            <p:cond delay="0"/>
                                          </p:stCondLst>
                                        </p:cTn>
                                        <p:tgtEl>
                                          <p:spTgt spid="113"/>
                                        </p:tgtEl>
                                        <p:attrNameLst>
                                          <p:attrName>style.visibility</p:attrName>
                                        </p:attrNameLst>
                                      </p:cBhvr>
                                      <p:to>
                                        <p:strVal val="visible"/>
                                      </p:to>
                                    </p:set>
                                    <p:animEffect transition="in" filter="box(in)">
                                      <p:cBhvr>
                                        <p:cTn id="218" dur="500"/>
                                        <p:tgtEl>
                                          <p:spTgt spid="113"/>
                                        </p:tgtEl>
                                      </p:cBhvr>
                                    </p:animEffect>
                                  </p:childTnLst>
                                </p:cTn>
                              </p:par>
                              <p:par>
                                <p:cTn id="219" presetID="4" presetClass="entr" presetSubtype="16" fill="hold" nodeType="withEffect">
                                  <p:stCondLst>
                                    <p:cond delay="0"/>
                                  </p:stCondLst>
                                  <p:childTnLst>
                                    <p:set>
                                      <p:cBhvr>
                                        <p:cTn id="220" dur="1" fill="hold">
                                          <p:stCondLst>
                                            <p:cond delay="0"/>
                                          </p:stCondLst>
                                        </p:cTn>
                                        <p:tgtEl>
                                          <p:spTgt spid="129"/>
                                        </p:tgtEl>
                                        <p:attrNameLst>
                                          <p:attrName>style.visibility</p:attrName>
                                        </p:attrNameLst>
                                      </p:cBhvr>
                                      <p:to>
                                        <p:strVal val="visible"/>
                                      </p:to>
                                    </p:set>
                                    <p:animEffect transition="in" filter="box(in)">
                                      <p:cBhvr>
                                        <p:cTn id="221" dur="500"/>
                                        <p:tgtEl>
                                          <p:spTgt spid="129"/>
                                        </p:tgtEl>
                                      </p:cBhvr>
                                    </p:animEffect>
                                  </p:childTnLst>
                                </p:cTn>
                              </p:par>
                              <p:par>
                                <p:cTn id="222" presetID="4" presetClass="entr" presetSubtype="16" fill="hold" nodeType="withEffect">
                                  <p:stCondLst>
                                    <p:cond delay="0"/>
                                  </p:stCondLst>
                                  <p:childTnLst>
                                    <p:set>
                                      <p:cBhvr>
                                        <p:cTn id="223" dur="1" fill="hold">
                                          <p:stCondLst>
                                            <p:cond delay="0"/>
                                          </p:stCondLst>
                                        </p:cTn>
                                        <p:tgtEl>
                                          <p:spTgt spid="131"/>
                                        </p:tgtEl>
                                        <p:attrNameLst>
                                          <p:attrName>style.visibility</p:attrName>
                                        </p:attrNameLst>
                                      </p:cBhvr>
                                      <p:to>
                                        <p:strVal val="visible"/>
                                      </p:to>
                                    </p:set>
                                    <p:animEffect transition="in" filter="box(in)">
                                      <p:cBhvr>
                                        <p:cTn id="224" dur="500"/>
                                        <p:tgtEl>
                                          <p:spTgt spid="131"/>
                                        </p:tgtEl>
                                      </p:cBhvr>
                                    </p:animEffect>
                                  </p:childTnLst>
                                </p:cTn>
                              </p:par>
                              <p:par>
                                <p:cTn id="225" presetID="4" presetClass="entr" presetSubtype="16" fill="hold" nodeType="withEffect">
                                  <p:stCondLst>
                                    <p:cond delay="0"/>
                                  </p:stCondLst>
                                  <p:childTnLst>
                                    <p:set>
                                      <p:cBhvr>
                                        <p:cTn id="226" dur="1" fill="hold">
                                          <p:stCondLst>
                                            <p:cond delay="0"/>
                                          </p:stCondLst>
                                        </p:cTn>
                                        <p:tgtEl>
                                          <p:spTgt spid="130"/>
                                        </p:tgtEl>
                                        <p:attrNameLst>
                                          <p:attrName>style.visibility</p:attrName>
                                        </p:attrNameLst>
                                      </p:cBhvr>
                                      <p:to>
                                        <p:strVal val="visible"/>
                                      </p:to>
                                    </p:set>
                                    <p:animEffect transition="in" filter="box(in)">
                                      <p:cBhvr>
                                        <p:cTn id="227" dur="500"/>
                                        <p:tgtEl>
                                          <p:spTgt spid="130"/>
                                        </p:tgtEl>
                                      </p:cBhvr>
                                    </p:animEffect>
                                  </p:childTnLst>
                                </p:cTn>
                              </p:par>
                            </p:childTnLst>
                          </p:cTn>
                        </p:par>
                      </p:childTnLst>
                    </p:cTn>
                  </p:par>
                  <p:par>
                    <p:cTn id="228" fill="hold">
                      <p:stCondLst>
                        <p:cond delay="indefinite"/>
                      </p:stCondLst>
                      <p:childTnLst>
                        <p:par>
                          <p:cTn id="229" fill="hold">
                            <p:stCondLst>
                              <p:cond delay="0"/>
                            </p:stCondLst>
                            <p:childTnLst>
                              <p:par>
                                <p:cTn id="230" presetID="4" presetClass="entr" presetSubtype="16" fill="hold" grpId="3" nodeType="clickEffect">
                                  <p:stCondLst>
                                    <p:cond delay="0"/>
                                  </p:stCondLst>
                                  <p:childTnLst>
                                    <p:set>
                                      <p:cBhvr>
                                        <p:cTn id="231" dur="1" fill="hold">
                                          <p:stCondLst>
                                            <p:cond delay="0"/>
                                          </p:stCondLst>
                                        </p:cTn>
                                        <p:tgtEl>
                                          <p:spTgt spid="117"/>
                                        </p:tgtEl>
                                        <p:attrNameLst>
                                          <p:attrName>style.visibility</p:attrName>
                                        </p:attrNameLst>
                                      </p:cBhvr>
                                      <p:to>
                                        <p:strVal val="visible"/>
                                      </p:to>
                                    </p:set>
                                    <p:animEffect transition="in" filter="box(in)">
                                      <p:cBhvr>
                                        <p:cTn id="232" dur="500"/>
                                        <p:tgtEl>
                                          <p:spTgt spid="117"/>
                                        </p:tgtEl>
                                      </p:cBhvr>
                                    </p:animEffect>
                                  </p:childTnLst>
                                </p:cTn>
                              </p:par>
                              <p:par>
                                <p:cTn id="233" presetID="4" presetClass="entr" presetSubtype="16" fill="hold" grpId="3" nodeType="withEffect">
                                  <p:stCondLst>
                                    <p:cond delay="0"/>
                                  </p:stCondLst>
                                  <p:childTnLst>
                                    <p:set>
                                      <p:cBhvr>
                                        <p:cTn id="234" dur="1" fill="hold">
                                          <p:stCondLst>
                                            <p:cond delay="0"/>
                                          </p:stCondLst>
                                        </p:cTn>
                                        <p:tgtEl>
                                          <p:spTgt spid="94"/>
                                        </p:tgtEl>
                                        <p:attrNameLst>
                                          <p:attrName>style.visibility</p:attrName>
                                        </p:attrNameLst>
                                      </p:cBhvr>
                                      <p:to>
                                        <p:strVal val="visible"/>
                                      </p:to>
                                    </p:set>
                                    <p:animEffect transition="in" filter="box(in)">
                                      <p:cBhvr>
                                        <p:cTn id="235" dur="500"/>
                                        <p:tgtEl>
                                          <p:spTgt spid="94"/>
                                        </p:tgtEl>
                                      </p:cBhvr>
                                    </p:animEffect>
                                  </p:childTnLst>
                                </p:cTn>
                              </p:par>
                              <p:par>
                                <p:cTn id="236" presetID="4" presetClass="entr" presetSubtype="16" fill="hold" grpId="3" nodeType="withEffect">
                                  <p:stCondLst>
                                    <p:cond delay="0"/>
                                  </p:stCondLst>
                                  <p:childTnLst>
                                    <p:set>
                                      <p:cBhvr>
                                        <p:cTn id="237" dur="1" fill="hold">
                                          <p:stCondLst>
                                            <p:cond delay="0"/>
                                          </p:stCondLst>
                                        </p:cTn>
                                        <p:tgtEl>
                                          <p:spTgt spid="121"/>
                                        </p:tgtEl>
                                        <p:attrNameLst>
                                          <p:attrName>style.visibility</p:attrName>
                                        </p:attrNameLst>
                                      </p:cBhvr>
                                      <p:to>
                                        <p:strVal val="visible"/>
                                      </p:to>
                                    </p:set>
                                    <p:animEffect transition="in" filter="box(in)">
                                      <p:cBhvr>
                                        <p:cTn id="238" dur="500"/>
                                        <p:tgtEl>
                                          <p:spTgt spid="121"/>
                                        </p:tgtEl>
                                      </p:cBhvr>
                                    </p:animEffect>
                                  </p:childTnLst>
                                </p:cTn>
                              </p:par>
                              <p:par>
                                <p:cTn id="239" presetID="4" presetClass="entr" presetSubtype="16" fill="hold" grpId="3" nodeType="withEffect">
                                  <p:stCondLst>
                                    <p:cond delay="0"/>
                                  </p:stCondLst>
                                  <p:childTnLst>
                                    <p:set>
                                      <p:cBhvr>
                                        <p:cTn id="240" dur="1" fill="hold">
                                          <p:stCondLst>
                                            <p:cond delay="0"/>
                                          </p:stCondLst>
                                        </p:cTn>
                                        <p:tgtEl>
                                          <p:spTgt spid="95"/>
                                        </p:tgtEl>
                                        <p:attrNameLst>
                                          <p:attrName>style.visibility</p:attrName>
                                        </p:attrNameLst>
                                      </p:cBhvr>
                                      <p:to>
                                        <p:strVal val="visible"/>
                                      </p:to>
                                    </p:set>
                                    <p:animEffect transition="in" filter="box(in)">
                                      <p:cBhvr>
                                        <p:cTn id="241" dur="500"/>
                                        <p:tgtEl>
                                          <p:spTgt spid="95"/>
                                        </p:tgtEl>
                                      </p:cBhvr>
                                    </p:animEffect>
                                  </p:childTnLst>
                                </p:cTn>
                              </p:par>
                              <p:par>
                                <p:cTn id="242" presetID="4" presetClass="entr" presetSubtype="16" fill="hold" grpId="3" nodeType="withEffect">
                                  <p:stCondLst>
                                    <p:cond delay="0"/>
                                  </p:stCondLst>
                                  <p:childTnLst>
                                    <p:set>
                                      <p:cBhvr>
                                        <p:cTn id="243" dur="1" fill="hold">
                                          <p:stCondLst>
                                            <p:cond delay="0"/>
                                          </p:stCondLst>
                                        </p:cTn>
                                        <p:tgtEl>
                                          <p:spTgt spid="123"/>
                                        </p:tgtEl>
                                        <p:attrNameLst>
                                          <p:attrName>style.visibility</p:attrName>
                                        </p:attrNameLst>
                                      </p:cBhvr>
                                      <p:to>
                                        <p:strVal val="visible"/>
                                      </p:to>
                                    </p:set>
                                    <p:animEffect transition="in" filter="box(in)">
                                      <p:cBhvr>
                                        <p:cTn id="244" dur="500"/>
                                        <p:tgtEl>
                                          <p:spTgt spid="123"/>
                                        </p:tgtEl>
                                      </p:cBhvr>
                                    </p:animEffect>
                                  </p:childTnLst>
                                </p:cTn>
                              </p:par>
                              <p:par>
                                <p:cTn id="245" presetID="4" presetClass="entr" presetSubtype="16" fill="hold" grpId="3" nodeType="withEffect">
                                  <p:stCondLst>
                                    <p:cond delay="0"/>
                                  </p:stCondLst>
                                  <p:childTnLst>
                                    <p:set>
                                      <p:cBhvr>
                                        <p:cTn id="246" dur="1" fill="hold">
                                          <p:stCondLst>
                                            <p:cond delay="0"/>
                                          </p:stCondLst>
                                        </p:cTn>
                                        <p:tgtEl>
                                          <p:spTgt spid="96"/>
                                        </p:tgtEl>
                                        <p:attrNameLst>
                                          <p:attrName>style.visibility</p:attrName>
                                        </p:attrNameLst>
                                      </p:cBhvr>
                                      <p:to>
                                        <p:strVal val="visible"/>
                                      </p:to>
                                    </p:set>
                                    <p:animEffect transition="in" filter="box(in)">
                                      <p:cBhvr>
                                        <p:cTn id="247" dur="500"/>
                                        <p:tgtEl>
                                          <p:spTgt spid="96"/>
                                        </p:tgtEl>
                                      </p:cBhvr>
                                    </p:animEffect>
                                  </p:childTnLst>
                                </p:cTn>
                              </p:par>
                              <p:par>
                                <p:cTn id="248" presetID="4" presetClass="entr" presetSubtype="16" fill="hold" grpId="3" nodeType="withEffect">
                                  <p:stCondLst>
                                    <p:cond delay="0"/>
                                  </p:stCondLst>
                                  <p:childTnLst>
                                    <p:set>
                                      <p:cBhvr>
                                        <p:cTn id="249" dur="1" fill="hold">
                                          <p:stCondLst>
                                            <p:cond delay="0"/>
                                          </p:stCondLst>
                                        </p:cTn>
                                        <p:tgtEl>
                                          <p:spTgt spid="125"/>
                                        </p:tgtEl>
                                        <p:attrNameLst>
                                          <p:attrName>style.visibility</p:attrName>
                                        </p:attrNameLst>
                                      </p:cBhvr>
                                      <p:to>
                                        <p:strVal val="visible"/>
                                      </p:to>
                                    </p:set>
                                    <p:animEffect transition="in" filter="box(in)">
                                      <p:cBhvr>
                                        <p:cTn id="250" dur="500"/>
                                        <p:tgtEl>
                                          <p:spTgt spid="125"/>
                                        </p:tgtEl>
                                      </p:cBhvr>
                                    </p:animEffect>
                                  </p:childTnLst>
                                </p:cTn>
                              </p:par>
                              <p:par>
                                <p:cTn id="251" presetID="4" presetClass="entr" presetSubtype="16" fill="hold" grpId="3" nodeType="withEffect">
                                  <p:stCondLst>
                                    <p:cond delay="0"/>
                                  </p:stCondLst>
                                  <p:childTnLst>
                                    <p:set>
                                      <p:cBhvr>
                                        <p:cTn id="252" dur="1" fill="hold">
                                          <p:stCondLst>
                                            <p:cond delay="0"/>
                                          </p:stCondLst>
                                        </p:cTn>
                                        <p:tgtEl>
                                          <p:spTgt spid="97"/>
                                        </p:tgtEl>
                                        <p:attrNameLst>
                                          <p:attrName>style.visibility</p:attrName>
                                        </p:attrNameLst>
                                      </p:cBhvr>
                                      <p:to>
                                        <p:strVal val="visible"/>
                                      </p:to>
                                    </p:set>
                                    <p:animEffect transition="in" filter="box(in)">
                                      <p:cBhvr>
                                        <p:cTn id="253" dur="500"/>
                                        <p:tgtEl>
                                          <p:spTgt spid="97"/>
                                        </p:tgtEl>
                                      </p:cBhvr>
                                    </p:animEffect>
                                  </p:childTnLst>
                                </p:cTn>
                              </p:par>
                              <p:par>
                                <p:cTn id="254" presetID="4" presetClass="entr" presetSubtype="16" fill="hold" grpId="3" nodeType="withEffect">
                                  <p:stCondLst>
                                    <p:cond delay="0"/>
                                  </p:stCondLst>
                                  <p:childTnLst>
                                    <p:set>
                                      <p:cBhvr>
                                        <p:cTn id="255" dur="1" fill="hold">
                                          <p:stCondLst>
                                            <p:cond delay="0"/>
                                          </p:stCondLst>
                                        </p:cTn>
                                        <p:tgtEl>
                                          <p:spTgt spid="124"/>
                                        </p:tgtEl>
                                        <p:attrNameLst>
                                          <p:attrName>style.visibility</p:attrName>
                                        </p:attrNameLst>
                                      </p:cBhvr>
                                      <p:to>
                                        <p:strVal val="visible"/>
                                      </p:to>
                                    </p:set>
                                    <p:animEffect transition="in" filter="box(in)">
                                      <p:cBhvr>
                                        <p:cTn id="256" dur="500"/>
                                        <p:tgtEl>
                                          <p:spTgt spid="124"/>
                                        </p:tgtEl>
                                      </p:cBhvr>
                                    </p:animEffect>
                                  </p:childTnLst>
                                </p:cTn>
                              </p:par>
                              <p:par>
                                <p:cTn id="257" presetID="4" presetClass="entr" presetSubtype="16" fill="hold" grpId="3" nodeType="withEffect">
                                  <p:stCondLst>
                                    <p:cond delay="0"/>
                                  </p:stCondLst>
                                  <p:childTnLst>
                                    <p:set>
                                      <p:cBhvr>
                                        <p:cTn id="258" dur="1" fill="hold">
                                          <p:stCondLst>
                                            <p:cond delay="0"/>
                                          </p:stCondLst>
                                        </p:cTn>
                                        <p:tgtEl>
                                          <p:spTgt spid="2"/>
                                        </p:tgtEl>
                                        <p:attrNameLst>
                                          <p:attrName>style.visibility</p:attrName>
                                        </p:attrNameLst>
                                      </p:cBhvr>
                                      <p:to>
                                        <p:strVal val="visible"/>
                                      </p:to>
                                    </p:set>
                                    <p:animEffect transition="in" filter="box(in)">
                                      <p:cBhvr>
                                        <p:cTn id="259" dur="500"/>
                                        <p:tgtEl>
                                          <p:spTgt spid="2"/>
                                        </p:tgtEl>
                                      </p:cBhvr>
                                    </p:animEffect>
                                  </p:childTnLst>
                                </p:cTn>
                              </p:par>
                              <p:par>
                                <p:cTn id="260" presetID="4" presetClass="entr" presetSubtype="16" fill="hold" grpId="3" nodeType="withEffect">
                                  <p:stCondLst>
                                    <p:cond delay="0"/>
                                  </p:stCondLst>
                                  <p:childTnLst>
                                    <p:set>
                                      <p:cBhvr>
                                        <p:cTn id="261" dur="1" fill="hold">
                                          <p:stCondLst>
                                            <p:cond delay="0"/>
                                          </p:stCondLst>
                                        </p:cTn>
                                        <p:tgtEl>
                                          <p:spTgt spid="127"/>
                                        </p:tgtEl>
                                        <p:attrNameLst>
                                          <p:attrName>style.visibility</p:attrName>
                                        </p:attrNameLst>
                                      </p:cBhvr>
                                      <p:to>
                                        <p:strVal val="visible"/>
                                      </p:to>
                                    </p:set>
                                    <p:animEffect transition="in" filter="box(in)">
                                      <p:cBhvr>
                                        <p:cTn id="262" dur="500"/>
                                        <p:tgtEl>
                                          <p:spTgt spid="127"/>
                                        </p:tgtEl>
                                      </p:cBhvr>
                                    </p:animEffect>
                                  </p:childTnLst>
                                </p:cTn>
                              </p:par>
                              <p:par>
                                <p:cTn id="263" presetID="4" presetClass="entr" presetSubtype="16" fill="hold" grpId="3" nodeType="withEffect">
                                  <p:stCondLst>
                                    <p:cond delay="0"/>
                                  </p:stCondLst>
                                  <p:childTnLst>
                                    <p:set>
                                      <p:cBhvr>
                                        <p:cTn id="264" dur="1" fill="hold">
                                          <p:stCondLst>
                                            <p:cond delay="0"/>
                                          </p:stCondLst>
                                        </p:cTn>
                                        <p:tgtEl>
                                          <p:spTgt spid="101"/>
                                        </p:tgtEl>
                                        <p:attrNameLst>
                                          <p:attrName>style.visibility</p:attrName>
                                        </p:attrNameLst>
                                      </p:cBhvr>
                                      <p:to>
                                        <p:strVal val="visible"/>
                                      </p:to>
                                    </p:set>
                                    <p:animEffect transition="in" filter="box(in)">
                                      <p:cBhvr>
                                        <p:cTn id="265" dur="500"/>
                                        <p:tgtEl>
                                          <p:spTgt spid="101"/>
                                        </p:tgtEl>
                                      </p:cBhvr>
                                    </p:animEffect>
                                  </p:childTnLst>
                                </p:cTn>
                              </p:par>
                              <p:par>
                                <p:cTn id="266" presetID="4" presetClass="entr" presetSubtype="16" fill="hold" grpId="3" nodeType="withEffect">
                                  <p:stCondLst>
                                    <p:cond delay="0"/>
                                  </p:stCondLst>
                                  <p:childTnLst>
                                    <p:set>
                                      <p:cBhvr>
                                        <p:cTn id="267" dur="1" fill="hold">
                                          <p:stCondLst>
                                            <p:cond delay="0"/>
                                          </p:stCondLst>
                                        </p:cTn>
                                        <p:tgtEl>
                                          <p:spTgt spid="128"/>
                                        </p:tgtEl>
                                        <p:attrNameLst>
                                          <p:attrName>style.visibility</p:attrName>
                                        </p:attrNameLst>
                                      </p:cBhvr>
                                      <p:to>
                                        <p:strVal val="visible"/>
                                      </p:to>
                                    </p:set>
                                    <p:animEffect transition="in" filter="box(in)">
                                      <p:cBhvr>
                                        <p:cTn id="268" dur="500"/>
                                        <p:tgtEl>
                                          <p:spTgt spid="128"/>
                                        </p:tgtEl>
                                      </p:cBhvr>
                                    </p:animEffect>
                                  </p:childTnLst>
                                </p:cTn>
                              </p:par>
                              <p:par>
                                <p:cTn id="269" presetID="4" presetClass="entr" presetSubtype="16" fill="hold" grpId="3" nodeType="withEffect">
                                  <p:stCondLst>
                                    <p:cond delay="0"/>
                                  </p:stCondLst>
                                  <p:childTnLst>
                                    <p:set>
                                      <p:cBhvr>
                                        <p:cTn id="270" dur="1" fill="hold">
                                          <p:stCondLst>
                                            <p:cond delay="0"/>
                                          </p:stCondLst>
                                        </p:cTn>
                                        <p:tgtEl>
                                          <p:spTgt spid="100"/>
                                        </p:tgtEl>
                                        <p:attrNameLst>
                                          <p:attrName>style.visibility</p:attrName>
                                        </p:attrNameLst>
                                      </p:cBhvr>
                                      <p:to>
                                        <p:strVal val="visible"/>
                                      </p:to>
                                    </p:set>
                                    <p:animEffect transition="in" filter="box(in)">
                                      <p:cBhvr>
                                        <p:cTn id="271" dur="500"/>
                                        <p:tgtEl>
                                          <p:spTgt spid="100"/>
                                        </p:tgtEl>
                                      </p:cBhvr>
                                    </p:animEffect>
                                  </p:childTnLst>
                                </p:cTn>
                              </p:par>
                              <p:par>
                                <p:cTn id="272" presetID="4" presetClass="entr" presetSubtype="16" fill="hold" grpId="2" nodeType="withEffect">
                                  <p:stCondLst>
                                    <p:cond delay="0"/>
                                  </p:stCondLst>
                                  <p:childTnLst>
                                    <p:set>
                                      <p:cBhvr>
                                        <p:cTn id="273" dur="1" fill="hold">
                                          <p:stCondLst>
                                            <p:cond delay="0"/>
                                          </p:stCondLst>
                                        </p:cTn>
                                        <p:tgtEl>
                                          <p:spTgt spid="108"/>
                                        </p:tgtEl>
                                        <p:attrNameLst>
                                          <p:attrName>style.visibility</p:attrName>
                                        </p:attrNameLst>
                                      </p:cBhvr>
                                      <p:to>
                                        <p:strVal val="visible"/>
                                      </p:to>
                                    </p:set>
                                    <p:animEffect transition="in" filter="box(in)">
                                      <p:cBhvr>
                                        <p:cTn id="274" dur="500"/>
                                        <p:tgtEl>
                                          <p:spTgt spid="108"/>
                                        </p:tgtEl>
                                      </p:cBhvr>
                                    </p:animEffect>
                                  </p:childTnLst>
                                </p:cTn>
                              </p:par>
                              <p:par>
                                <p:cTn id="275" presetID="4" presetClass="entr" presetSubtype="16" fill="hold" grpId="2" nodeType="withEffect">
                                  <p:stCondLst>
                                    <p:cond delay="0"/>
                                  </p:stCondLst>
                                  <p:childTnLst>
                                    <p:set>
                                      <p:cBhvr>
                                        <p:cTn id="276" dur="1" fill="hold">
                                          <p:stCondLst>
                                            <p:cond delay="0"/>
                                          </p:stCondLst>
                                        </p:cTn>
                                        <p:tgtEl>
                                          <p:spTgt spid="109"/>
                                        </p:tgtEl>
                                        <p:attrNameLst>
                                          <p:attrName>style.visibility</p:attrName>
                                        </p:attrNameLst>
                                      </p:cBhvr>
                                      <p:to>
                                        <p:strVal val="visible"/>
                                      </p:to>
                                    </p:set>
                                    <p:animEffect transition="in" filter="box(in)">
                                      <p:cBhvr>
                                        <p:cTn id="277" dur="500"/>
                                        <p:tgtEl>
                                          <p:spTgt spid="109"/>
                                        </p:tgtEl>
                                      </p:cBhvr>
                                    </p:animEffect>
                                  </p:childTnLst>
                                </p:cTn>
                              </p:par>
                              <p:par>
                                <p:cTn id="278" presetID="4" presetClass="entr" presetSubtype="16" fill="hold" grpId="2" nodeType="withEffect">
                                  <p:stCondLst>
                                    <p:cond delay="0"/>
                                  </p:stCondLst>
                                  <p:childTnLst>
                                    <p:set>
                                      <p:cBhvr>
                                        <p:cTn id="279" dur="1" fill="hold">
                                          <p:stCondLst>
                                            <p:cond delay="0"/>
                                          </p:stCondLst>
                                        </p:cTn>
                                        <p:tgtEl>
                                          <p:spTgt spid="110"/>
                                        </p:tgtEl>
                                        <p:attrNameLst>
                                          <p:attrName>style.visibility</p:attrName>
                                        </p:attrNameLst>
                                      </p:cBhvr>
                                      <p:to>
                                        <p:strVal val="visible"/>
                                      </p:to>
                                    </p:set>
                                    <p:animEffect transition="in" filter="box(in)">
                                      <p:cBhvr>
                                        <p:cTn id="280" dur="500"/>
                                        <p:tgtEl>
                                          <p:spTgt spid="110"/>
                                        </p:tgtEl>
                                      </p:cBhvr>
                                    </p:animEffect>
                                  </p:childTnLst>
                                </p:cTn>
                              </p:par>
                              <p:par>
                                <p:cTn id="281" presetID="4" presetClass="entr" presetSubtype="16" fill="hold" grpId="2" nodeType="withEffect">
                                  <p:stCondLst>
                                    <p:cond delay="0"/>
                                  </p:stCondLst>
                                  <p:childTnLst>
                                    <p:set>
                                      <p:cBhvr>
                                        <p:cTn id="282" dur="1" fill="hold">
                                          <p:stCondLst>
                                            <p:cond delay="0"/>
                                          </p:stCondLst>
                                        </p:cTn>
                                        <p:tgtEl>
                                          <p:spTgt spid="105"/>
                                        </p:tgtEl>
                                        <p:attrNameLst>
                                          <p:attrName>style.visibility</p:attrName>
                                        </p:attrNameLst>
                                      </p:cBhvr>
                                      <p:to>
                                        <p:strVal val="visible"/>
                                      </p:to>
                                    </p:set>
                                    <p:animEffect transition="in" filter="box(in)">
                                      <p:cBhvr>
                                        <p:cTn id="283" dur="500"/>
                                        <p:tgtEl>
                                          <p:spTgt spid="105"/>
                                        </p:tgtEl>
                                      </p:cBhvr>
                                    </p:animEffect>
                                  </p:childTnLst>
                                </p:cTn>
                              </p:par>
                              <p:par>
                                <p:cTn id="284" presetID="4" presetClass="entr" presetSubtype="16" fill="hold" grpId="2" nodeType="withEffect">
                                  <p:stCondLst>
                                    <p:cond delay="0"/>
                                  </p:stCondLst>
                                  <p:childTnLst>
                                    <p:set>
                                      <p:cBhvr>
                                        <p:cTn id="285" dur="1" fill="hold">
                                          <p:stCondLst>
                                            <p:cond delay="0"/>
                                          </p:stCondLst>
                                        </p:cTn>
                                        <p:tgtEl>
                                          <p:spTgt spid="91"/>
                                        </p:tgtEl>
                                        <p:attrNameLst>
                                          <p:attrName>style.visibility</p:attrName>
                                        </p:attrNameLst>
                                      </p:cBhvr>
                                      <p:to>
                                        <p:strVal val="visible"/>
                                      </p:to>
                                    </p:set>
                                    <p:animEffect transition="in" filter="box(in)">
                                      <p:cBhvr>
                                        <p:cTn id="286" dur="500"/>
                                        <p:tgtEl>
                                          <p:spTgt spid="91"/>
                                        </p:tgtEl>
                                      </p:cBhvr>
                                    </p:animEffect>
                                  </p:childTnLst>
                                </p:cTn>
                              </p:par>
                              <p:par>
                                <p:cTn id="287" presetID="4" presetClass="entr" presetSubtype="16" fill="hold" grpId="2" nodeType="withEffect">
                                  <p:stCondLst>
                                    <p:cond delay="0"/>
                                  </p:stCondLst>
                                  <p:childTnLst>
                                    <p:set>
                                      <p:cBhvr>
                                        <p:cTn id="288" dur="1" fill="hold">
                                          <p:stCondLst>
                                            <p:cond delay="0"/>
                                          </p:stCondLst>
                                        </p:cTn>
                                        <p:tgtEl>
                                          <p:spTgt spid="134"/>
                                        </p:tgtEl>
                                        <p:attrNameLst>
                                          <p:attrName>style.visibility</p:attrName>
                                        </p:attrNameLst>
                                      </p:cBhvr>
                                      <p:to>
                                        <p:strVal val="visible"/>
                                      </p:to>
                                    </p:set>
                                    <p:animEffect transition="in" filter="box(in)">
                                      <p:cBhvr>
                                        <p:cTn id="289" dur="500"/>
                                        <p:tgtEl>
                                          <p:spTgt spid="134"/>
                                        </p:tgtEl>
                                      </p:cBhvr>
                                    </p:animEffect>
                                  </p:childTnLst>
                                </p:cTn>
                              </p:par>
                              <p:par>
                                <p:cTn id="290" presetID="4" presetClass="entr" presetSubtype="16" fill="hold" grpId="2" nodeType="withEffect">
                                  <p:stCondLst>
                                    <p:cond delay="0"/>
                                  </p:stCondLst>
                                  <p:childTnLst>
                                    <p:set>
                                      <p:cBhvr>
                                        <p:cTn id="291" dur="1" fill="hold">
                                          <p:stCondLst>
                                            <p:cond delay="0"/>
                                          </p:stCondLst>
                                        </p:cTn>
                                        <p:tgtEl>
                                          <p:spTgt spid="133"/>
                                        </p:tgtEl>
                                        <p:attrNameLst>
                                          <p:attrName>style.visibility</p:attrName>
                                        </p:attrNameLst>
                                      </p:cBhvr>
                                      <p:to>
                                        <p:strVal val="visible"/>
                                      </p:to>
                                    </p:set>
                                    <p:animEffect transition="in" filter="box(in)">
                                      <p:cBhvr>
                                        <p:cTn id="292" dur="500"/>
                                        <p:tgtEl>
                                          <p:spTgt spid="133"/>
                                        </p:tgtEl>
                                      </p:cBhvr>
                                    </p:animEffect>
                                  </p:childTnLst>
                                </p:cTn>
                              </p:par>
                              <p:par>
                                <p:cTn id="293" presetID="4" presetClass="entr" presetSubtype="16" fill="hold" grpId="2" nodeType="withEffect">
                                  <p:stCondLst>
                                    <p:cond delay="0"/>
                                  </p:stCondLst>
                                  <p:childTnLst>
                                    <p:set>
                                      <p:cBhvr>
                                        <p:cTn id="294" dur="1" fill="hold">
                                          <p:stCondLst>
                                            <p:cond delay="0"/>
                                          </p:stCondLst>
                                        </p:cTn>
                                        <p:tgtEl>
                                          <p:spTgt spid="132"/>
                                        </p:tgtEl>
                                        <p:attrNameLst>
                                          <p:attrName>style.visibility</p:attrName>
                                        </p:attrNameLst>
                                      </p:cBhvr>
                                      <p:to>
                                        <p:strVal val="visible"/>
                                      </p:to>
                                    </p:set>
                                    <p:animEffect transition="in" filter="box(in)">
                                      <p:cBhvr>
                                        <p:cTn id="295" dur="500"/>
                                        <p:tgtEl>
                                          <p:spTgt spid="132"/>
                                        </p:tgtEl>
                                      </p:cBhvr>
                                    </p:animEffect>
                                  </p:childTnLst>
                                </p:cTn>
                              </p:par>
                              <p:par>
                                <p:cTn id="296" presetID="4" presetClass="entr" presetSubtype="16" fill="hold" grpId="2" nodeType="withEffect">
                                  <p:stCondLst>
                                    <p:cond delay="0"/>
                                  </p:stCondLst>
                                  <p:childTnLst>
                                    <p:set>
                                      <p:cBhvr>
                                        <p:cTn id="297" dur="1" fill="hold">
                                          <p:stCondLst>
                                            <p:cond delay="0"/>
                                          </p:stCondLst>
                                        </p:cTn>
                                        <p:tgtEl>
                                          <p:spTgt spid="92"/>
                                        </p:tgtEl>
                                        <p:attrNameLst>
                                          <p:attrName>style.visibility</p:attrName>
                                        </p:attrNameLst>
                                      </p:cBhvr>
                                      <p:to>
                                        <p:strVal val="visible"/>
                                      </p:to>
                                    </p:set>
                                    <p:animEffect transition="in" filter="box(in)">
                                      <p:cBhvr>
                                        <p:cTn id="298" dur="500"/>
                                        <p:tgtEl>
                                          <p:spTgt spid="92"/>
                                        </p:tgtEl>
                                      </p:cBhvr>
                                    </p:animEffect>
                                  </p:childTnLst>
                                </p:cTn>
                              </p:par>
                              <p:par>
                                <p:cTn id="299" presetID="4" presetClass="entr" presetSubtype="16" fill="hold" grpId="2" nodeType="withEffect">
                                  <p:stCondLst>
                                    <p:cond delay="0"/>
                                  </p:stCondLst>
                                  <p:childTnLst>
                                    <p:set>
                                      <p:cBhvr>
                                        <p:cTn id="300" dur="1" fill="hold">
                                          <p:stCondLst>
                                            <p:cond delay="0"/>
                                          </p:stCondLst>
                                        </p:cTn>
                                        <p:tgtEl>
                                          <p:spTgt spid="107"/>
                                        </p:tgtEl>
                                        <p:attrNameLst>
                                          <p:attrName>style.visibility</p:attrName>
                                        </p:attrNameLst>
                                      </p:cBhvr>
                                      <p:to>
                                        <p:strVal val="visible"/>
                                      </p:to>
                                    </p:set>
                                    <p:animEffect transition="in" filter="box(in)">
                                      <p:cBhvr>
                                        <p:cTn id="301" dur="500"/>
                                        <p:tgtEl>
                                          <p:spTgt spid="107"/>
                                        </p:tgtEl>
                                      </p:cBhvr>
                                    </p:animEffect>
                                  </p:childTnLst>
                                </p:cTn>
                              </p:par>
                              <p:par>
                                <p:cTn id="302" presetID="4" presetClass="entr" presetSubtype="16" fill="hold" grpId="2" nodeType="withEffect">
                                  <p:stCondLst>
                                    <p:cond delay="0"/>
                                  </p:stCondLst>
                                  <p:childTnLst>
                                    <p:set>
                                      <p:cBhvr>
                                        <p:cTn id="303" dur="1" fill="hold">
                                          <p:stCondLst>
                                            <p:cond delay="0"/>
                                          </p:stCondLst>
                                        </p:cTn>
                                        <p:tgtEl>
                                          <p:spTgt spid="93"/>
                                        </p:tgtEl>
                                        <p:attrNameLst>
                                          <p:attrName>style.visibility</p:attrName>
                                        </p:attrNameLst>
                                      </p:cBhvr>
                                      <p:to>
                                        <p:strVal val="visible"/>
                                      </p:to>
                                    </p:set>
                                    <p:animEffect transition="in" filter="box(in)">
                                      <p:cBhvr>
                                        <p:cTn id="304" dur="500"/>
                                        <p:tgtEl>
                                          <p:spTgt spid="93"/>
                                        </p:tgtEl>
                                      </p:cBhvr>
                                    </p:animEffect>
                                  </p:childTnLst>
                                </p:cTn>
                              </p:par>
                              <p:par>
                                <p:cTn id="305" presetID="4" presetClass="entr" presetSubtype="16" fill="hold" grpId="2" nodeType="withEffect">
                                  <p:stCondLst>
                                    <p:cond delay="0"/>
                                  </p:stCondLst>
                                  <p:childTnLst>
                                    <p:set>
                                      <p:cBhvr>
                                        <p:cTn id="306" dur="1" fill="hold">
                                          <p:stCondLst>
                                            <p:cond delay="0"/>
                                          </p:stCondLst>
                                        </p:cTn>
                                        <p:tgtEl>
                                          <p:spTgt spid="106"/>
                                        </p:tgtEl>
                                        <p:attrNameLst>
                                          <p:attrName>style.visibility</p:attrName>
                                        </p:attrNameLst>
                                      </p:cBhvr>
                                      <p:to>
                                        <p:strVal val="visible"/>
                                      </p:to>
                                    </p:set>
                                    <p:animEffect transition="in" filter="box(in)">
                                      <p:cBhvr>
                                        <p:cTn id="307" dur="500"/>
                                        <p:tgtEl>
                                          <p:spTgt spid="106"/>
                                        </p:tgtEl>
                                      </p:cBhvr>
                                    </p:animEffect>
                                  </p:childTnLst>
                                </p:cTn>
                              </p:par>
                              <p:par>
                                <p:cTn id="308" presetID="4" presetClass="entr" presetSubtype="16" fill="hold" grpId="2" nodeType="withEffect">
                                  <p:stCondLst>
                                    <p:cond delay="0"/>
                                  </p:stCondLst>
                                  <p:childTnLst>
                                    <p:set>
                                      <p:cBhvr>
                                        <p:cTn id="309" dur="1" fill="hold">
                                          <p:stCondLst>
                                            <p:cond delay="0"/>
                                          </p:stCondLst>
                                        </p:cTn>
                                        <p:tgtEl>
                                          <p:spTgt spid="112"/>
                                        </p:tgtEl>
                                        <p:attrNameLst>
                                          <p:attrName>style.visibility</p:attrName>
                                        </p:attrNameLst>
                                      </p:cBhvr>
                                      <p:to>
                                        <p:strVal val="visible"/>
                                      </p:to>
                                    </p:set>
                                    <p:animEffect transition="in" filter="box(in)">
                                      <p:cBhvr>
                                        <p:cTn id="310" dur="500"/>
                                        <p:tgtEl>
                                          <p:spTgt spid="112"/>
                                        </p:tgtEl>
                                      </p:cBhvr>
                                    </p:animEffect>
                                  </p:childTnLst>
                                </p:cTn>
                              </p:par>
                              <p:par>
                                <p:cTn id="311" presetID="4" presetClass="entr" presetSubtype="16" fill="hold" grpId="2" nodeType="withEffect">
                                  <p:stCondLst>
                                    <p:cond delay="0"/>
                                  </p:stCondLst>
                                  <p:childTnLst>
                                    <p:set>
                                      <p:cBhvr>
                                        <p:cTn id="312" dur="1" fill="hold">
                                          <p:stCondLst>
                                            <p:cond delay="0"/>
                                          </p:stCondLst>
                                        </p:cTn>
                                        <p:tgtEl>
                                          <p:spTgt spid="113"/>
                                        </p:tgtEl>
                                        <p:attrNameLst>
                                          <p:attrName>style.visibility</p:attrName>
                                        </p:attrNameLst>
                                      </p:cBhvr>
                                      <p:to>
                                        <p:strVal val="visible"/>
                                      </p:to>
                                    </p:set>
                                    <p:animEffect transition="in" filter="box(in)">
                                      <p:cBhvr>
                                        <p:cTn id="313" dur="500"/>
                                        <p:tgtEl>
                                          <p:spTgt spid="113"/>
                                        </p:tgtEl>
                                      </p:cBhvr>
                                    </p:animEffect>
                                  </p:childTnLst>
                                </p:cTn>
                              </p:par>
                              <p:par>
                                <p:cTn id="314" presetID="4" presetClass="entr" presetSubtype="16" fill="hold" nodeType="withEffect">
                                  <p:stCondLst>
                                    <p:cond delay="0"/>
                                  </p:stCondLst>
                                  <p:childTnLst>
                                    <p:set>
                                      <p:cBhvr>
                                        <p:cTn id="315" dur="1" fill="hold">
                                          <p:stCondLst>
                                            <p:cond delay="0"/>
                                          </p:stCondLst>
                                        </p:cTn>
                                        <p:tgtEl>
                                          <p:spTgt spid="129"/>
                                        </p:tgtEl>
                                        <p:attrNameLst>
                                          <p:attrName>style.visibility</p:attrName>
                                        </p:attrNameLst>
                                      </p:cBhvr>
                                      <p:to>
                                        <p:strVal val="visible"/>
                                      </p:to>
                                    </p:set>
                                    <p:animEffect transition="in" filter="box(in)">
                                      <p:cBhvr>
                                        <p:cTn id="316" dur="500"/>
                                        <p:tgtEl>
                                          <p:spTgt spid="129"/>
                                        </p:tgtEl>
                                      </p:cBhvr>
                                    </p:animEffect>
                                  </p:childTnLst>
                                </p:cTn>
                              </p:par>
                              <p:par>
                                <p:cTn id="317" presetID="4" presetClass="entr" presetSubtype="16" fill="hold" nodeType="withEffect">
                                  <p:stCondLst>
                                    <p:cond delay="0"/>
                                  </p:stCondLst>
                                  <p:childTnLst>
                                    <p:set>
                                      <p:cBhvr>
                                        <p:cTn id="318" dur="1" fill="hold">
                                          <p:stCondLst>
                                            <p:cond delay="0"/>
                                          </p:stCondLst>
                                        </p:cTn>
                                        <p:tgtEl>
                                          <p:spTgt spid="131"/>
                                        </p:tgtEl>
                                        <p:attrNameLst>
                                          <p:attrName>style.visibility</p:attrName>
                                        </p:attrNameLst>
                                      </p:cBhvr>
                                      <p:to>
                                        <p:strVal val="visible"/>
                                      </p:to>
                                    </p:set>
                                    <p:animEffect transition="in" filter="box(in)">
                                      <p:cBhvr>
                                        <p:cTn id="319" dur="500"/>
                                        <p:tgtEl>
                                          <p:spTgt spid="131"/>
                                        </p:tgtEl>
                                      </p:cBhvr>
                                    </p:animEffect>
                                  </p:childTnLst>
                                </p:cTn>
                              </p:par>
                              <p:par>
                                <p:cTn id="320" presetID="4" presetClass="entr" presetSubtype="16" fill="hold" nodeType="withEffect">
                                  <p:stCondLst>
                                    <p:cond delay="0"/>
                                  </p:stCondLst>
                                  <p:childTnLst>
                                    <p:set>
                                      <p:cBhvr>
                                        <p:cTn id="321" dur="1" fill="hold">
                                          <p:stCondLst>
                                            <p:cond delay="0"/>
                                          </p:stCondLst>
                                        </p:cTn>
                                        <p:tgtEl>
                                          <p:spTgt spid="130"/>
                                        </p:tgtEl>
                                        <p:attrNameLst>
                                          <p:attrName>style.visibility</p:attrName>
                                        </p:attrNameLst>
                                      </p:cBhvr>
                                      <p:to>
                                        <p:strVal val="visible"/>
                                      </p:to>
                                    </p:set>
                                    <p:animEffect transition="in" filter="box(in)">
                                      <p:cBhvr>
                                        <p:cTn id="322" dur="500"/>
                                        <p:tgtEl>
                                          <p:spTgt spid="130"/>
                                        </p:tgtEl>
                                      </p:cBhvr>
                                    </p:animEffect>
                                  </p:childTnLst>
                                </p:cTn>
                              </p:par>
                              <p:par>
                                <p:cTn id="323" presetID="4" presetClass="entr" presetSubtype="16" fill="hold" grpId="0" nodeType="withEffect">
                                  <p:stCondLst>
                                    <p:cond delay="0"/>
                                  </p:stCondLst>
                                  <p:childTnLst>
                                    <p:set>
                                      <p:cBhvr>
                                        <p:cTn id="324" dur="1" fill="hold">
                                          <p:stCondLst>
                                            <p:cond delay="0"/>
                                          </p:stCondLst>
                                        </p:cTn>
                                        <p:tgtEl>
                                          <p:spTgt spid="116"/>
                                        </p:tgtEl>
                                        <p:attrNameLst>
                                          <p:attrName>style.visibility</p:attrName>
                                        </p:attrNameLst>
                                      </p:cBhvr>
                                      <p:to>
                                        <p:strVal val="visible"/>
                                      </p:to>
                                    </p:set>
                                    <p:animEffect transition="in" filter="box(in)">
                                      <p:cBhvr>
                                        <p:cTn id="325" dur="500"/>
                                        <p:tgtEl>
                                          <p:spTgt spid="116"/>
                                        </p:tgtEl>
                                      </p:cBhvr>
                                    </p:animEffect>
                                  </p:childTnLst>
                                </p:cTn>
                              </p:par>
                              <p:par>
                                <p:cTn id="326" presetID="4" presetClass="entr" presetSubtype="16" fill="hold" grpId="0" nodeType="withEffect">
                                  <p:stCondLst>
                                    <p:cond delay="0"/>
                                  </p:stCondLst>
                                  <p:childTnLst>
                                    <p:set>
                                      <p:cBhvr>
                                        <p:cTn id="327" dur="1" fill="hold">
                                          <p:stCondLst>
                                            <p:cond delay="0"/>
                                          </p:stCondLst>
                                        </p:cTn>
                                        <p:tgtEl>
                                          <p:spTgt spid="118"/>
                                        </p:tgtEl>
                                        <p:attrNameLst>
                                          <p:attrName>style.visibility</p:attrName>
                                        </p:attrNameLst>
                                      </p:cBhvr>
                                      <p:to>
                                        <p:strVal val="visible"/>
                                      </p:to>
                                    </p:set>
                                    <p:animEffect transition="in" filter="box(in)">
                                      <p:cBhvr>
                                        <p:cTn id="328" dur="500"/>
                                        <p:tgtEl>
                                          <p:spTgt spid="118"/>
                                        </p:tgtEl>
                                      </p:cBhvr>
                                    </p:animEffect>
                                  </p:childTnLst>
                                </p:cTn>
                              </p:par>
                              <p:par>
                                <p:cTn id="329" presetID="4" presetClass="entr" presetSubtype="16" fill="hold" grpId="0" nodeType="withEffect">
                                  <p:stCondLst>
                                    <p:cond delay="0"/>
                                  </p:stCondLst>
                                  <p:childTnLst>
                                    <p:set>
                                      <p:cBhvr>
                                        <p:cTn id="330" dur="1" fill="hold">
                                          <p:stCondLst>
                                            <p:cond delay="0"/>
                                          </p:stCondLst>
                                        </p:cTn>
                                        <p:tgtEl>
                                          <p:spTgt spid="115"/>
                                        </p:tgtEl>
                                        <p:attrNameLst>
                                          <p:attrName>style.visibility</p:attrName>
                                        </p:attrNameLst>
                                      </p:cBhvr>
                                      <p:to>
                                        <p:strVal val="visible"/>
                                      </p:to>
                                    </p:set>
                                    <p:animEffect transition="in" filter="box(in)">
                                      <p:cBhvr>
                                        <p:cTn id="331" dur="500"/>
                                        <p:tgtEl>
                                          <p:spTgt spid="115"/>
                                        </p:tgtEl>
                                      </p:cBhvr>
                                    </p:animEffect>
                                  </p:childTnLst>
                                </p:cTn>
                              </p:par>
                              <p:par>
                                <p:cTn id="332" presetID="4" presetClass="entr" presetSubtype="16" fill="hold" grpId="0" nodeType="withEffect">
                                  <p:stCondLst>
                                    <p:cond delay="0"/>
                                  </p:stCondLst>
                                  <p:childTnLst>
                                    <p:set>
                                      <p:cBhvr>
                                        <p:cTn id="333" dur="1" fill="hold">
                                          <p:stCondLst>
                                            <p:cond delay="0"/>
                                          </p:stCondLst>
                                        </p:cTn>
                                        <p:tgtEl>
                                          <p:spTgt spid="119"/>
                                        </p:tgtEl>
                                        <p:attrNameLst>
                                          <p:attrName>style.visibility</p:attrName>
                                        </p:attrNameLst>
                                      </p:cBhvr>
                                      <p:to>
                                        <p:strVal val="visible"/>
                                      </p:to>
                                    </p:set>
                                    <p:animEffect transition="in" filter="box(in)">
                                      <p:cBhvr>
                                        <p:cTn id="334" dur="500"/>
                                        <p:tgtEl>
                                          <p:spTgt spid="119"/>
                                        </p:tgtEl>
                                      </p:cBhvr>
                                    </p:animEffect>
                                  </p:childTnLst>
                                </p:cTn>
                              </p:par>
                              <p:par>
                                <p:cTn id="335" presetID="4" presetClass="entr" presetSubtype="16" fill="hold" grpId="0" nodeType="withEffect">
                                  <p:stCondLst>
                                    <p:cond delay="0"/>
                                  </p:stCondLst>
                                  <p:childTnLst>
                                    <p:set>
                                      <p:cBhvr>
                                        <p:cTn id="336" dur="1" fill="hold">
                                          <p:stCondLst>
                                            <p:cond delay="0"/>
                                          </p:stCondLst>
                                        </p:cTn>
                                        <p:tgtEl>
                                          <p:spTgt spid="114"/>
                                        </p:tgtEl>
                                        <p:attrNameLst>
                                          <p:attrName>style.visibility</p:attrName>
                                        </p:attrNameLst>
                                      </p:cBhvr>
                                      <p:to>
                                        <p:strVal val="visible"/>
                                      </p:to>
                                    </p:set>
                                    <p:animEffect transition="in" filter="box(in)">
                                      <p:cBhvr>
                                        <p:cTn id="337" dur="500"/>
                                        <p:tgtEl>
                                          <p:spTgt spid="114"/>
                                        </p:tgtEl>
                                      </p:cBhvr>
                                    </p:animEffect>
                                  </p:childTnLst>
                                </p:cTn>
                              </p:par>
                              <p:par>
                                <p:cTn id="338" presetID="4" presetClass="entr" presetSubtype="16" fill="hold" grpId="0" nodeType="withEffect">
                                  <p:stCondLst>
                                    <p:cond delay="0"/>
                                  </p:stCondLst>
                                  <p:childTnLst>
                                    <p:set>
                                      <p:cBhvr>
                                        <p:cTn id="339" dur="1" fill="hold">
                                          <p:stCondLst>
                                            <p:cond delay="0"/>
                                          </p:stCondLst>
                                        </p:cTn>
                                        <p:tgtEl>
                                          <p:spTgt spid="120"/>
                                        </p:tgtEl>
                                        <p:attrNameLst>
                                          <p:attrName>style.visibility</p:attrName>
                                        </p:attrNameLst>
                                      </p:cBhvr>
                                      <p:to>
                                        <p:strVal val="visible"/>
                                      </p:to>
                                    </p:set>
                                    <p:animEffect transition="in" filter="box(in)">
                                      <p:cBhvr>
                                        <p:cTn id="340" dur="500"/>
                                        <p:tgtEl>
                                          <p:spTgt spid="120"/>
                                        </p:tgtEl>
                                      </p:cBhvr>
                                    </p:animEffect>
                                  </p:childTnLst>
                                </p:cTn>
                              </p:par>
                              <p:par>
                                <p:cTn id="341" presetID="4" presetClass="entr" presetSubtype="16"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Effect transition="in" filter="box(in)">
                                      <p:cBhvr>
                                        <p:cTn id="343" dur="500"/>
                                        <p:tgtEl>
                                          <p:spTgt spid="104"/>
                                        </p:tgtEl>
                                      </p:cBhvr>
                                    </p:animEffect>
                                  </p:childTnLst>
                                </p:cTn>
                              </p:par>
                              <p:par>
                                <p:cTn id="344" presetID="4" presetClass="entr" presetSubtype="16" fill="hold" grpId="0" nodeType="withEffect">
                                  <p:stCondLst>
                                    <p:cond delay="0"/>
                                  </p:stCondLst>
                                  <p:childTnLst>
                                    <p:set>
                                      <p:cBhvr>
                                        <p:cTn id="345" dur="1" fill="hold">
                                          <p:stCondLst>
                                            <p:cond delay="0"/>
                                          </p:stCondLst>
                                        </p:cTn>
                                        <p:tgtEl>
                                          <p:spTgt spid="103"/>
                                        </p:tgtEl>
                                        <p:attrNameLst>
                                          <p:attrName>style.visibility</p:attrName>
                                        </p:attrNameLst>
                                      </p:cBhvr>
                                      <p:to>
                                        <p:strVal val="visible"/>
                                      </p:to>
                                    </p:set>
                                    <p:animEffect transition="in" filter="box(in)">
                                      <p:cBhvr>
                                        <p:cTn id="346" dur="500"/>
                                        <p:tgtEl>
                                          <p:spTgt spid="103"/>
                                        </p:tgtEl>
                                      </p:cBhvr>
                                    </p:animEffect>
                                  </p:childTnLst>
                                </p:cTn>
                              </p:par>
                              <p:par>
                                <p:cTn id="347" presetID="4" presetClass="entr" presetSubtype="16" fill="hold" grpId="0" nodeType="withEffect">
                                  <p:stCondLst>
                                    <p:cond delay="0"/>
                                  </p:stCondLst>
                                  <p:childTnLst>
                                    <p:set>
                                      <p:cBhvr>
                                        <p:cTn id="348" dur="1" fill="hold">
                                          <p:stCondLst>
                                            <p:cond delay="0"/>
                                          </p:stCondLst>
                                        </p:cTn>
                                        <p:tgtEl>
                                          <p:spTgt spid="3"/>
                                        </p:tgtEl>
                                        <p:attrNameLst>
                                          <p:attrName>style.visibility</p:attrName>
                                        </p:attrNameLst>
                                      </p:cBhvr>
                                      <p:to>
                                        <p:strVal val="visible"/>
                                      </p:to>
                                    </p:set>
                                    <p:animEffect transition="in" filter="box(in)">
                                      <p:cBhvr>
                                        <p:cTn id="349" dur="500"/>
                                        <p:tgtEl>
                                          <p:spTgt spid="3"/>
                                        </p:tgtEl>
                                      </p:cBhvr>
                                    </p:animEffect>
                                  </p:childTnLst>
                                </p:cTn>
                              </p:par>
                              <p:par>
                                <p:cTn id="350" presetID="4" presetClass="entr" presetSubtype="16" fill="hold" grpId="1" nodeType="withEffect">
                                  <p:stCondLst>
                                    <p:cond delay="0"/>
                                  </p:stCondLst>
                                  <p:childTnLst>
                                    <p:set>
                                      <p:cBhvr>
                                        <p:cTn id="351" dur="1" fill="hold">
                                          <p:stCondLst>
                                            <p:cond delay="0"/>
                                          </p:stCondLst>
                                        </p:cTn>
                                        <p:tgtEl>
                                          <p:spTgt spid="3"/>
                                        </p:tgtEl>
                                        <p:attrNameLst>
                                          <p:attrName>style.visibility</p:attrName>
                                        </p:attrNameLst>
                                      </p:cBhvr>
                                      <p:to>
                                        <p:strVal val="visible"/>
                                      </p:to>
                                    </p:set>
                                    <p:animEffect transition="in" filter="box(in)">
                                      <p:cBhvr>
                                        <p:cTn id="352" dur="500"/>
                                        <p:tgtEl>
                                          <p:spTgt spid="3"/>
                                        </p:tgtEl>
                                      </p:cBhvr>
                                    </p:animEffect>
                                  </p:childTnLst>
                                </p:cTn>
                              </p:par>
                              <p:par>
                                <p:cTn id="353" presetID="4" presetClass="entr" presetSubtype="16" fill="hold" grpId="2" nodeType="withEffect">
                                  <p:stCondLst>
                                    <p:cond delay="0"/>
                                  </p:stCondLst>
                                  <p:childTnLst>
                                    <p:set>
                                      <p:cBhvr>
                                        <p:cTn id="354" dur="1" fill="hold">
                                          <p:stCondLst>
                                            <p:cond delay="0"/>
                                          </p:stCondLst>
                                        </p:cTn>
                                        <p:tgtEl>
                                          <p:spTgt spid="3"/>
                                        </p:tgtEl>
                                        <p:attrNameLst>
                                          <p:attrName>style.visibility</p:attrName>
                                        </p:attrNameLst>
                                      </p:cBhvr>
                                      <p:to>
                                        <p:strVal val="visible"/>
                                      </p:to>
                                    </p:set>
                                    <p:animEffect transition="in" filter="box(in)">
                                      <p:cBhvr>
                                        <p:cTn id="355" dur="500"/>
                                        <p:tgtEl>
                                          <p:spTgt spid="3"/>
                                        </p:tgtEl>
                                      </p:cBhvr>
                                    </p:animEffect>
                                  </p:childTnLst>
                                </p:cTn>
                              </p:par>
                              <p:par>
                                <p:cTn id="356" presetID="4" presetClass="entr" presetSubtype="16" fill="hold" grpId="0" nodeType="withEffect">
                                  <p:stCondLst>
                                    <p:cond delay="0"/>
                                  </p:stCondLst>
                                  <p:childTnLst>
                                    <p:set>
                                      <p:cBhvr>
                                        <p:cTn id="357" dur="1" fill="hold">
                                          <p:stCondLst>
                                            <p:cond delay="0"/>
                                          </p:stCondLst>
                                        </p:cTn>
                                        <p:tgtEl>
                                          <p:spTgt spid="5"/>
                                        </p:tgtEl>
                                        <p:attrNameLst>
                                          <p:attrName>style.visibility</p:attrName>
                                        </p:attrNameLst>
                                      </p:cBhvr>
                                      <p:to>
                                        <p:strVal val="visible"/>
                                      </p:to>
                                    </p:set>
                                    <p:animEffect transition="in" filter="box(in)">
                                      <p:cBhvr>
                                        <p:cTn id="358" dur="500"/>
                                        <p:tgtEl>
                                          <p:spTgt spid="5"/>
                                        </p:tgtEl>
                                      </p:cBhvr>
                                    </p:animEffect>
                                  </p:childTnLst>
                                </p:cTn>
                              </p:par>
                              <p:par>
                                <p:cTn id="359" presetID="4" presetClass="entr" presetSubtype="16" fill="hold" grpId="0" nodeType="withEffect">
                                  <p:stCondLst>
                                    <p:cond delay="0"/>
                                  </p:stCondLst>
                                  <p:childTnLst>
                                    <p:set>
                                      <p:cBhvr>
                                        <p:cTn id="360" dur="1" fill="hold">
                                          <p:stCondLst>
                                            <p:cond delay="0"/>
                                          </p:stCondLst>
                                        </p:cTn>
                                        <p:tgtEl>
                                          <p:spTgt spid="4"/>
                                        </p:tgtEl>
                                        <p:attrNameLst>
                                          <p:attrName>style.visibility</p:attrName>
                                        </p:attrNameLst>
                                      </p:cBhvr>
                                      <p:to>
                                        <p:strVal val="visible"/>
                                      </p:to>
                                    </p:set>
                                    <p:animEffect transition="in" filter="box(in)">
                                      <p:cBhvr>
                                        <p:cTn id="361" dur="500"/>
                                        <p:tgtEl>
                                          <p:spTgt spid="4"/>
                                        </p:tgtEl>
                                      </p:cBhvr>
                                    </p:animEffect>
                                  </p:childTnLst>
                                </p:cTn>
                              </p:par>
                              <p:par>
                                <p:cTn id="362" presetID="4" presetClass="entr" presetSubtype="16" fill="hold" grpId="1" nodeType="withEffect">
                                  <p:stCondLst>
                                    <p:cond delay="0"/>
                                  </p:stCondLst>
                                  <p:childTnLst>
                                    <p:set>
                                      <p:cBhvr>
                                        <p:cTn id="363" dur="1" fill="hold">
                                          <p:stCondLst>
                                            <p:cond delay="0"/>
                                          </p:stCondLst>
                                        </p:cTn>
                                        <p:tgtEl>
                                          <p:spTgt spid="5"/>
                                        </p:tgtEl>
                                        <p:attrNameLst>
                                          <p:attrName>style.visibility</p:attrName>
                                        </p:attrNameLst>
                                      </p:cBhvr>
                                      <p:to>
                                        <p:strVal val="visible"/>
                                      </p:to>
                                    </p:set>
                                    <p:animEffect transition="in" filter="box(in)">
                                      <p:cBhvr>
                                        <p:cTn id="364" dur="500"/>
                                        <p:tgtEl>
                                          <p:spTgt spid="5"/>
                                        </p:tgtEl>
                                      </p:cBhvr>
                                    </p:animEffect>
                                  </p:childTnLst>
                                </p:cTn>
                              </p:par>
                              <p:par>
                                <p:cTn id="365" presetID="4" presetClass="entr" presetSubtype="16" fill="hold" grpId="1" nodeType="withEffect">
                                  <p:stCondLst>
                                    <p:cond delay="0"/>
                                  </p:stCondLst>
                                  <p:childTnLst>
                                    <p:set>
                                      <p:cBhvr>
                                        <p:cTn id="366" dur="1" fill="hold">
                                          <p:stCondLst>
                                            <p:cond delay="0"/>
                                          </p:stCondLst>
                                        </p:cTn>
                                        <p:tgtEl>
                                          <p:spTgt spid="4"/>
                                        </p:tgtEl>
                                        <p:attrNameLst>
                                          <p:attrName>style.visibility</p:attrName>
                                        </p:attrNameLst>
                                      </p:cBhvr>
                                      <p:to>
                                        <p:strVal val="visible"/>
                                      </p:to>
                                    </p:set>
                                    <p:animEffect transition="in" filter="box(in)">
                                      <p:cBhvr>
                                        <p:cTn id="367" dur="500"/>
                                        <p:tgtEl>
                                          <p:spTgt spid="4"/>
                                        </p:tgtEl>
                                      </p:cBhvr>
                                    </p:animEffect>
                                  </p:childTnLst>
                                </p:cTn>
                              </p:par>
                              <p:par>
                                <p:cTn id="368" presetID="4" presetClass="entr" presetSubtype="16" fill="hold" grpId="2" nodeType="withEffect">
                                  <p:stCondLst>
                                    <p:cond delay="0"/>
                                  </p:stCondLst>
                                  <p:childTnLst>
                                    <p:set>
                                      <p:cBhvr>
                                        <p:cTn id="369" dur="1" fill="hold">
                                          <p:stCondLst>
                                            <p:cond delay="0"/>
                                          </p:stCondLst>
                                        </p:cTn>
                                        <p:tgtEl>
                                          <p:spTgt spid="5"/>
                                        </p:tgtEl>
                                        <p:attrNameLst>
                                          <p:attrName>style.visibility</p:attrName>
                                        </p:attrNameLst>
                                      </p:cBhvr>
                                      <p:to>
                                        <p:strVal val="visible"/>
                                      </p:to>
                                    </p:set>
                                    <p:animEffect transition="in" filter="box(in)">
                                      <p:cBhvr>
                                        <p:cTn id="370" dur="500"/>
                                        <p:tgtEl>
                                          <p:spTgt spid="5"/>
                                        </p:tgtEl>
                                      </p:cBhvr>
                                    </p:animEffect>
                                  </p:childTnLst>
                                </p:cTn>
                              </p:par>
                              <p:par>
                                <p:cTn id="371" presetID="4" presetClass="entr" presetSubtype="16" fill="hold" grpId="2" nodeType="withEffect">
                                  <p:stCondLst>
                                    <p:cond delay="0"/>
                                  </p:stCondLst>
                                  <p:childTnLst>
                                    <p:set>
                                      <p:cBhvr>
                                        <p:cTn id="372" dur="1" fill="hold">
                                          <p:stCondLst>
                                            <p:cond delay="0"/>
                                          </p:stCondLst>
                                        </p:cTn>
                                        <p:tgtEl>
                                          <p:spTgt spid="4"/>
                                        </p:tgtEl>
                                        <p:attrNameLst>
                                          <p:attrName>style.visibility</p:attrName>
                                        </p:attrNameLst>
                                      </p:cBhvr>
                                      <p:to>
                                        <p:strVal val="visible"/>
                                      </p:to>
                                    </p:set>
                                    <p:animEffect transition="in" filter="box(in)">
                                      <p:cBhvr>
                                        <p:cTn id="373" dur="500"/>
                                        <p:tgtEl>
                                          <p:spTgt spid="4"/>
                                        </p:tgtEl>
                                      </p:cBhvr>
                                    </p:animEffect>
                                  </p:childTnLst>
                                </p:cTn>
                              </p:par>
                              <p:par>
                                <p:cTn id="374" presetID="4" presetClass="entr" presetSubtype="16" fill="hold" grpId="3" nodeType="withEffect">
                                  <p:stCondLst>
                                    <p:cond delay="0"/>
                                  </p:stCondLst>
                                  <p:childTnLst>
                                    <p:set>
                                      <p:cBhvr>
                                        <p:cTn id="375" dur="1" fill="hold">
                                          <p:stCondLst>
                                            <p:cond delay="0"/>
                                          </p:stCondLst>
                                        </p:cTn>
                                        <p:tgtEl>
                                          <p:spTgt spid="5"/>
                                        </p:tgtEl>
                                        <p:attrNameLst>
                                          <p:attrName>style.visibility</p:attrName>
                                        </p:attrNameLst>
                                      </p:cBhvr>
                                      <p:to>
                                        <p:strVal val="visible"/>
                                      </p:to>
                                    </p:set>
                                    <p:animEffect transition="in" filter="box(in)">
                                      <p:cBhvr>
                                        <p:cTn id="376" dur="500"/>
                                        <p:tgtEl>
                                          <p:spTgt spid="5"/>
                                        </p:tgtEl>
                                      </p:cBhvr>
                                    </p:animEffect>
                                  </p:childTnLst>
                                </p:cTn>
                              </p:par>
                              <p:par>
                                <p:cTn id="377" presetID="4" presetClass="entr" presetSubtype="16" fill="hold" grpId="3" nodeType="withEffect">
                                  <p:stCondLst>
                                    <p:cond delay="0"/>
                                  </p:stCondLst>
                                  <p:childTnLst>
                                    <p:set>
                                      <p:cBhvr>
                                        <p:cTn id="378" dur="1" fill="hold">
                                          <p:stCondLst>
                                            <p:cond delay="0"/>
                                          </p:stCondLst>
                                        </p:cTn>
                                        <p:tgtEl>
                                          <p:spTgt spid="4"/>
                                        </p:tgtEl>
                                        <p:attrNameLst>
                                          <p:attrName>style.visibility</p:attrName>
                                        </p:attrNameLst>
                                      </p:cBhvr>
                                      <p:to>
                                        <p:strVal val="visible"/>
                                      </p:to>
                                    </p:set>
                                    <p:animEffect transition="in" filter="box(in)">
                                      <p:cBhvr>
                                        <p:cTn id="379" dur="500"/>
                                        <p:tgtEl>
                                          <p:spTgt spid="4"/>
                                        </p:tgtEl>
                                      </p:cBhvr>
                                    </p:animEffect>
                                  </p:childTnLst>
                                </p:cTn>
                              </p:par>
                              <p:par>
                                <p:cTn id="380" presetID="4" presetClass="entr" presetSubtype="16" fill="hold" grpId="0" nodeType="withEffect">
                                  <p:stCondLst>
                                    <p:cond delay="0"/>
                                  </p:stCondLst>
                                  <p:childTnLst>
                                    <p:set>
                                      <p:cBhvr>
                                        <p:cTn id="381" dur="1" fill="hold">
                                          <p:stCondLst>
                                            <p:cond delay="0"/>
                                          </p:stCondLst>
                                        </p:cTn>
                                        <p:tgtEl>
                                          <p:spTgt spid="122"/>
                                        </p:tgtEl>
                                        <p:attrNameLst>
                                          <p:attrName>style.visibility</p:attrName>
                                        </p:attrNameLst>
                                      </p:cBhvr>
                                      <p:to>
                                        <p:strVal val="visible"/>
                                      </p:to>
                                    </p:set>
                                    <p:animEffect transition="in" filter="box(in)">
                                      <p:cBhvr>
                                        <p:cTn id="382" dur="500"/>
                                        <p:tgtEl>
                                          <p:spTgt spid="122"/>
                                        </p:tgtEl>
                                      </p:cBhvr>
                                    </p:animEffect>
                                  </p:childTnLst>
                                </p:cTn>
                              </p:par>
                              <p:par>
                                <p:cTn id="383" presetID="4" presetClass="entr" presetSubtype="16" fill="hold" grpId="0" nodeType="withEffect">
                                  <p:stCondLst>
                                    <p:cond delay="0"/>
                                  </p:stCondLst>
                                  <p:childTnLst>
                                    <p:set>
                                      <p:cBhvr>
                                        <p:cTn id="384" dur="1" fill="hold">
                                          <p:stCondLst>
                                            <p:cond delay="0"/>
                                          </p:stCondLst>
                                        </p:cTn>
                                        <p:tgtEl>
                                          <p:spTgt spid="98"/>
                                        </p:tgtEl>
                                        <p:attrNameLst>
                                          <p:attrName>style.visibility</p:attrName>
                                        </p:attrNameLst>
                                      </p:cBhvr>
                                      <p:to>
                                        <p:strVal val="visible"/>
                                      </p:to>
                                    </p:set>
                                    <p:animEffect transition="in" filter="box(in)">
                                      <p:cBhvr>
                                        <p:cTn id="385" dur="500"/>
                                        <p:tgtEl>
                                          <p:spTgt spid="98"/>
                                        </p:tgtEl>
                                      </p:cBhvr>
                                    </p:animEffect>
                                  </p:childTnLst>
                                </p:cTn>
                              </p:par>
                              <p:par>
                                <p:cTn id="386" presetID="4" presetClass="entr" presetSubtype="16" fill="hold" grpId="1" nodeType="withEffect">
                                  <p:stCondLst>
                                    <p:cond delay="0"/>
                                  </p:stCondLst>
                                  <p:childTnLst>
                                    <p:set>
                                      <p:cBhvr>
                                        <p:cTn id="387" dur="1" fill="hold">
                                          <p:stCondLst>
                                            <p:cond delay="0"/>
                                          </p:stCondLst>
                                        </p:cTn>
                                        <p:tgtEl>
                                          <p:spTgt spid="122"/>
                                        </p:tgtEl>
                                        <p:attrNameLst>
                                          <p:attrName>style.visibility</p:attrName>
                                        </p:attrNameLst>
                                      </p:cBhvr>
                                      <p:to>
                                        <p:strVal val="visible"/>
                                      </p:to>
                                    </p:set>
                                    <p:animEffect transition="in" filter="box(in)">
                                      <p:cBhvr>
                                        <p:cTn id="388" dur="500"/>
                                        <p:tgtEl>
                                          <p:spTgt spid="122"/>
                                        </p:tgtEl>
                                      </p:cBhvr>
                                    </p:animEffect>
                                  </p:childTnLst>
                                </p:cTn>
                              </p:par>
                              <p:par>
                                <p:cTn id="389" presetID="4" presetClass="entr" presetSubtype="16" fill="hold" grpId="1" nodeType="withEffect">
                                  <p:stCondLst>
                                    <p:cond delay="0"/>
                                  </p:stCondLst>
                                  <p:childTnLst>
                                    <p:set>
                                      <p:cBhvr>
                                        <p:cTn id="390" dur="1" fill="hold">
                                          <p:stCondLst>
                                            <p:cond delay="0"/>
                                          </p:stCondLst>
                                        </p:cTn>
                                        <p:tgtEl>
                                          <p:spTgt spid="98"/>
                                        </p:tgtEl>
                                        <p:attrNameLst>
                                          <p:attrName>style.visibility</p:attrName>
                                        </p:attrNameLst>
                                      </p:cBhvr>
                                      <p:to>
                                        <p:strVal val="visible"/>
                                      </p:to>
                                    </p:set>
                                    <p:animEffect transition="in" filter="box(in)">
                                      <p:cBhvr>
                                        <p:cTn id="391" dur="500"/>
                                        <p:tgtEl>
                                          <p:spTgt spid="98"/>
                                        </p:tgtEl>
                                      </p:cBhvr>
                                    </p:animEffect>
                                  </p:childTnLst>
                                </p:cTn>
                              </p:par>
                              <p:par>
                                <p:cTn id="392" presetID="4" presetClass="entr" presetSubtype="16" fill="hold" grpId="2" nodeType="withEffect">
                                  <p:stCondLst>
                                    <p:cond delay="0"/>
                                  </p:stCondLst>
                                  <p:childTnLst>
                                    <p:set>
                                      <p:cBhvr>
                                        <p:cTn id="393" dur="1" fill="hold">
                                          <p:stCondLst>
                                            <p:cond delay="0"/>
                                          </p:stCondLst>
                                        </p:cTn>
                                        <p:tgtEl>
                                          <p:spTgt spid="122"/>
                                        </p:tgtEl>
                                        <p:attrNameLst>
                                          <p:attrName>style.visibility</p:attrName>
                                        </p:attrNameLst>
                                      </p:cBhvr>
                                      <p:to>
                                        <p:strVal val="visible"/>
                                      </p:to>
                                    </p:set>
                                    <p:animEffect transition="in" filter="box(in)">
                                      <p:cBhvr>
                                        <p:cTn id="394" dur="500"/>
                                        <p:tgtEl>
                                          <p:spTgt spid="122"/>
                                        </p:tgtEl>
                                      </p:cBhvr>
                                    </p:animEffect>
                                  </p:childTnLst>
                                </p:cTn>
                              </p:par>
                              <p:par>
                                <p:cTn id="395" presetID="4" presetClass="entr" presetSubtype="16" fill="hold" grpId="2" nodeType="withEffect">
                                  <p:stCondLst>
                                    <p:cond delay="0"/>
                                  </p:stCondLst>
                                  <p:childTnLst>
                                    <p:set>
                                      <p:cBhvr>
                                        <p:cTn id="396" dur="1" fill="hold">
                                          <p:stCondLst>
                                            <p:cond delay="0"/>
                                          </p:stCondLst>
                                        </p:cTn>
                                        <p:tgtEl>
                                          <p:spTgt spid="98"/>
                                        </p:tgtEl>
                                        <p:attrNameLst>
                                          <p:attrName>style.visibility</p:attrName>
                                        </p:attrNameLst>
                                      </p:cBhvr>
                                      <p:to>
                                        <p:strVal val="visible"/>
                                      </p:to>
                                    </p:set>
                                    <p:animEffect transition="in" filter="box(in)">
                                      <p:cBhvr>
                                        <p:cTn id="397" dur="500"/>
                                        <p:tgtEl>
                                          <p:spTgt spid="98"/>
                                        </p:tgtEl>
                                      </p:cBhvr>
                                    </p:animEffect>
                                  </p:childTnLst>
                                </p:cTn>
                              </p:par>
                              <p:par>
                                <p:cTn id="398" presetID="4" presetClass="entr" presetSubtype="16" fill="hold" grpId="3" nodeType="withEffect">
                                  <p:stCondLst>
                                    <p:cond delay="0"/>
                                  </p:stCondLst>
                                  <p:childTnLst>
                                    <p:set>
                                      <p:cBhvr>
                                        <p:cTn id="399" dur="1" fill="hold">
                                          <p:stCondLst>
                                            <p:cond delay="0"/>
                                          </p:stCondLst>
                                        </p:cTn>
                                        <p:tgtEl>
                                          <p:spTgt spid="122"/>
                                        </p:tgtEl>
                                        <p:attrNameLst>
                                          <p:attrName>style.visibility</p:attrName>
                                        </p:attrNameLst>
                                      </p:cBhvr>
                                      <p:to>
                                        <p:strVal val="visible"/>
                                      </p:to>
                                    </p:set>
                                    <p:animEffect transition="in" filter="box(in)">
                                      <p:cBhvr>
                                        <p:cTn id="400" dur="500"/>
                                        <p:tgtEl>
                                          <p:spTgt spid="122"/>
                                        </p:tgtEl>
                                      </p:cBhvr>
                                    </p:animEffect>
                                  </p:childTnLst>
                                </p:cTn>
                              </p:par>
                              <p:par>
                                <p:cTn id="401" presetID="4" presetClass="entr" presetSubtype="16" fill="hold" grpId="3" nodeType="withEffect">
                                  <p:stCondLst>
                                    <p:cond delay="0"/>
                                  </p:stCondLst>
                                  <p:childTnLst>
                                    <p:set>
                                      <p:cBhvr>
                                        <p:cTn id="402" dur="1" fill="hold">
                                          <p:stCondLst>
                                            <p:cond delay="0"/>
                                          </p:stCondLst>
                                        </p:cTn>
                                        <p:tgtEl>
                                          <p:spTgt spid="98"/>
                                        </p:tgtEl>
                                        <p:attrNameLst>
                                          <p:attrName>style.visibility</p:attrName>
                                        </p:attrNameLst>
                                      </p:cBhvr>
                                      <p:to>
                                        <p:strVal val="visible"/>
                                      </p:to>
                                    </p:set>
                                    <p:animEffect transition="in" filter="box(in)">
                                      <p:cBhvr>
                                        <p:cTn id="403" dur="500"/>
                                        <p:tgtEl>
                                          <p:spTgt spid="98"/>
                                        </p:tgtEl>
                                      </p:cBhvr>
                                    </p:animEffect>
                                  </p:childTnLst>
                                </p:cTn>
                              </p:par>
                              <p:par>
                                <p:cTn id="404" presetID="4" presetClass="entr" presetSubtype="16" fill="hold" grpId="0" nodeType="withEffect">
                                  <p:stCondLst>
                                    <p:cond delay="0"/>
                                  </p:stCondLst>
                                  <p:childTnLst>
                                    <p:set>
                                      <p:cBhvr>
                                        <p:cTn id="405" dur="1" fill="hold">
                                          <p:stCondLst>
                                            <p:cond delay="0"/>
                                          </p:stCondLst>
                                        </p:cTn>
                                        <p:tgtEl>
                                          <p:spTgt spid="6"/>
                                        </p:tgtEl>
                                        <p:attrNameLst>
                                          <p:attrName>style.visibility</p:attrName>
                                        </p:attrNameLst>
                                      </p:cBhvr>
                                      <p:to>
                                        <p:strVal val="visible"/>
                                      </p:to>
                                    </p:set>
                                    <p:animEffect transition="in" filter="box(in)">
                                      <p:cBhvr>
                                        <p:cTn id="406" dur="500"/>
                                        <p:tgtEl>
                                          <p:spTgt spid="6"/>
                                        </p:tgtEl>
                                      </p:cBhvr>
                                    </p:animEffect>
                                  </p:childTnLst>
                                </p:cTn>
                              </p:par>
                              <p:par>
                                <p:cTn id="407" presetID="4" presetClass="entr" presetSubtype="16" fill="hold" grpId="1" nodeType="withEffect">
                                  <p:stCondLst>
                                    <p:cond delay="0"/>
                                  </p:stCondLst>
                                  <p:childTnLst>
                                    <p:set>
                                      <p:cBhvr>
                                        <p:cTn id="408" dur="1" fill="hold">
                                          <p:stCondLst>
                                            <p:cond delay="0"/>
                                          </p:stCondLst>
                                        </p:cTn>
                                        <p:tgtEl>
                                          <p:spTgt spid="6"/>
                                        </p:tgtEl>
                                        <p:attrNameLst>
                                          <p:attrName>style.visibility</p:attrName>
                                        </p:attrNameLst>
                                      </p:cBhvr>
                                      <p:to>
                                        <p:strVal val="visible"/>
                                      </p:to>
                                    </p:set>
                                    <p:animEffect transition="in" filter="box(in)">
                                      <p:cBhvr>
                                        <p:cTn id="409" dur="500"/>
                                        <p:tgtEl>
                                          <p:spTgt spid="6"/>
                                        </p:tgtEl>
                                      </p:cBhvr>
                                    </p:animEffect>
                                  </p:childTnLst>
                                </p:cTn>
                              </p:par>
                              <p:par>
                                <p:cTn id="410" presetID="4" presetClass="entr" presetSubtype="16" fill="hold" grpId="2" nodeType="withEffect">
                                  <p:stCondLst>
                                    <p:cond delay="0"/>
                                  </p:stCondLst>
                                  <p:childTnLst>
                                    <p:set>
                                      <p:cBhvr>
                                        <p:cTn id="411" dur="1" fill="hold">
                                          <p:stCondLst>
                                            <p:cond delay="0"/>
                                          </p:stCondLst>
                                        </p:cTn>
                                        <p:tgtEl>
                                          <p:spTgt spid="6"/>
                                        </p:tgtEl>
                                        <p:attrNameLst>
                                          <p:attrName>style.visibility</p:attrName>
                                        </p:attrNameLst>
                                      </p:cBhvr>
                                      <p:to>
                                        <p:strVal val="visible"/>
                                      </p:to>
                                    </p:set>
                                    <p:animEffect transition="in" filter="box(in)">
                                      <p:cBhvr>
                                        <p:cTn id="412" dur="500"/>
                                        <p:tgtEl>
                                          <p:spTgt spid="6"/>
                                        </p:tgtEl>
                                      </p:cBhvr>
                                    </p:animEffect>
                                  </p:childTnLst>
                                </p:cTn>
                              </p:par>
                              <p:par>
                                <p:cTn id="413" presetID="4" presetClass="entr" presetSubtype="16" fill="hold" grpId="0" nodeType="withEffect">
                                  <p:stCondLst>
                                    <p:cond delay="0"/>
                                  </p:stCondLst>
                                  <p:childTnLst>
                                    <p:set>
                                      <p:cBhvr>
                                        <p:cTn id="414" dur="1" fill="hold">
                                          <p:stCondLst>
                                            <p:cond delay="0"/>
                                          </p:stCondLst>
                                        </p:cTn>
                                        <p:tgtEl>
                                          <p:spTgt spid="8"/>
                                        </p:tgtEl>
                                        <p:attrNameLst>
                                          <p:attrName>style.visibility</p:attrName>
                                        </p:attrNameLst>
                                      </p:cBhvr>
                                      <p:to>
                                        <p:strVal val="visible"/>
                                      </p:to>
                                    </p:set>
                                    <p:animEffect transition="in" filter="box(in)">
                                      <p:cBhvr>
                                        <p:cTn id="415" dur="500"/>
                                        <p:tgtEl>
                                          <p:spTgt spid="8"/>
                                        </p:tgtEl>
                                      </p:cBhvr>
                                    </p:animEffect>
                                  </p:childTnLst>
                                </p:cTn>
                              </p:par>
                              <p:par>
                                <p:cTn id="416" presetID="4" presetClass="entr" presetSubtype="16" fill="hold" grpId="0" nodeType="withEffect">
                                  <p:stCondLst>
                                    <p:cond delay="0"/>
                                  </p:stCondLst>
                                  <p:childTnLst>
                                    <p:set>
                                      <p:cBhvr>
                                        <p:cTn id="417" dur="1" fill="hold">
                                          <p:stCondLst>
                                            <p:cond delay="0"/>
                                          </p:stCondLst>
                                        </p:cTn>
                                        <p:tgtEl>
                                          <p:spTgt spid="7"/>
                                        </p:tgtEl>
                                        <p:attrNameLst>
                                          <p:attrName>style.visibility</p:attrName>
                                        </p:attrNameLst>
                                      </p:cBhvr>
                                      <p:to>
                                        <p:strVal val="visible"/>
                                      </p:to>
                                    </p:set>
                                    <p:animEffect transition="in" filter="box(in)">
                                      <p:cBhvr>
                                        <p:cTn id="418" dur="500"/>
                                        <p:tgtEl>
                                          <p:spTgt spid="7"/>
                                        </p:tgtEl>
                                      </p:cBhvr>
                                    </p:animEffect>
                                  </p:childTnLst>
                                </p:cTn>
                              </p:par>
                              <p:par>
                                <p:cTn id="419" presetID="4" presetClass="entr" presetSubtype="16" fill="hold" grpId="1" nodeType="withEffect">
                                  <p:stCondLst>
                                    <p:cond delay="0"/>
                                  </p:stCondLst>
                                  <p:childTnLst>
                                    <p:set>
                                      <p:cBhvr>
                                        <p:cTn id="420" dur="1" fill="hold">
                                          <p:stCondLst>
                                            <p:cond delay="0"/>
                                          </p:stCondLst>
                                        </p:cTn>
                                        <p:tgtEl>
                                          <p:spTgt spid="8"/>
                                        </p:tgtEl>
                                        <p:attrNameLst>
                                          <p:attrName>style.visibility</p:attrName>
                                        </p:attrNameLst>
                                      </p:cBhvr>
                                      <p:to>
                                        <p:strVal val="visible"/>
                                      </p:to>
                                    </p:set>
                                    <p:animEffect transition="in" filter="box(in)">
                                      <p:cBhvr>
                                        <p:cTn id="421" dur="500"/>
                                        <p:tgtEl>
                                          <p:spTgt spid="8"/>
                                        </p:tgtEl>
                                      </p:cBhvr>
                                    </p:animEffect>
                                  </p:childTnLst>
                                </p:cTn>
                              </p:par>
                              <p:par>
                                <p:cTn id="422" presetID="4" presetClass="entr" presetSubtype="16" fill="hold" grpId="1" nodeType="withEffect">
                                  <p:stCondLst>
                                    <p:cond delay="0"/>
                                  </p:stCondLst>
                                  <p:childTnLst>
                                    <p:set>
                                      <p:cBhvr>
                                        <p:cTn id="423" dur="1" fill="hold">
                                          <p:stCondLst>
                                            <p:cond delay="0"/>
                                          </p:stCondLst>
                                        </p:cTn>
                                        <p:tgtEl>
                                          <p:spTgt spid="7"/>
                                        </p:tgtEl>
                                        <p:attrNameLst>
                                          <p:attrName>style.visibility</p:attrName>
                                        </p:attrNameLst>
                                      </p:cBhvr>
                                      <p:to>
                                        <p:strVal val="visible"/>
                                      </p:to>
                                    </p:set>
                                    <p:animEffect transition="in" filter="box(in)">
                                      <p:cBhvr>
                                        <p:cTn id="424" dur="500"/>
                                        <p:tgtEl>
                                          <p:spTgt spid="7"/>
                                        </p:tgtEl>
                                      </p:cBhvr>
                                    </p:animEffect>
                                  </p:childTnLst>
                                </p:cTn>
                              </p:par>
                              <p:par>
                                <p:cTn id="425" presetID="4" presetClass="entr" presetSubtype="16" fill="hold" grpId="2" nodeType="withEffect">
                                  <p:stCondLst>
                                    <p:cond delay="0"/>
                                  </p:stCondLst>
                                  <p:childTnLst>
                                    <p:set>
                                      <p:cBhvr>
                                        <p:cTn id="426" dur="1" fill="hold">
                                          <p:stCondLst>
                                            <p:cond delay="0"/>
                                          </p:stCondLst>
                                        </p:cTn>
                                        <p:tgtEl>
                                          <p:spTgt spid="8"/>
                                        </p:tgtEl>
                                        <p:attrNameLst>
                                          <p:attrName>style.visibility</p:attrName>
                                        </p:attrNameLst>
                                      </p:cBhvr>
                                      <p:to>
                                        <p:strVal val="visible"/>
                                      </p:to>
                                    </p:set>
                                    <p:animEffect transition="in" filter="box(in)">
                                      <p:cBhvr>
                                        <p:cTn id="427" dur="500"/>
                                        <p:tgtEl>
                                          <p:spTgt spid="8"/>
                                        </p:tgtEl>
                                      </p:cBhvr>
                                    </p:animEffect>
                                  </p:childTnLst>
                                </p:cTn>
                              </p:par>
                              <p:par>
                                <p:cTn id="428" presetID="4" presetClass="entr" presetSubtype="16" fill="hold" grpId="2" nodeType="withEffect">
                                  <p:stCondLst>
                                    <p:cond delay="0"/>
                                  </p:stCondLst>
                                  <p:childTnLst>
                                    <p:set>
                                      <p:cBhvr>
                                        <p:cTn id="429" dur="1" fill="hold">
                                          <p:stCondLst>
                                            <p:cond delay="0"/>
                                          </p:stCondLst>
                                        </p:cTn>
                                        <p:tgtEl>
                                          <p:spTgt spid="7"/>
                                        </p:tgtEl>
                                        <p:attrNameLst>
                                          <p:attrName>style.visibility</p:attrName>
                                        </p:attrNameLst>
                                      </p:cBhvr>
                                      <p:to>
                                        <p:strVal val="visible"/>
                                      </p:to>
                                    </p:set>
                                    <p:animEffect transition="in" filter="box(in)">
                                      <p:cBhvr>
                                        <p:cTn id="430" dur="500"/>
                                        <p:tgtEl>
                                          <p:spTgt spid="7"/>
                                        </p:tgtEl>
                                      </p:cBhvr>
                                    </p:animEffect>
                                  </p:childTnLst>
                                </p:cTn>
                              </p:par>
                              <p:par>
                                <p:cTn id="431" presetID="4" presetClass="entr" presetSubtype="16" fill="hold" grpId="3" nodeType="withEffect">
                                  <p:stCondLst>
                                    <p:cond delay="0"/>
                                  </p:stCondLst>
                                  <p:childTnLst>
                                    <p:set>
                                      <p:cBhvr>
                                        <p:cTn id="432" dur="1" fill="hold">
                                          <p:stCondLst>
                                            <p:cond delay="0"/>
                                          </p:stCondLst>
                                        </p:cTn>
                                        <p:tgtEl>
                                          <p:spTgt spid="8"/>
                                        </p:tgtEl>
                                        <p:attrNameLst>
                                          <p:attrName>style.visibility</p:attrName>
                                        </p:attrNameLst>
                                      </p:cBhvr>
                                      <p:to>
                                        <p:strVal val="visible"/>
                                      </p:to>
                                    </p:set>
                                    <p:animEffect transition="in" filter="box(in)">
                                      <p:cBhvr>
                                        <p:cTn id="433" dur="500"/>
                                        <p:tgtEl>
                                          <p:spTgt spid="8"/>
                                        </p:tgtEl>
                                      </p:cBhvr>
                                    </p:animEffect>
                                  </p:childTnLst>
                                </p:cTn>
                              </p:par>
                              <p:par>
                                <p:cTn id="434" presetID="4" presetClass="entr" presetSubtype="16" fill="hold" grpId="3" nodeType="withEffect">
                                  <p:stCondLst>
                                    <p:cond delay="0"/>
                                  </p:stCondLst>
                                  <p:childTnLst>
                                    <p:set>
                                      <p:cBhvr>
                                        <p:cTn id="435" dur="1" fill="hold">
                                          <p:stCondLst>
                                            <p:cond delay="0"/>
                                          </p:stCondLst>
                                        </p:cTn>
                                        <p:tgtEl>
                                          <p:spTgt spid="7"/>
                                        </p:tgtEl>
                                        <p:attrNameLst>
                                          <p:attrName>style.visibility</p:attrName>
                                        </p:attrNameLst>
                                      </p:cBhvr>
                                      <p:to>
                                        <p:strVal val="visible"/>
                                      </p:to>
                                    </p:set>
                                    <p:animEffect transition="in" filter="box(in)">
                                      <p:cBhvr>
                                        <p:cTn id="436" dur="500"/>
                                        <p:tgtEl>
                                          <p:spTgt spid="7"/>
                                        </p:tgtEl>
                                      </p:cBhvr>
                                    </p:animEffect>
                                  </p:childTnLst>
                                </p:cTn>
                              </p:par>
                              <p:par>
                                <p:cTn id="437" presetID="4" presetClass="entr" presetSubtype="16" fill="hold" grpId="0" nodeType="withEffect">
                                  <p:stCondLst>
                                    <p:cond delay="0"/>
                                  </p:stCondLst>
                                  <p:childTnLst>
                                    <p:set>
                                      <p:cBhvr>
                                        <p:cTn id="438" dur="1" fill="hold">
                                          <p:stCondLst>
                                            <p:cond delay="0"/>
                                          </p:stCondLst>
                                        </p:cTn>
                                        <p:tgtEl>
                                          <p:spTgt spid="10"/>
                                        </p:tgtEl>
                                        <p:attrNameLst>
                                          <p:attrName>style.visibility</p:attrName>
                                        </p:attrNameLst>
                                      </p:cBhvr>
                                      <p:to>
                                        <p:strVal val="visible"/>
                                      </p:to>
                                    </p:set>
                                    <p:animEffect transition="in" filter="box(in)">
                                      <p:cBhvr>
                                        <p:cTn id="439" dur="500"/>
                                        <p:tgtEl>
                                          <p:spTgt spid="10"/>
                                        </p:tgtEl>
                                      </p:cBhvr>
                                    </p:animEffect>
                                  </p:childTnLst>
                                </p:cTn>
                              </p:par>
                              <p:par>
                                <p:cTn id="440" presetID="4" presetClass="entr" presetSubtype="16" fill="hold" grpId="0" nodeType="withEffect">
                                  <p:stCondLst>
                                    <p:cond delay="0"/>
                                  </p:stCondLst>
                                  <p:childTnLst>
                                    <p:set>
                                      <p:cBhvr>
                                        <p:cTn id="441" dur="1" fill="hold">
                                          <p:stCondLst>
                                            <p:cond delay="0"/>
                                          </p:stCondLst>
                                        </p:cTn>
                                        <p:tgtEl>
                                          <p:spTgt spid="9"/>
                                        </p:tgtEl>
                                        <p:attrNameLst>
                                          <p:attrName>style.visibility</p:attrName>
                                        </p:attrNameLst>
                                      </p:cBhvr>
                                      <p:to>
                                        <p:strVal val="visible"/>
                                      </p:to>
                                    </p:set>
                                    <p:animEffect transition="in" filter="box(in)">
                                      <p:cBhvr>
                                        <p:cTn id="442" dur="500"/>
                                        <p:tgtEl>
                                          <p:spTgt spid="9"/>
                                        </p:tgtEl>
                                      </p:cBhvr>
                                    </p:animEffect>
                                  </p:childTnLst>
                                </p:cTn>
                              </p:par>
                              <p:par>
                                <p:cTn id="443" presetID="4" presetClass="entr" presetSubtype="16" fill="hold" grpId="1" nodeType="withEffect">
                                  <p:stCondLst>
                                    <p:cond delay="0"/>
                                  </p:stCondLst>
                                  <p:childTnLst>
                                    <p:set>
                                      <p:cBhvr>
                                        <p:cTn id="444" dur="1" fill="hold">
                                          <p:stCondLst>
                                            <p:cond delay="0"/>
                                          </p:stCondLst>
                                        </p:cTn>
                                        <p:tgtEl>
                                          <p:spTgt spid="10"/>
                                        </p:tgtEl>
                                        <p:attrNameLst>
                                          <p:attrName>style.visibility</p:attrName>
                                        </p:attrNameLst>
                                      </p:cBhvr>
                                      <p:to>
                                        <p:strVal val="visible"/>
                                      </p:to>
                                    </p:set>
                                    <p:animEffect transition="in" filter="box(in)">
                                      <p:cBhvr>
                                        <p:cTn id="445" dur="500"/>
                                        <p:tgtEl>
                                          <p:spTgt spid="10"/>
                                        </p:tgtEl>
                                      </p:cBhvr>
                                    </p:animEffect>
                                  </p:childTnLst>
                                </p:cTn>
                              </p:par>
                              <p:par>
                                <p:cTn id="446" presetID="4" presetClass="entr" presetSubtype="16" fill="hold" grpId="1" nodeType="withEffect">
                                  <p:stCondLst>
                                    <p:cond delay="0"/>
                                  </p:stCondLst>
                                  <p:childTnLst>
                                    <p:set>
                                      <p:cBhvr>
                                        <p:cTn id="447" dur="1" fill="hold">
                                          <p:stCondLst>
                                            <p:cond delay="0"/>
                                          </p:stCondLst>
                                        </p:cTn>
                                        <p:tgtEl>
                                          <p:spTgt spid="9"/>
                                        </p:tgtEl>
                                        <p:attrNameLst>
                                          <p:attrName>style.visibility</p:attrName>
                                        </p:attrNameLst>
                                      </p:cBhvr>
                                      <p:to>
                                        <p:strVal val="visible"/>
                                      </p:to>
                                    </p:set>
                                    <p:animEffect transition="in" filter="box(in)">
                                      <p:cBhvr>
                                        <p:cTn id="448" dur="500"/>
                                        <p:tgtEl>
                                          <p:spTgt spid="9"/>
                                        </p:tgtEl>
                                      </p:cBhvr>
                                    </p:animEffect>
                                  </p:childTnLst>
                                </p:cTn>
                              </p:par>
                              <p:par>
                                <p:cTn id="449" presetID="4" presetClass="entr" presetSubtype="16" fill="hold" grpId="2" nodeType="withEffect">
                                  <p:stCondLst>
                                    <p:cond delay="0"/>
                                  </p:stCondLst>
                                  <p:childTnLst>
                                    <p:set>
                                      <p:cBhvr>
                                        <p:cTn id="450" dur="1" fill="hold">
                                          <p:stCondLst>
                                            <p:cond delay="0"/>
                                          </p:stCondLst>
                                        </p:cTn>
                                        <p:tgtEl>
                                          <p:spTgt spid="10"/>
                                        </p:tgtEl>
                                        <p:attrNameLst>
                                          <p:attrName>style.visibility</p:attrName>
                                        </p:attrNameLst>
                                      </p:cBhvr>
                                      <p:to>
                                        <p:strVal val="visible"/>
                                      </p:to>
                                    </p:set>
                                    <p:animEffect transition="in" filter="box(in)">
                                      <p:cBhvr>
                                        <p:cTn id="451" dur="500"/>
                                        <p:tgtEl>
                                          <p:spTgt spid="10"/>
                                        </p:tgtEl>
                                      </p:cBhvr>
                                    </p:animEffect>
                                  </p:childTnLst>
                                </p:cTn>
                              </p:par>
                              <p:par>
                                <p:cTn id="452" presetID="4" presetClass="entr" presetSubtype="16" fill="hold" grpId="2" nodeType="withEffect">
                                  <p:stCondLst>
                                    <p:cond delay="0"/>
                                  </p:stCondLst>
                                  <p:childTnLst>
                                    <p:set>
                                      <p:cBhvr>
                                        <p:cTn id="453" dur="1" fill="hold">
                                          <p:stCondLst>
                                            <p:cond delay="0"/>
                                          </p:stCondLst>
                                        </p:cTn>
                                        <p:tgtEl>
                                          <p:spTgt spid="9"/>
                                        </p:tgtEl>
                                        <p:attrNameLst>
                                          <p:attrName>style.visibility</p:attrName>
                                        </p:attrNameLst>
                                      </p:cBhvr>
                                      <p:to>
                                        <p:strVal val="visible"/>
                                      </p:to>
                                    </p:set>
                                    <p:animEffect transition="in" filter="box(in)">
                                      <p:cBhvr>
                                        <p:cTn id="454" dur="500"/>
                                        <p:tgtEl>
                                          <p:spTgt spid="9"/>
                                        </p:tgtEl>
                                      </p:cBhvr>
                                    </p:animEffect>
                                  </p:childTnLst>
                                </p:cTn>
                              </p:par>
                              <p:par>
                                <p:cTn id="455" presetID="4" presetClass="entr" presetSubtype="16" fill="hold" grpId="3" nodeType="withEffect">
                                  <p:stCondLst>
                                    <p:cond delay="0"/>
                                  </p:stCondLst>
                                  <p:childTnLst>
                                    <p:set>
                                      <p:cBhvr>
                                        <p:cTn id="456" dur="1" fill="hold">
                                          <p:stCondLst>
                                            <p:cond delay="0"/>
                                          </p:stCondLst>
                                        </p:cTn>
                                        <p:tgtEl>
                                          <p:spTgt spid="10"/>
                                        </p:tgtEl>
                                        <p:attrNameLst>
                                          <p:attrName>style.visibility</p:attrName>
                                        </p:attrNameLst>
                                      </p:cBhvr>
                                      <p:to>
                                        <p:strVal val="visible"/>
                                      </p:to>
                                    </p:set>
                                    <p:animEffect transition="in" filter="box(in)">
                                      <p:cBhvr>
                                        <p:cTn id="457" dur="500"/>
                                        <p:tgtEl>
                                          <p:spTgt spid="10"/>
                                        </p:tgtEl>
                                      </p:cBhvr>
                                    </p:animEffect>
                                  </p:childTnLst>
                                </p:cTn>
                              </p:par>
                              <p:par>
                                <p:cTn id="458" presetID="4" presetClass="entr" presetSubtype="16" fill="hold" grpId="3" nodeType="withEffect">
                                  <p:stCondLst>
                                    <p:cond delay="0"/>
                                  </p:stCondLst>
                                  <p:childTnLst>
                                    <p:set>
                                      <p:cBhvr>
                                        <p:cTn id="459" dur="1" fill="hold">
                                          <p:stCondLst>
                                            <p:cond delay="0"/>
                                          </p:stCondLst>
                                        </p:cTn>
                                        <p:tgtEl>
                                          <p:spTgt spid="9"/>
                                        </p:tgtEl>
                                        <p:attrNameLst>
                                          <p:attrName>style.visibility</p:attrName>
                                        </p:attrNameLst>
                                      </p:cBhvr>
                                      <p:to>
                                        <p:strVal val="visible"/>
                                      </p:to>
                                    </p:set>
                                    <p:animEffect transition="in" filter="box(in)">
                                      <p:cBhvr>
                                        <p:cTn id="460" dur="500"/>
                                        <p:tgtEl>
                                          <p:spTgt spid="9"/>
                                        </p:tgtEl>
                                      </p:cBhvr>
                                    </p:animEffect>
                                  </p:childTnLst>
                                </p:cTn>
                              </p:par>
                              <p:par>
                                <p:cTn id="461" presetID="4" presetClass="entr" presetSubtype="16" fill="hold" grpId="0" nodeType="withEffect">
                                  <p:stCondLst>
                                    <p:cond delay="0"/>
                                  </p:stCondLst>
                                  <p:childTnLst>
                                    <p:set>
                                      <p:cBhvr>
                                        <p:cTn id="462" dur="1" fill="hold">
                                          <p:stCondLst>
                                            <p:cond delay="0"/>
                                          </p:stCondLst>
                                        </p:cTn>
                                        <p:tgtEl>
                                          <p:spTgt spid="11"/>
                                        </p:tgtEl>
                                        <p:attrNameLst>
                                          <p:attrName>style.visibility</p:attrName>
                                        </p:attrNameLst>
                                      </p:cBhvr>
                                      <p:to>
                                        <p:strVal val="visible"/>
                                      </p:to>
                                    </p:set>
                                    <p:animEffect transition="in" filter="box(in)">
                                      <p:cBhvr>
                                        <p:cTn id="463" dur="500"/>
                                        <p:tgtEl>
                                          <p:spTgt spid="11"/>
                                        </p:tgtEl>
                                      </p:cBhvr>
                                    </p:animEffect>
                                  </p:childTnLst>
                                </p:cTn>
                              </p:par>
                              <p:par>
                                <p:cTn id="464" presetID="4" presetClass="entr" presetSubtype="16" fill="hold" grpId="1" nodeType="withEffect">
                                  <p:stCondLst>
                                    <p:cond delay="0"/>
                                  </p:stCondLst>
                                  <p:childTnLst>
                                    <p:set>
                                      <p:cBhvr>
                                        <p:cTn id="465" dur="1" fill="hold">
                                          <p:stCondLst>
                                            <p:cond delay="0"/>
                                          </p:stCondLst>
                                        </p:cTn>
                                        <p:tgtEl>
                                          <p:spTgt spid="11"/>
                                        </p:tgtEl>
                                        <p:attrNameLst>
                                          <p:attrName>style.visibility</p:attrName>
                                        </p:attrNameLst>
                                      </p:cBhvr>
                                      <p:to>
                                        <p:strVal val="visible"/>
                                      </p:to>
                                    </p:set>
                                    <p:animEffect transition="in" filter="box(in)">
                                      <p:cBhvr>
                                        <p:cTn id="466" dur="500"/>
                                        <p:tgtEl>
                                          <p:spTgt spid="11"/>
                                        </p:tgtEl>
                                      </p:cBhvr>
                                    </p:animEffect>
                                  </p:childTnLst>
                                </p:cTn>
                              </p:par>
                              <p:par>
                                <p:cTn id="467" presetID="4" presetClass="entr" presetSubtype="16" fill="hold" grpId="2" nodeType="withEffect">
                                  <p:stCondLst>
                                    <p:cond delay="0"/>
                                  </p:stCondLst>
                                  <p:childTnLst>
                                    <p:set>
                                      <p:cBhvr>
                                        <p:cTn id="468" dur="1" fill="hold">
                                          <p:stCondLst>
                                            <p:cond delay="0"/>
                                          </p:stCondLst>
                                        </p:cTn>
                                        <p:tgtEl>
                                          <p:spTgt spid="11"/>
                                        </p:tgtEl>
                                        <p:attrNameLst>
                                          <p:attrName>style.visibility</p:attrName>
                                        </p:attrNameLst>
                                      </p:cBhvr>
                                      <p:to>
                                        <p:strVal val="visible"/>
                                      </p:to>
                                    </p:set>
                                    <p:animEffect transition="in" filter="box(in)">
                                      <p:cBhvr>
                                        <p:cTn id="469" dur="500"/>
                                        <p:tgtEl>
                                          <p:spTgt spid="11"/>
                                        </p:tgtEl>
                                      </p:cBhvr>
                                    </p:animEffect>
                                  </p:childTnLst>
                                </p:cTn>
                              </p:par>
                              <p:par>
                                <p:cTn id="470" presetID="4" presetClass="entr" presetSubtype="16" fill="hold" grpId="3" nodeType="withEffect">
                                  <p:stCondLst>
                                    <p:cond delay="0"/>
                                  </p:stCondLst>
                                  <p:childTnLst>
                                    <p:set>
                                      <p:cBhvr>
                                        <p:cTn id="471" dur="1" fill="hold">
                                          <p:stCondLst>
                                            <p:cond delay="0"/>
                                          </p:stCondLst>
                                        </p:cTn>
                                        <p:tgtEl>
                                          <p:spTgt spid="11"/>
                                        </p:tgtEl>
                                        <p:attrNameLst>
                                          <p:attrName>style.visibility</p:attrName>
                                        </p:attrNameLst>
                                      </p:cBhvr>
                                      <p:to>
                                        <p:strVal val="visible"/>
                                      </p:to>
                                    </p:set>
                                    <p:animEffect transition="in" filter="box(in)">
                                      <p:cBhvr>
                                        <p:cTn id="472" dur="500"/>
                                        <p:tgtEl>
                                          <p:spTgt spid="11"/>
                                        </p:tgtEl>
                                      </p:cBhvr>
                                    </p:animEffect>
                                  </p:childTnLst>
                                </p:cTn>
                              </p:par>
                              <p:par>
                                <p:cTn id="473" presetID="4" presetClass="entr" presetSubtype="16" fill="hold" grpId="0" nodeType="withEffect">
                                  <p:stCondLst>
                                    <p:cond delay="0"/>
                                  </p:stCondLst>
                                  <p:childTnLst>
                                    <p:set>
                                      <p:cBhvr>
                                        <p:cTn id="474" dur="1" fill="hold">
                                          <p:stCondLst>
                                            <p:cond delay="0"/>
                                          </p:stCondLst>
                                        </p:cTn>
                                        <p:tgtEl>
                                          <p:spTgt spid="12"/>
                                        </p:tgtEl>
                                        <p:attrNameLst>
                                          <p:attrName>style.visibility</p:attrName>
                                        </p:attrNameLst>
                                      </p:cBhvr>
                                      <p:to>
                                        <p:strVal val="visible"/>
                                      </p:to>
                                    </p:set>
                                    <p:animEffect transition="in" filter="box(in)">
                                      <p:cBhvr>
                                        <p:cTn id="475" dur="500"/>
                                        <p:tgtEl>
                                          <p:spTgt spid="12"/>
                                        </p:tgtEl>
                                      </p:cBhvr>
                                    </p:animEffect>
                                  </p:childTnLst>
                                </p:cTn>
                              </p:par>
                              <p:par>
                                <p:cTn id="476" presetID="4" presetClass="entr" presetSubtype="16" fill="hold" grpId="1" nodeType="withEffect">
                                  <p:stCondLst>
                                    <p:cond delay="0"/>
                                  </p:stCondLst>
                                  <p:childTnLst>
                                    <p:set>
                                      <p:cBhvr>
                                        <p:cTn id="477" dur="1" fill="hold">
                                          <p:stCondLst>
                                            <p:cond delay="0"/>
                                          </p:stCondLst>
                                        </p:cTn>
                                        <p:tgtEl>
                                          <p:spTgt spid="12"/>
                                        </p:tgtEl>
                                        <p:attrNameLst>
                                          <p:attrName>style.visibility</p:attrName>
                                        </p:attrNameLst>
                                      </p:cBhvr>
                                      <p:to>
                                        <p:strVal val="visible"/>
                                      </p:to>
                                    </p:set>
                                    <p:animEffect transition="in" filter="box(in)">
                                      <p:cBhvr>
                                        <p:cTn id="478" dur="500"/>
                                        <p:tgtEl>
                                          <p:spTgt spid="12"/>
                                        </p:tgtEl>
                                      </p:cBhvr>
                                    </p:animEffect>
                                  </p:childTnLst>
                                </p:cTn>
                              </p:par>
                              <p:par>
                                <p:cTn id="479" presetID="4" presetClass="entr" presetSubtype="16" fill="hold" grpId="2" nodeType="withEffect">
                                  <p:stCondLst>
                                    <p:cond delay="0"/>
                                  </p:stCondLst>
                                  <p:childTnLst>
                                    <p:set>
                                      <p:cBhvr>
                                        <p:cTn id="480" dur="1" fill="hold">
                                          <p:stCondLst>
                                            <p:cond delay="0"/>
                                          </p:stCondLst>
                                        </p:cTn>
                                        <p:tgtEl>
                                          <p:spTgt spid="12"/>
                                        </p:tgtEl>
                                        <p:attrNameLst>
                                          <p:attrName>style.visibility</p:attrName>
                                        </p:attrNameLst>
                                      </p:cBhvr>
                                      <p:to>
                                        <p:strVal val="visible"/>
                                      </p:to>
                                    </p:set>
                                    <p:animEffect transition="in" filter="box(in)">
                                      <p:cBhvr>
                                        <p:cTn id="481" dur="500"/>
                                        <p:tgtEl>
                                          <p:spTgt spid="12"/>
                                        </p:tgtEl>
                                      </p:cBhvr>
                                    </p:animEffect>
                                  </p:childTnLst>
                                </p:cTn>
                              </p:par>
                              <p:par>
                                <p:cTn id="482" presetID="4" presetClass="entr" presetSubtype="16" fill="hold" grpId="0" nodeType="withEffect">
                                  <p:stCondLst>
                                    <p:cond delay="0"/>
                                  </p:stCondLst>
                                  <p:childTnLst>
                                    <p:set>
                                      <p:cBhvr>
                                        <p:cTn id="483" dur="1" fill="hold">
                                          <p:stCondLst>
                                            <p:cond delay="0"/>
                                          </p:stCondLst>
                                        </p:cTn>
                                        <p:tgtEl>
                                          <p:spTgt spid="13"/>
                                        </p:tgtEl>
                                        <p:attrNameLst>
                                          <p:attrName>style.visibility</p:attrName>
                                        </p:attrNameLst>
                                      </p:cBhvr>
                                      <p:to>
                                        <p:strVal val="visible"/>
                                      </p:to>
                                    </p:set>
                                    <p:animEffect transition="in" filter="box(in)">
                                      <p:cBhvr>
                                        <p:cTn id="484" dur="500"/>
                                        <p:tgtEl>
                                          <p:spTgt spid="13"/>
                                        </p:tgtEl>
                                      </p:cBhvr>
                                    </p:animEffect>
                                  </p:childTnLst>
                                </p:cTn>
                              </p:par>
                              <p:par>
                                <p:cTn id="485" presetID="4" presetClass="entr" presetSubtype="16" fill="hold" grpId="1" nodeType="withEffect">
                                  <p:stCondLst>
                                    <p:cond delay="0"/>
                                  </p:stCondLst>
                                  <p:childTnLst>
                                    <p:set>
                                      <p:cBhvr>
                                        <p:cTn id="486" dur="1" fill="hold">
                                          <p:stCondLst>
                                            <p:cond delay="0"/>
                                          </p:stCondLst>
                                        </p:cTn>
                                        <p:tgtEl>
                                          <p:spTgt spid="13"/>
                                        </p:tgtEl>
                                        <p:attrNameLst>
                                          <p:attrName>style.visibility</p:attrName>
                                        </p:attrNameLst>
                                      </p:cBhvr>
                                      <p:to>
                                        <p:strVal val="visible"/>
                                      </p:to>
                                    </p:set>
                                    <p:animEffect transition="in" filter="box(in)">
                                      <p:cBhvr>
                                        <p:cTn id="487" dur="500"/>
                                        <p:tgtEl>
                                          <p:spTgt spid="13"/>
                                        </p:tgtEl>
                                      </p:cBhvr>
                                    </p:animEffect>
                                  </p:childTnLst>
                                </p:cTn>
                              </p:par>
                              <p:par>
                                <p:cTn id="488" presetID="4" presetClass="entr" presetSubtype="16" fill="hold" grpId="2" nodeType="withEffect">
                                  <p:stCondLst>
                                    <p:cond delay="0"/>
                                  </p:stCondLst>
                                  <p:childTnLst>
                                    <p:set>
                                      <p:cBhvr>
                                        <p:cTn id="489" dur="1" fill="hold">
                                          <p:stCondLst>
                                            <p:cond delay="0"/>
                                          </p:stCondLst>
                                        </p:cTn>
                                        <p:tgtEl>
                                          <p:spTgt spid="13"/>
                                        </p:tgtEl>
                                        <p:attrNameLst>
                                          <p:attrName>style.visibility</p:attrName>
                                        </p:attrNameLst>
                                      </p:cBhvr>
                                      <p:to>
                                        <p:strVal val="visible"/>
                                      </p:to>
                                    </p:set>
                                    <p:animEffect transition="in" filter="box(in)">
                                      <p:cBhvr>
                                        <p:cTn id="490" dur="500"/>
                                        <p:tgtEl>
                                          <p:spTgt spid="13"/>
                                        </p:tgtEl>
                                      </p:cBhvr>
                                    </p:animEffect>
                                  </p:childTnLst>
                                </p:cTn>
                              </p:par>
                              <p:par>
                                <p:cTn id="491" presetID="4" presetClass="entr" presetSubtype="16" fill="hold" grpId="3" nodeType="withEffect">
                                  <p:stCondLst>
                                    <p:cond delay="0"/>
                                  </p:stCondLst>
                                  <p:childTnLst>
                                    <p:set>
                                      <p:cBhvr>
                                        <p:cTn id="492" dur="1" fill="hold">
                                          <p:stCondLst>
                                            <p:cond delay="0"/>
                                          </p:stCondLst>
                                        </p:cTn>
                                        <p:tgtEl>
                                          <p:spTgt spid="13"/>
                                        </p:tgtEl>
                                        <p:attrNameLst>
                                          <p:attrName>style.visibility</p:attrName>
                                        </p:attrNameLst>
                                      </p:cBhvr>
                                      <p:to>
                                        <p:strVal val="visible"/>
                                      </p:to>
                                    </p:set>
                                    <p:animEffect transition="in" filter="box(in)">
                                      <p:cBhvr>
                                        <p:cTn id="493" dur="500"/>
                                        <p:tgtEl>
                                          <p:spTgt spid="13"/>
                                        </p:tgtEl>
                                      </p:cBhvr>
                                    </p:animEffect>
                                  </p:childTnLst>
                                </p:cTn>
                              </p:par>
                              <p:par>
                                <p:cTn id="494" presetID="4" presetClass="entr" presetSubtype="16" fill="hold" grpId="0" nodeType="withEffect">
                                  <p:stCondLst>
                                    <p:cond delay="0"/>
                                  </p:stCondLst>
                                  <p:childTnLst>
                                    <p:set>
                                      <p:cBhvr>
                                        <p:cTn id="495" dur="1" fill="hold">
                                          <p:stCondLst>
                                            <p:cond delay="0"/>
                                          </p:stCondLst>
                                        </p:cTn>
                                        <p:tgtEl>
                                          <p:spTgt spid="14"/>
                                        </p:tgtEl>
                                        <p:attrNameLst>
                                          <p:attrName>style.visibility</p:attrName>
                                        </p:attrNameLst>
                                      </p:cBhvr>
                                      <p:to>
                                        <p:strVal val="visible"/>
                                      </p:to>
                                    </p:set>
                                    <p:animEffect transition="in" filter="box(in)">
                                      <p:cBhvr>
                                        <p:cTn id="496" dur="500"/>
                                        <p:tgtEl>
                                          <p:spTgt spid="14"/>
                                        </p:tgtEl>
                                      </p:cBhvr>
                                    </p:animEffect>
                                  </p:childTnLst>
                                </p:cTn>
                              </p:par>
                              <p:par>
                                <p:cTn id="497" presetID="4" presetClass="entr" presetSubtype="16" fill="hold" grpId="1" nodeType="withEffect">
                                  <p:stCondLst>
                                    <p:cond delay="0"/>
                                  </p:stCondLst>
                                  <p:childTnLst>
                                    <p:set>
                                      <p:cBhvr>
                                        <p:cTn id="498" dur="1" fill="hold">
                                          <p:stCondLst>
                                            <p:cond delay="0"/>
                                          </p:stCondLst>
                                        </p:cTn>
                                        <p:tgtEl>
                                          <p:spTgt spid="14"/>
                                        </p:tgtEl>
                                        <p:attrNameLst>
                                          <p:attrName>style.visibility</p:attrName>
                                        </p:attrNameLst>
                                      </p:cBhvr>
                                      <p:to>
                                        <p:strVal val="visible"/>
                                      </p:to>
                                    </p:set>
                                    <p:animEffect transition="in" filter="box(in)">
                                      <p:cBhvr>
                                        <p:cTn id="499" dur="500"/>
                                        <p:tgtEl>
                                          <p:spTgt spid="14"/>
                                        </p:tgtEl>
                                      </p:cBhvr>
                                    </p:animEffect>
                                  </p:childTnLst>
                                </p:cTn>
                              </p:par>
                              <p:par>
                                <p:cTn id="500" presetID="4" presetClass="entr" presetSubtype="16" fill="hold" grpId="2" nodeType="withEffect">
                                  <p:stCondLst>
                                    <p:cond delay="0"/>
                                  </p:stCondLst>
                                  <p:childTnLst>
                                    <p:set>
                                      <p:cBhvr>
                                        <p:cTn id="501" dur="1" fill="hold">
                                          <p:stCondLst>
                                            <p:cond delay="0"/>
                                          </p:stCondLst>
                                        </p:cTn>
                                        <p:tgtEl>
                                          <p:spTgt spid="14"/>
                                        </p:tgtEl>
                                        <p:attrNameLst>
                                          <p:attrName>style.visibility</p:attrName>
                                        </p:attrNameLst>
                                      </p:cBhvr>
                                      <p:to>
                                        <p:strVal val="visible"/>
                                      </p:to>
                                    </p:set>
                                    <p:animEffect transition="in" filter="box(in)">
                                      <p:cBhvr>
                                        <p:cTn id="502" dur="500"/>
                                        <p:tgtEl>
                                          <p:spTgt spid="14"/>
                                        </p:tgtEl>
                                      </p:cBhvr>
                                    </p:animEffect>
                                  </p:childTnLst>
                                </p:cTn>
                              </p:par>
                              <p:par>
                                <p:cTn id="503" presetID="4" presetClass="entr" presetSubtype="16" fill="hold" grpId="0" nodeType="withEffect">
                                  <p:stCondLst>
                                    <p:cond delay="0"/>
                                  </p:stCondLst>
                                  <p:childTnLst>
                                    <p:set>
                                      <p:cBhvr>
                                        <p:cTn id="504" dur="1" fill="hold">
                                          <p:stCondLst>
                                            <p:cond delay="0"/>
                                          </p:stCondLst>
                                        </p:cTn>
                                        <p:tgtEl>
                                          <p:spTgt spid="15"/>
                                        </p:tgtEl>
                                        <p:attrNameLst>
                                          <p:attrName>style.visibility</p:attrName>
                                        </p:attrNameLst>
                                      </p:cBhvr>
                                      <p:to>
                                        <p:strVal val="visible"/>
                                      </p:to>
                                    </p:set>
                                    <p:animEffect transition="in" filter="box(in)">
                                      <p:cBhvr>
                                        <p:cTn id="505" dur="500"/>
                                        <p:tgtEl>
                                          <p:spTgt spid="15"/>
                                        </p:tgtEl>
                                      </p:cBhvr>
                                    </p:animEffect>
                                  </p:childTnLst>
                                </p:cTn>
                              </p:par>
                              <p:par>
                                <p:cTn id="506" presetID="4" presetClass="entr" presetSubtype="16" fill="hold" grpId="1" nodeType="withEffect">
                                  <p:stCondLst>
                                    <p:cond delay="0"/>
                                  </p:stCondLst>
                                  <p:childTnLst>
                                    <p:set>
                                      <p:cBhvr>
                                        <p:cTn id="507" dur="1" fill="hold">
                                          <p:stCondLst>
                                            <p:cond delay="0"/>
                                          </p:stCondLst>
                                        </p:cTn>
                                        <p:tgtEl>
                                          <p:spTgt spid="15"/>
                                        </p:tgtEl>
                                        <p:attrNameLst>
                                          <p:attrName>style.visibility</p:attrName>
                                        </p:attrNameLst>
                                      </p:cBhvr>
                                      <p:to>
                                        <p:strVal val="visible"/>
                                      </p:to>
                                    </p:set>
                                    <p:animEffect transition="in" filter="box(in)">
                                      <p:cBhvr>
                                        <p:cTn id="508" dur="500"/>
                                        <p:tgtEl>
                                          <p:spTgt spid="15"/>
                                        </p:tgtEl>
                                      </p:cBhvr>
                                    </p:animEffect>
                                  </p:childTnLst>
                                </p:cTn>
                              </p:par>
                              <p:par>
                                <p:cTn id="509" presetID="4" presetClass="entr" presetSubtype="16" fill="hold" grpId="2" nodeType="withEffect">
                                  <p:stCondLst>
                                    <p:cond delay="0"/>
                                  </p:stCondLst>
                                  <p:childTnLst>
                                    <p:set>
                                      <p:cBhvr>
                                        <p:cTn id="510" dur="1" fill="hold">
                                          <p:stCondLst>
                                            <p:cond delay="0"/>
                                          </p:stCondLst>
                                        </p:cTn>
                                        <p:tgtEl>
                                          <p:spTgt spid="15"/>
                                        </p:tgtEl>
                                        <p:attrNameLst>
                                          <p:attrName>style.visibility</p:attrName>
                                        </p:attrNameLst>
                                      </p:cBhvr>
                                      <p:to>
                                        <p:strVal val="visible"/>
                                      </p:to>
                                    </p:set>
                                    <p:animEffect transition="in" filter="box(in)">
                                      <p:cBhvr>
                                        <p:cTn id="511" dur="500"/>
                                        <p:tgtEl>
                                          <p:spTgt spid="15"/>
                                        </p:tgtEl>
                                      </p:cBhvr>
                                    </p:animEffect>
                                  </p:childTnLst>
                                </p:cTn>
                              </p:par>
                              <p:par>
                                <p:cTn id="512" presetID="4" presetClass="entr" presetSubtype="16" fill="hold" grpId="3" nodeType="withEffect">
                                  <p:stCondLst>
                                    <p:cond delay="0"/>
                                  </p:stCondLst>
                                  <p:childTnLst>
                                    <p:set>
                                      <p:cBhvr>
                                        <p:cTn id="513" dur="1" fill="hold">
                                          <p:stCondLst>
                                            <p:cond delay="0"/>
                                          </p:stCondLst>
                                        </p:cTn>
                                        <p:tgtEl>
                                          <p:spTgt spid="15"/>
                                        </p:tgtEl>
                                        <p:attrNameLst>
                                          <p:attrName>style.visibility</p:attrName>
                                        </p:attrNameLst>
                                      </p:cBhvr>
                                      <p:to>
                                        <p:strVal val="visible"/>
                                      </p:to>
                                    </p:set>
                                    <p:animEffect transition="in" filter="box(in)">
                                      <p:cBhvr>
                                        <p:cTn id="514" dur="500"/>
                                        <p:tgtEl>
                                          <p:spTgt spid="15"/>
                                        </p:tgtEl>
                                      </p:cBhvr>
                                    </p:animEffect>
                                  </p:childTnLst>
                                </p:cTn>
                              </p:par>
                              <p:par>
                                <p:cTn id="515" presetID="4" presetClass="entr" presetSubtype="16" fill="hold" grpId="0" nodeType="withEffect">
                                  <p:stCondLst>
                                    <p:cond delay="0"/>
                                  </p:stCondLst>
                                  <p:childTnLst>
                                    <p:set>
                                      <p:cBhvr>
                                        <p:cTn id="516" dur="1" fill="hold">
                                          <p:stCondLst>
                                            <p:cond delay="0"/>
                                          </p:stCondLst>
                                        </p:cTn>
                                        <p:tgtEl>
                                          <p:spTgt spid="16"/>
                                        </p:tgtEl>
                                        <p:attrNameLst>
                                          <p:attrName>style.visibility</p:attrName>
                                        </p:attrNameLst>
                                      </p:cBhvr>
                                      <p:to>
                                        <p:strVal val="visible"/>
                                      </p:to>
                                    </p:set>
                                    <p:animEffect transition="in" filter="box(in)">
                                      <p:cBhvr>
                                        <p:cTn id="517" dur="500"/>
                                        <p:tgtEl>
                                          <p:spTgt spid="16"/>
                                        </p:tgtEl>
                                      </p:cBhvr>
                                    </p:animEffect>
                                  </p:childTnLst>
                                </p:cTn>
                              </p:par>
                              <p:par>
                                <p:cTn id="518" presetID="4" presetClass="entr" presetSubtype="16" fill="hold" grpId="1" nodeType="withEffect">
                                  <p:stCondLst>
                                    <p:cond delay="0"/>
                                  </p:stCondLst>
                                  <p:childTnLst>
                                    <p:set>
                                      <p:cBhvr>
                                        <p:cTn id="519" dur="1" fill="hold">
                                          <p:stCondLst>
                                            <p:cond delay="0"/>
                                          </p:stCondLst>
                                        </p:cTn>
                                        <p:tgtEl>
                                          <p:spTgt spid="16"/>
                                        </p:tgtEl>
                                        <p:attrNameLst>
                                          <p:attrName>style.visibility</p:attrName>
                                        </p:attrNameLst>
                                      </p:cBhvr>
                                      <p:to>
                                        <p:strVal val="visible"/>
                                      </p:to>
                                    </p:set>
                                    <p:animEffect transition="in" filter="box(in)">
                                      <p:cBhvr>
                                        <p:cTn id="520" dur="500"/>
                                        <p:tgtEl>
                                          <p:spTgt spid="16"/>
                                        </p:tgtEl>
                                      </p:cBhvr>
                                    </p:animEffect>
                                  </p:childTnLst>
                                </p:cTn>
                              </p:par>
                              <p:par>
                                <p:cTn id="521" presetID="4" presetClass="entr" presetSubtype="16" fill="hold" grpId="2" nodeType="withEffect">
                                  <p:stCondLst>
                                    <p:cond delay="0"/>
                                  </p:stCondLst>
                                  <p:childTnLst>
                                    <p:set>
                                      <p:cBhvr>
                                        <p:cTn id="522" dur="1" fill="hold">
                                          <p:stCondLst>
                                            <p:cond delay="0"/>
                                          </p:stCondLst>
                                        </p:cTn>
                                        <p:tgtEl>
                                          <p:spTgt spid="16"/>
                                        </p:tgtEl>
                                        <p:attrNameLst>
                                          <p:attrName>style.visibility</p:attrName>
                                        </p:attrNameLst>
                                      </p:cBhvr>
                                      <p:to>
                                        <p:strVal val="visible"/>
                                      </p:to>
                                    </p:set>
                                    <p:animEffect transition="in" filter="box(in)">
                                      <p:cBhvr>
                                        <p:cTn id="523" dur="500"/>
                                        <p:tgtEl>
                                          <p:spTgt spid="16"/>
                                        </p:tgtEl>
                                      </p:cBhvr>
                                    </p:animEffect>
                                  </p:childTnLst>
                                </p:cTn>
                              </p:par>
                              <p:par>
                                <p:cTn id="524" presetID="4" presetClass="entr" presetSubtype="16" fill="hold" grpId="0" nodeType="withEffect">
                                  <p:stCondLst>
                                    <p:cond delay="0"/>
                                  </p:stCondLst>
                                  <p:childTnLst>
                                    <p:set>
                                      <p:cBhvr>
                                        <p:cTn id="525" dur="1" fill="hold">
                                          <p:stCondLst>
                                            <p:cond delay="0"/>
                                          </p:stCondLst>
                                        </p:cTn>
                                        <p:tgtEl>
                                          <p:spTgt spid="17"/>
                                        </p:tgtEl>
                                        <p:attrNameLst>
                                          <p:attrName>style.visibility</p:attrName>
                                        </p:attrNameLst>
                                      </p:cBhvr>
                                      <p:to>
                                        <p:strVal val="visible"/>
                                      </p:to>
                                    </p:set>
                                    <p:animEffect transition="in" filter="box(in)">
                                      <p:cBhvr>
                                        <p:cTn id="526" dur="500"/>
                                        <p:tgtEl>
                                          <p:spTgt spid="17"/>
                                        </p:tgtEl>
                                      </p:cBhvr>
                                    </p:animEffect>
                                  </p:childTnLst>
                                </p:cTn>
                              </p:par>
                              <p:par>
                                <p:cTn id="527" presetID="4" presetClass="entr" presetSubtype="16" fill="hold" grpId="1" nodeType="withEffect">
                                  <p:stCondLst>
                                    <p:cond delay="0"/>
                                  </p:stCondLst>
                                  <p:childTnLst>
                                    <p:set>
                                      <p:cBhvr>
                                        <p:cTn id="528" dur="1" fill="hold">
                                          <p:stCondLst>
                                            <p:cond delay="0"/>
                                          </p:stCondLst>
                                        </p:cTn>
                                        <p:tgtEl>
                                          <p:spTgt spid="17"/>
                                        </p:tgtEl>
                                        <p:attrNameLst>
                                          <p:attrName>style.visibility</p:attrName>
                                        </p:attrNameLst>
                                      </p:cBhvr>
                                      <p:to>
                                        <p:strVal val="visible"/>
                                      </p:to>
                                    </p:set>
                                    <p:animEffect transition="in" filter="box(in)">
                                      <p:cBhvr>
                                        <p:cTn id="529" dur="500"/>
                                        <p:tgtEl>
                                          <p:spTgt spid="17"/>
                                        </p:tgtEl>
                                      </p:cBhvr>
                                    </p:animEffect>
                                  </p:childTnLst>
                                </p:cTn>
                              </p:par>
                              <p:par>
                                <p:cTn id="530" presetID="4" presetClass="entr" presetSubtype="16" fill="hold" grpId="2" nodeType="withEffect">
                                  <p:stCondLst>
                                    <p:cond delay="0"/>
                                  </p:stCondLst>
                                  <p:childTnLst>
                                    <p:set>
                                      <p:cBhvr>
                                        <p:cTn id="531" dur="1" fill="hold">
                                          <p:stCondLst>
                                            <p:cond delay="0"/>
                                          </p:stCondLst>
                                        </p:cTn>
                                        <p:tgtEl>
                                          <p:spTgt spid="17"/>
                                        </p:tgtEl>
                                        <p:attrNameLst>
                                          <p:attrName>style.visibility</p:attrName>
                                        </p:attrNameLst>
                                      </p:cBhvr>
                                      <p:to>
                                        <p:strVal val="visible"/>
                                      </p:to>
                                    </p:set>
                                    <p:animEffect transition="in" filter="box(in)">
                                      <p:cBhvr>
                                        <p:cTn id="532" dur="500"/>
                                        <p:tgtEl>
                                          <p:spTgt spid="17"/>
                                        </p:tgtEl>
                                      </p:cBhvr>
                                    </p:animEffect>
                                  </p:childTnLst>
                                </p:cTn>
                              </p:par>
                              <p:par>
                                <p:cTn id="533" presetID="4" presetClass="entr" presetSubtype="16" fill="hold" grpId="3" nodeType="withEffect">
                                  <p:stCondLst>
                                    <p:cond delay="0"/>
                                  </p:stCondLst>
                                  <p:childTnLst>
                                    <p:set>
                                      <p:cBhvr>
                                        <p:cTn id="534" dur="1" fill="hold">
                                          <p:stCondLst>
                                            <p:cond delay="0"/>
                                          </p:stCondLst>
                                        </p:cTn>
                                        <p:tgtEl>
                                          <p:spTgt spid="17"/>
                                        </p:tgtEl>
                                        <p:attrNameLst>
                                          <p:attrName>style.visibility</p:attrName>
                                        </p:attrNameLst>
                                      </p:cBhvr>
                                      <p:to>
                                        <p:strVal val="visible"/>
                                      </p:to>
                                    </p:set>
                                    <p:animEffect transition="in" filter="box(in)">
                                      <p:cBhvr>
                                        <p:cTn id="535" dur="500"/>
                                        <p:tgtEl>
                                          <p:spTgt spid="17"/>
                                        </p:tgtEl>
                                      </p:cBhvr>
                                    </p:animEffect>
                                  </p:childTnLst>
                                </p:cTn>
                              </p:par>
                              <p:par>
                                <p:cTn id="536" presetID="4" presetClass="entr" presetSubtype="16" fill="hold" grpId="0" nodeType="withEffect">
                                  <p:stCondLst>
                                    <p:cond delay="0"/>
                                  </p:stCondLst>
                                  <p:childTnLst>
                                    <p:set>
                                      <p:cBhvr>
                                        <p:cTn id="537" dur="1" fill="hold">
                                          <p:stCondLst>
                                            <p:cond delay="0"/>
                                          </p:stCondLst>
                                        </p:cTn>
                                        <p:tgtEl>
                                          <p:spTgt spid="18"/>
                                        </p:tgtEl>
                                        <p:attrNameLst>
                                          <p:attrName>style.visibility</p:attrName>
                                        </p:attrNameLst>
                                      </p:cBhvr>
                                      <p:to>
                                        <p:strVal val="visible"/>
                                      </p:to>
                                    </p:set>
                                    <p:animEffect transition="in" filter="box(in)">
                                      <p:cBhvr>
                                        <p:cTn id="538" dur="500"/>
                                        <p:tgtEl>
                                          <p:spTgt spid="18"/>
                                        </p:tgtEl>
                                      </p:cBhvr>
                                    </p:animEffect>
                                  </p:childTnLst>
                                </p:cTn>
                              </p:par>
                              <p:par>
                                <p:cTn id="539" presetID="4" presetClass="entr" presetSubtype="16" fill="hold" grpId="1" nodeType="withEffect">
                                  <p:stCondLst>
                                    <p:cond delay="0"/>
                                  </p:stCondLst>
                                  <p:childTnLst>
                                    <p:set>
                                      <p:cBhvr>
                                        <p:cTn id="540" dur="1" fill="hold">
                                          <p:stCondLst>
                                            <p:cond delay="0"/>
                                          </p:stCondLst>
                                        </p:cTn>
                                        <p:tgtEl>
                                          <p:spTgt spid="18"/>
                                        </p:tgtEl>
                                        <p:attrNameLst>
                                          <p:attrName>style.visibility</p:attrName>
                                        </p:attrNameLst>
                                      </p:cBhvr>
                                      <p:to>
                                        <p:strVal val="visible"/>
                                      </p:to>
                                    </p:set>
                                    <p:animEffect transition="in" filter="box(in)">
                                      <p:cBhvr>
                                        <p:cTn id="541" dur="500"/>
                                        <p:tgtEl>
                                          <p:spTgt spid="18"/>
                                        </p:tgtEl>
                                      </p:cBhvr>
                                    </p:animEffect>
                                  </p:childTnLst>
                                </p:cTn>
                              </p:par>
                              <p:par>
                                <p:cTn id="542" presetID="4" presetClass="entr" presetSubtype="16" fill="hold" grpId="2" nodeType="withEffect">
                                  <p:stCondLst>
                                    <p:cond delay="0"/>
                                  </p:stCondLst>
                                  <p:childTnLst>
                                    <p:set>
                                      <p:cBhvr>
                                        <p:cTn id="543" dur="1" fill="hold">
                                          <p:stCondLst>
                                            <p:cond delay="0"/>
                                          </p:stCondLst>
                                        </p:cTn>
                                        <p:tgtEl>
                                          <p:spTgt spid="18"/>
                                        </p:tgtEl>
                                        <p:attrNameLst>
                                          <p:attrName>style.visibility</p:attrName>
                                        </p:attrNameLst>
                                      </p:cBhvr>
                                      <p:to>
                                        <p:strVal val="visible"/>
                                      </p:to>
                                    </p:set>
                                    <p:animEffect transition="in" filter="box(in)">
                                      <p:cBhvr>
                                        <p:cTn id="544" dur="500"/>
                                        <p:tgtEl>
                                          <p:spTgt spid="18"/>
                                        </p:tgtEl>
                                      </p:cBhvr>
                                    </p:animEffect>
                                  </p:childTnLst>
                                </p:cTn>
                              </p:par>
                              <p:par>
                                <p:cTn id="545" presetID="4" presetClass="entr" presetSubtype="16" fill="hold" grpId="0" nodeType="withEffect">
                                  <p:stCondLst>
                                    <p:cond delay="0"/>
                                  </p:stCondLst>
                                  <p:childTnLst>
                                    <p:set>
                                      <p:cBhvr>
                                        <p:cTn id="546" dur="1" fill="hold">
                                          <p:stCondLst>
                                            <p:cond delay="0"/>
                                          </p:stCondLst>
                                        </p:cTn>
                                        <p:tgtEl>
                                          <p:spTgt spid="19"/>
                                        </p:tgtEl>
                                        <p:attrNameLst>
                                          <p:attrName>style.visibility</p:attrName>
                                        </p:attrNameLst>
                                      </p:cBhvr>
                                      <p:to>
                                        <p:strVal val="visible"/>
                                      </p:to>
                                    </p:set>
                                    <p:animEffect transition="in" filter="box(in)">
                                      <p:cBhvr>
                                        <p:cTn id="547" dur="500"/>
                                        <p:tgtEl>
                                          <p:spTgt spid="19"/>
                                        </p:tgtEl>
                                      </p:cBhvr>
                                    </p:animEffect>
                                  </p:childTnLst>
                                </p:cTn>
                              </p:par>
                              <p:par>
                                <p:cTn id="548" presetID="4" presetClass="entr" presetSubtype="16" fill="hold" grpId="1" nodeType="withEffect">
                                  <p:stCondLst>
                                    <p:cond delay="0"/>
                                  </p:stCondLst>
                                  <p:childTnLst>
                                    <p:set>
                                      <p:cBhvr>
                                        <p:cTn id="549" dur="1" fill="hold">
                                          <p:stCondLst>
                                            <p:cond delay="0"/>
                                          </p:stCondLst>
                                        </p:cTn>
                                        <p:tgtEl>
                                          <p:spTgt spid="19"/>
                                        </p:tgtEl>
                                        <p:attrNameLst>
                                          <p:attrName>style.visibility</p:attrName>
                                        </p:attrNameLst>
                                      </p:cBhvr>
                                      <p:to>
                                        <p:strVal val="visible"/>
                                      </p:to>
                                    </p:set>
                                    <p:animEffect transition="in" filter="box(in)">
                                      <p:cBhvr>
                                        <p:cTn id="550" dur="500"/>
                                        <p:tgtEl>
                                          <p:spTgt spid="19"/>
                                        </p:tgtEl>
                                      </p:cBhvr>
                                    </p:animEffect>
                                  </p:childTnLst>
                                </p:cTn>
                              </p:par>
                              <p:par>
                                <p:cTn id="551" presetID="4" presetClass="entr" presetSubtype="16" fill="hold" grpId="2" nodeType="withEffect">
                                  <p:stCondLst>
                                    <p:cond delay="0"/>
                                  </p:stCondLst>
                                  <p:childTnLst>
                                    <p:set>
                                      <p:cBhvr>
                                        <p:cTn id="552" dur="1" fill="hold">
                                          <p:stCondLst>
                                            <p:cond delay="0"/>
                                          </p:stCondLst>
                                        </p:cTn>
                                        <p:tgtEl>
                                          <p:spTgt spid="19"/>
                                        </p:tgtEl>
                                        <p:attrNameLst>
                                          <p:attrName>style.visibility</p:attrName>
                                        </p:attrNameLst>
                                      </p:cBhvr>
                                      <p:to>
                                        <p:strVal val="visible"/>
                                      </p:to>
                                    </p:set>
                                    <p:animEffect transition="in" filter="box(in)">
                                      <p:cBhvr>
                                        <p:cTn id="553" dur="500"/>
                                        <p:tgtEl>
                                          <p:spTgt spid="19"/>
                                        </p:tgtEl>
                                      </p:cBhvr>
                                    </p:animEffect>
                                  </p:childTnLst>
                                </p:cTn>
                              </p:par>
                              <p:par>
                                <p:cTn id="554" presetID="4" presetClass="entr" presetSubtype="16" fill="hold" grpId="3" nodeType="withEffect">
                                  <p:stCondLst>
                                    <p:cond delay="0"/>
                                  </p:stCondLst>
                                  <p:childTnLst>
                                    <p:set>
                                      <p:cBhvr>
                                        <p:cTn id="555" dur="1" fill="hold">
                                          <p:stCondLst>
                                            <p:cond delay="0"/>
                                          </p:stCondLst>
                                        </p:cTn>
                                        <p:tgtEl>
                                          <p:spTgt spid="19"/>
                                        </p:tgtEl>
                                        <p:attrNameLst>
                                          <p:attrName>style.visibility</p:attrName>
                                        </p:attrNameLst>
                                      </p:cBhvr>
                                      <p:to>
                                        <p:strVal val="visible"/>
                                      </p:to>
                                    </p:set>
                                    <p:animEffect transition="in" filter="box(in)">
                                      <p:cBhvr>
                                        <p:cTn id="556" dur="500"/>
                                        <p:tgtEl>
                                          <p:spTgt spid="19"/>
                                        </p:tgtEl>
                                      </p:cBhvr>
                                    </p:animEffect>
                                  </p:childTnLst>
                                </p:cTn>
                              </p:par>
                              <p:par>
                                <p:cTn id="557" presetID="4" presetClass="entr" presetSubtype="16" fill="hold" grpId="0" nodeType="withEffect">
                                  <p:stCondLst>
                                    <p:cond delay="0"/>
                                  </p:stCondLst>
                                  <p:childTnLst>
                                    <p:set>
                                      <p:cBhvr>
                                        <p:cTn id="558" dur="1" fill="hold">
                                          <p:stCondLst>
                                            <p:cond delay="0"/>
                                          </p:stCondLst>
                                        </p:cTn>
                                        <p:tgtEl>
                                          <p:spTgt spid="99"/>
                                        </p:tgtEl>
                                        <p:attrNameLst>
                                          <p:attrName>style.visibility</p:attrName>
                                        </p:attrNameLst>
                                      </p:cBhvr>
                                      <p:to>
                                        <p:strVal val="visible"/>
                                      </p:to>
                                    </p:set>
                                    <p:animEffect transition="in" filter="box(in)">
                                      <p:cBhvr>
                                        <p:cTn id="559" dur="500"/>
                                        <p:tgtEl>
                                          <p:spTgt spid="99"/>
                                        </p:tgtEl>
                                      </p:cBhvr>
                                    </p:animEffect>
                                  </p:childTnLst>
                                </p:cTn>
                              </p:par>
                              <p:par>
                                <p:cTn id="560" presetID="4" presetClass="entr" presetSubtype="16" fill="hold" grpId="1" nodeType="withEffect">
                                  <p:stCondLst>
                                    <p:cond delay="0"/>
                                  </p:stCondLst>
                                  <p:childTnLst>
                                    <p:set>
                                      <p:cBhvr>
                                        <p:cTn id="561" dur="1" fill="hold">
                                          <p:stCondLst>
                                            <p:cond delay="0"/>
                                          </p:stCondLst>
                                        </p:cTn>
                                        <p:tgtEl>
                                          <p:spTgt spid="99"/>
                                        </p:tgtEl>
                                        <p:attrNameLst>
                                          <p:attrName>style.visibility</p:attrName>
                                        </p:attrNameLst>
                                      </p:cBhvr>
                                      <p:to>
                                        <p:strVal val="visible"/>
                                      </p:to>
                                    </p:set>
                                    <p:animEffect transition="in" filter="box(in)">
                                      <p:cBhvr>
                                        <p:cTn id="562" dur="500"/>
                                        <p:tgtEl>
                                          <p:spTgt spid="99"/>
                                        </p:tgtEl>
                                      </p:cBhvr>
                                    </p:animEffect>
                                  </p:childTnLst>
                                </p:cTn>
                              </p:par>
                              <p:par>
                                <p:cTn id="563" presetID="4" presetClass="entr" presetSubtype="16" fill="hold" grpId="2" nodeType="withEffect">
                                  <p:stCondLst>
                                    <p:cond delay="0"/>
                                  </p:stCondLst>
                                  <p:childTnLst>
                                    <p:set>
                                      <p:cBhvr>
                                        <p:cTn id="564" dur="1" fill="hold">
                                          <p:stCondLst>
                                            <p:cond delay="0"/>
                                          </p:stCondLst>
                                        </p:cTn>
                                        <p:tgtEl>
                                          <p:spTgt spid="99"/>
                                        </p:tgtEl>
                                        <p:attrNameLst>
                                          <p:attrName>style.visibility</p:attrName>
                                        </p:attrNameLst>
                                      </p:cBhvr>
                                      <p:to>
                                        <p:strVal val="visible"/>
                                      </p:to>
                                    </p:set>
                                    <p:animEffect transition="in" filter="box(in)">
                                      <p:cBhvr>
                                        <p:cTn id="565" dur="500"/>
                                        <p:tgtEl>
                                          <p:spTgt spid="99"/>
                                        </p:tgtEl>
                                      </p:cBhvr>
                                    </p:animEffect>
                                  </p:childTnLst>
                                </p:cTn>
                              </p:par>
                              <p:par>
                                <p:cTn id="566" presetID="4" presetClass="entr" presetSubtype="16" fill="hold" grpId="3" nodeType="withEffect">
                                  <p:stCondLst>
                                    <p:cond delay="0"/>
                                  </p:stCondLst>
                                  <p:childTnLst>
                                    <p:set>
                                      <p:cBhvr>
                                        <p:cTn id="567" dur="1" fill="hold">
                                          <p:stCondLst>
                                            <p:cond delay="0"/>
                                          </p:stCondLst>
                                        </p:cTn>
                                        <p:tgtEl>
                                          <p:spTgt spid="99"/>
                                        </p:tgtEl>
                                        <p:attrNameLst>
                                          <p:attrName>style.visibility</p:attrName>
                                        </p:attrNameLst>
                                      </p:cBhvr>
                                      <p:to>
                                        <p:strVal val="visible"/>
                                      </p:to>
                                    </p:set>
                                    <p:animEffect transition="in" filter="box(in)">
                                      <p:cBhvr>
                                        <p:cTn id="56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99" grpId="2" animBg="1"/>
      <p:bldP spid="99" grpId="3"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94" grpId="3" animBg="1"/>
      <p:bldP spid="95" grpId="0" animBg="1"/>
      <p:bldP spid="95" grpId="1" animBg="1"/>
      <p:bldP spid="95" grpId="2" animBg="1"/>
      <p:bldP spid="95" grpId="3" animBg="1"/>
      <p:bldP spid="96" grpId="0" animBg="1"/>
      <p:bldP spid="96" grpId="1" animBg="1"/>
      <p:bldP spid="96" grpId="2" animBg="1"/>
      <p:bldP spid="96" grpId="3" animBg="1"/>
      <p:bldP spid="97" grpId="0" animBg="1"/>
      <p:bldP spid="97" grpId="1" animBg="1"/>
      <p:bldP spid="97" grpId="2" animBg="1"/>
      <p:bldP spid="97" grpId="3" animBg="1"/>
      <p:bldP spid="2" grpId="0" animBg="1"/>
      <p:bldP spid="2" grpId="1" animBg="1"/>
      <p:bldP spid="2" grpId="2" animBg="1"/>
      <p:bldP spid="2" grpId="3" animBg="1"/>
      <p:bldP spid="100" grpId="0" animBg="1"/>
      <p:bldP spid="100" grpId="1" animBg="1"/>
      <p:bldP spid="100" grpId="2" animBg="1"/>
      <p:bldP spid="100" grpId="3" animBg="1"/>
      <p:bldP spid="101" grpId="0" animBg="1"/>
      <p:bldP spid="101" grpId="1" animBg="1"/>
      <p:bldP spid="101" grpId="2" animBg="1"/>
      <p:bldP spid="101" grpId="3" animBg="1"/>
      <p:bldP spid="103" grpId="0" animBg="1"/>
      <p:bldP spid="104" grpId="0"/>
      <p:bldP spid="105" grpId="0"/>
      <p:bldP spid="105" grpId="1"/>
      <p:bldP spid="105" grpId="2"/>
      <p:bldP spid="106" grpId="0"/>
      <p:bldP spid="106" grpId="1"/>
      <p:bldP spid="106" grpId="2"/>
      <p:bldP spid="107" grpId="0"/>
      <p:bldP spid="107" grpId="1"/>
      <p:bldP spid="107" grpId="2"/>
      <p:bldP spid="108" grpId="0" animBg="1"/>
      <p:bldP spid="108" grpId="1" animBg="1"/>
      <p:bldP spid="108" grpId="2" animBg="1"/>
      <p:bldP spid="109" grpId="0" animBg="1"/>
      <p:bldP spid="109" grpId="1" animBg="1"/>
      <p:bldP spid="109" grpId="2" animBg="1"/>
      <p:bldP spid="110" grpId="0" animBg="1"/>
      <p:bldP spid="110" grpId="1" animBg="1"/>
      <p:bldP spid="110" grpId="2" animBg="1"/>
      <p:bldP spid="112" grpId="0" animBg="1"/>
      <p:bldP spid="112" grpId="1" animBg="1"/>
      <p:bldP spid="112" grpId="2" animBg="1"/>
      <p:bldP spid="113" grpId="0" animBg="1"/>
      <p:bldP spid="113" grpId="1" animBg="1"/>
      <p:bldP spid="113" grpId="2" animBg="1"/>
      <p:bldP spid="114" grpId="0" animBg="1"/>
      <p:bldP spid="115" grpId="0" animBg="1"/>
      <p:bldP spid="116" grpId="0" animBg="1"/>
      <p:bldP spid="117" grpId="0"/>
      <p:bldP spid="117" grpId="1"/>
      <p:bldP spid="117" grpId="2"/>
      <p:bldP spid="117" grpId="3"/>
      <p:bldP spid="118" grpId="0" animBg="1"/>
      <p:bldP spid="119" grpId="0" animBg="1"/>
      <p:bldP spid="120" grpId="0" animBg="1"/>
      <p:bldP spid="121" grpId="0"/>
      <p:bldP spid="121" grpId="1"/>
      <p:bldP spid="121" grpId="2"/>
      <p:bldP spid="121" grpId="3"/>
      <p:bldP spid="123" grpId="0"/>
      <p:bldP spid="123" grpId="1"/>
      <p:bldP spid="123" grpId="2"/>
      <p:bldP spid="123" grpId="3"/>
      <p:bldP spid="124" grpId="0"/>
      <p:bldP spid="124" grpId="1"/>
      <p:bldP spid="124" grpId="2"/>
      <p:bldP spid="124" grpId="3"/>
      <p:bldP spid="125" grpId="0"/>
      <p:bldP spid="125" grpId="1"/>
      <p:bldP spid="125" grpId="2"/>
      <p:bldP spid="125" grpId="3"/>
      <p:bldP spid="127" grpId="0"/>
      <p:bldP spid="127" grpId="1"/>
      <p:bldP spid="127" grpId="2"/>
      <p:bldP spid="127" grpId="3"/>
      <p:bldP spid="128" grpId="0"/>
      <p:bldP spid="128" grpId="1"/>
      <p:bldP spid="128" grpId="2"/>
      <p:bldP spid="128" grpId="3"/>
      <p:bldP spid="132" grpId="0" animBg="1"/>
      <p:bldP spid="132" grpId="1" animBg="1"/>
      <p:bldP spid="132" grpId="2" animBg="1"/>
      <p:bldP spid="133" grpId="0" animBg="1"/>
      <p:bldP spid="133" grpId="1" animBg="1"/>
      <p:bldP spid="133" grpId="2" animBg="1"/>
      <p:bldP spid="134" grpId="0" animBg="1"/>
      <p:bldP spid="134" grpId="1" animBg="1"/>
      <p:bldP spid="134" grpId="2" animBg="1"/>
      <p:bldP spid="3" grpId="0" animBg="1"/>
      <p:bldP spid="3" grpId="1" animBg="1"/>
      <p:bldP spid="3" grpId="2" animBg="1"/>
      <p:bldP spid="4" grpId="0" animBg="1"/>
      <p:bldP spid="4" grpId="1" animBg="1"/>
      <p:bldP spid="4" grpId="2" animBg="1"/>
      <p:bldP spid="4" grpId="3" animBg="1"/>
      <p:bldP spid="5" grpId="0"/>
      <p:bldP spid="5" grpId="1"/>
      <p:bldP spid="5" grpId="2"/>
      <p:bldP spid="5" grpId="3"/>
      <p:bldP spid="98" grpId="0" animBg="1"/>
      <p:bldP spid="98" grpId="1" animBg="1"/>
      <p:bldP spid="98" grpId="2" animBg="1"/>
      <p:bldP spid="98" grpId="3" animBg="1"/>
      <p:bldP spid="122" grpId="0"/>
      <p:bldP spid="122" grpId="1"/>
      <p:bldP spid="122" grpId="2"/>
      <p:bldP spid="122" grpId="3"/>
      <p:bldP spid="6" grpId="0" animBg="1"/>
      <p:bldP spid="6" grpId="1" animBg="1"/>
      <p:bldP spid="6" grpId="2" animBg="1"/>
      <p:bldP spid="7" grpId="0" animBg="1"/>
      <p:bldP spid="7" grpId="1" animBg="1"/>
      <p:bldP spid="7" grpId="2" animBg="1"/>
      <p:bldP spid="7" grpId="3" animBg="1"/>
      <p:bldP spid="8" grpId="0"/>
      <p:bldP spid="8" grpId="1"/>
      <p:bldP spid="8" grpId="2"/>
      <p:bldP spid="8" grpId="3"/>
      <p:bldP spid="9" grpId="0" animBg="1"/>
      <p:bldP spid="9" grpId="1" animBg="1"/>
      <p:bldP spid="9" grpId="2" animBg="1"/>
      <p:bldP spid="9" grpId="3" animBg="1"/>
      <p:bldP spid="10" grpId="0"/>
      <p:bldP spid="10" grpId="1"/>
      <p:bldP spid="10" grpId="2"/>
      <p:bldP spid="10" grpId="3"/>
      <p:bldP spid="11" grpId="0"/>
      <p:bldP spid="11" grpId="1"/>
      <p:bldP spid="11" grpId="2"/>
      <p:bldP spid="11" grpId="3"/>
      <p:bldP spid="12" grpId="0" animBg="1"/>
      <p:bldP spid="12" grpId="1" animBg="1"/>
      <p:bldP spid="12" grpId="2" animBg="1"/>
      <p:bldP spid="13" grpId="0"/>
      <p:bldP spid="13" grpId="1"/>
      <p:bldP spid="13" grpId="2"/>
      <p:bldP spid="13" grpId="3"/>
      <p:bldP spid="14" grpId="0" animBg="1"/>
      <p:bldP spid="14" grpId="1" animBg="1"/>
      <p:bldP spid="14" grpId="2" animBg="1"/>
      <p:bldP spid="15" grpId="0"/>
      <p:bldP spid="15" grpId="1"/>
      <p:bldP spid="15" grpId="2"/>
      <p:bldP spid="15" grpId="3"/>
      <p:bldP spid="16" grpId="0" animBg="1"/>
      <p:bldP spid="16" grpId="1" animBg="1"/>
      <p:bldP spid="16" grpId="2" animBg="1"/>
      <p:bldP spid="17" grpId="0"/>
      <p:bldP spid="17" grpId="1"/>
      <p:bldP spid="17" grpId="2"/>
      <p:bldP spid="17" grpId="3"/>
      <p:bldP spid="18" grpId="0" animBg="1"/>
      <p:bldP spid="18" grpId="1" animBg="1"/>
      <p:bldP spid="18" grpId="2" animBg="1"/>
      <p:bldP spid="19" grpId="0"/>
      <p:bldP spid="19" grpId="1"/>
      <p:bldP spid="19" grpId="2"/>
      <p:bldP spid="19"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1"/>
          </p:nvPr>
        </p:nvSpPr>
        <p:spPr>
          <a:xfrm>
            <a:off x="0" y="692150"/>
            <a:ext cx="9144000" cy="6165850"/>
          </a:xfrm>
        </p:spPr>
        <p:txBody>
          <a:bodyPr/>
          <a:lstStyle/>
          <a:p>
            <a:pPr algn="ctr">
              <a:lnSpc>
                <a:spcPct val="80000"/>
              </a:lnSpc>
              <a:buFont typeface="Arial" charset="0"/>
              <a:buNone/>
            </a:pPr>
            <a:r>
              <a:rPr lang="pt-BR" sz="2000" b="1" u="sng" smtClean="0">
                <a:solidFill>
                  <a:srgbClr val="0033CC"/>
                </a:solidFill>
              </a:rPr>
              <a:t>RECURSOS HUMANOS</a:t>
            </a:r>
          </a:p>
          <a:p>
            <a:pPr lvl="2">
              <a:lnSpc>
                <a:spcPct val="80000"/>
              </a:lnSpc>
            </a:pPr>
            <a:r>
              <a:rPr lang="pt-BR" sz="1800" b="1" u="sng" smtClean="0"/>
              <a:t>Coordenadoria </a:t>
            </a:r>
          </a:p>
          <a:p>
            <a:pPr lvl="3">
              <a:lnSpc>
                <a:spcPct val="80000"/>
              </a:lnSpc>
            </a:pPr>
            <a:r>
              <a:rPr lang="pt-BR" sz="1600" b="1" u="sng" smtClean="0"/>
              <a:t>Coordenador e Secretária</a:t>
            </a:r>
          </a:p>
          <a:p>
            <a:pPr lvl="2">
              <a:lnSpc>
                <a:spcPct val="80000"/>
              </a:lnSpc>
            </a:pPr>
            <a:r>
              <a:rPr lang="pt-BR" sz="1800" b="1" u="sng" smtClean="0"/>
              <a:t>Gerencia Administrativa</a:t>
            </a:r>
          </a:p>
          <a:p>
            <a:pPr lvl="3">
              <a:lnSpc>
                <a:spcPct val="80000"/>
              </a:lnSpc>
            </a:pPr>
            <a:r>
              <a:rPr lang="pt-BR" sz="1600" b="1" u="sng" smtClean="0"/>
              <a:t>Gerente Administrativo e Secretária </a:t>
            </a:r>
          </a:p>
          <a:p>
            <a:pPr lvl="2">
              <a:lnSpc>
                <a:spcPct val="80000"/>
              </a:lnSpc>
            </a:pPr>
            <a:r>
              <a:rPr lang="pt-BR" sz="1800" b="1" u="sng" smtClean="0"/>
              <a:t>Gerencia  Supervisão Médica CRUE e TFD</a:t>
            </a:r>
          </a:p>
          <a:p>
            <a:pPr lvl="3">
              <a:lnSpc>
                <a:spcPct val="80000"/>
              </a:lnSpc>
            </a:pPr>
            <a:r>
              <a:rPr lang="pt-BR" sz="1600" b="1" u="sng" smtClean="0"/>
              <a:t>Gerente Médico e Técnico administrativo</a:t>
            </a:r>
          </a:p>
          <a:p>
            <a:pPr lvl="3">
              <a:lnSpc>
                <a:spcPct val="80000"/>
              </a:lnSpc>
            </a:pPr>
            <a:r>
              <a:rPr lang="pt-BR" sz="1600" b="1" u="sng" smtClean="0"/>
              <a:t>2 Médicos 12h</a:t>
            </a:r>
          </a:p>
          <a:p>
            <a:pPr lvl="3">
              <a:lnSpc>
                <a:spcPct val="80000"/>
              </a:lnSpc>
            </a:pPr>
            <a:r>
              <a:rPr lang="pt-BR" sz="1600" b="1" u="sng" smtClean="0"/>
              <a:t>CRUE </a:t>
            </a:r>
          </a:p>
          <a:p>
            <a:pPr lvl="4">
              <a:lnSpc>
                <a:spcPct val="80000"/>
              </a:lnSpc>
            </a:pPr>
            <a:r>
              <a:rPr lang="pt-BR" sz="1600" b="1" u="sng" smtClean="0"/>
              <a:t>2 a 3 médicos reguladores por turno</a:t>
            </a:r>
          </a:p>
          <a:p>
            <a:pPr lvl="4">
              <a:lnSpc>
                <a:spcPct val="80000"/>
              </a:lnSpc>
            </a:pPr>
            <a:r>
              <a:rPr lang="pt-BR" sz="1600" b="1" u="sng" smtClean="0"/>
              <a:t>2 supervisoras (Manhã e Tarde)</a:t>
            </a:r>
          </a:p>
          <a:p>
            <a:pPr lvl="4">
              <a:lnSpc>
                <a:spcPct val="80000"/>
              </a:lnSpc>
            </a:pPr>
            <a:r>
              <a:rPr lang="pt-BR" sz="1600" b="1" u="sng" smtClean="0"/>
              <a:t>4 Tele-Atendentes por turno (M-T-N-Madrugada)</a:t>
            </a:r>
          </a:p>
          <a:p>
            <a:pPr lvl="4">
              <a:lnSpc>
                <a:spcPct val="80000"/>
              </a:lnSpc>
            </a:pPr>
            <a:r>
              <a:rPr lang="pt-BR" sz="1600" b="1" u="sng" smtClean="0">
                <a:solidFill>
                  <a:srgbClr val="FF3300"/>
                </a:solidFill>
              </a:rPr>
              <a:t>60 Funcionários</a:t>
            </a:r>
          </a:p>
          <a:p>
            <a:pPr lvl="3">
              <a:lnSpc>
                <a:spcPct val="80000"/>
              </a:lnSpc>
            </a:pPr>
            <a:r>
              <a:rPr lang="pt-BR" sz="1600" b="1" u="sng" smtClean="0"/>
              <a:t>TFD</a:t>
            </a:r>
          </a:p>
          <a:p>
            <a:pPr lvl="2">
              <a:lnSpc>
                <a:spcPct val="80000"/>
              </a:lnSpc>
            </a:pPr>
            <a:r>
              <a:rPr lang="pt-BR" sz="1800" b="1" u="sng" smtClean="0"/>
              <a:t>1 Supervisora</a:t>
            </a:r>
          </a:p>
          <a:p>
            <a:pPr lvl="4">
              <a:lnSpc>
                <a:spcPct val="80000"/>
              </a:lnSpc>
            </a:pPr>
            <a:r>
              <a:rPr lang="pt-BR" sz="1600" b="1" u="sng" smtClean="0"/>
              <a:t>2 Médicos Autorizadores (12 e 36h)</a:t>
            </a:r>
          </a:p>
          <a:p>
            <a:pPr lvl="4">
              <a:lnSpc>
                <a:spcPct val="80000"/>
              </a:lnSpc>
            </a:pPr>
            <a:r>
              <a:rPr lang="pt-BR" sz="1600" b="1" u="sng" smtClean="0"/>
              <a:t>12 Técnicos administrativos</a:t>
            </a:r>
          </a:p>
          <a:p>
            <a:pPr lvl="4">
              <a:lnSpc>
                <a:spcPct val="80000"/>
              </a:lnSpc>
            </a:pPr>
            <a:r>
              <a:rPr lang="pt-BR" sz="1600" b="1" u="sng" smtClean="0">
                <a:solidFill>
                  <a:srgbClr val="FF3300"/>
                </a:solidFill>
              </a:rPr>
              <a:t>15 Funcionários</a:t>
            </a:r>
          </a:p>
          <a:p>
            <a:pPr lvl="2">
              <a:lnSpc>
                <a:spcPct val="80000"/>
              </a:lnSpc>
            </a:pPr>
            <a:r>
              <a:rPr lang="pt-BR" sz="1800" b="1" u="sng" smtClean="0"/>
              <a:t>Gerencia de Apoio Operacional TRS, CERAC, Controle de Procedimentos de médica complexidade, Demandas Judiciais</a:t>
            </a:r>
          </a:p>
          <a:p>
            <a:pPr lvl="3">
              <a:lnSpc>
                <a:spcPct val="80000"/>
              </a:lnSpc>
            </a:pPr>
            <a:r>
              <a:rPr lang="pt-BR" sz="1600" b="1" u="sng" smtClean="0"/>
              <a:t>Gerente Administrativa</a:t>
            </a:r>
          </a:p>
          <a:p>
            <a:pPr lvl="3">
              <a:lnSpc>
                <a:spcPct val="80000"/>
              </a:lnSpc>
            </a:pPr>
            <a:r>
              <a:rPr lang="pt-BR" sz="1600" b="1" u="sng" smtClean="0"/>
              <a:t>Técnico administrativo, Duas Enfermeiras 20h e 1 Odontóloga 40h.</a:t>
            </a:r>
          </a:p>
        </p:txBody>
      </p:sp>
      <p:sp>
        <p:nvSpPr>
          <p:cNvPr id="55309" name="Rectangle 13"/>
          <p:cNvSpPr>
            <a:spLocks noGrp="1" noChangeArrowheads="1"/>
          </p:cNvSpPr>
          <p:nvPr>
            <p:ph type="title"/>
          </p:nvPr>
        </p:nvSpPr>
        <p:spPr>
          <a:xfrm>
            <a:off x="0" y="0"/>
            <a:ext cx="9144000" cy="765175"/>
          </a:xfrm>
        </p:spPr>
        <p:txBody>
          <a:bodyPr/>
          <a:lstStyle/>
          <a:p>
            <a:pPr eaLnBrk="1" hangingPunct="1">
              <a:defRPr/>
            </a:pPr>
            <a:r>
              <a:rPr lang="pt-BR" sz="3200" b="1" i="1" smtClean="0">
                <a:effectLst>
                  <a:outerShdw blurRad="38100" dist="38100" dir="2700000" algn="tl">
                    <a:srgbClr val="C0C0C0"/>
                  </a:outerShdw>
                </a:effectLst>
              </a:rPr>
              <a:t>ESTRUTURA DA CERA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p:cNvSpPr>
          <p:nvPr>
            <p:ph type="body" idx="1"/>
          </p:nvPr>
        </p:nvSpPr>
        <p:spPr>
          <a:xfrm>
            <a:off x="179388" y="260350"/>
            <a:ext cx="8785225" cy="6597650"/>
          </a:xfrm>
        </p:spPr>
        <p:txBody>
          <a:bodyPr/>
          <a:lstStyle/>
          <a:p>
            <a:pPr algn="ctr">
              <a:buFont typeface="Arial" charset="0"/>
              <a:buNone/>
            </a:pPr>
            <a:r>
              <a:rPr lang="pt-BR" b="1" u="sng" smtClean="0"/>
              <a:t>Descrição da infra-estrutura e recursos humanos associados à regulação estadual.</a:t>
            </a:r>
          </a:p>
          <a:p>
            <a:pPr algn="ctr">
              <a:buFont typeface="Arial" charset="0"/>
              <a:buNone/>
            </a:pPr>
            <a:endParaRPr lang="pt-BR" b="1" u="sng" smtClean="0"/>
          </a:p>
          <a:p>
            <a:pPr>
              <a:buFont typeface="Arial" charset="0"/>
              <a:buNone/>
            </a:pPr>
            <a:r>
              <a:rPr lang="pt-BR" sz="2800" smtClean="0"/>
              <a:t>Complexo Regulador Macrorregional de Campo Grande</a:t>
            </a:r>
          </a:p>
          <a:p>
            <a:pPr>
              <a:buFont typeface="Arial" charset="0"/>
              <a:buNone/>
            </a:pPr>
            <a:endParaRPr lang="pt-BR" sz="2800" smtClean="0"/>
          </a:p>
          <a:p>
            <a:pPr lvl="2"/>
            <a:r>
              <a:rPr lang="pt-BR" smtClean="0"/>
              <a:t>DRIS (CAA da SMS Campo Grande)</a:t>
            </a:r>
          </a:p>
          <a:p>
            <a:pPr lvl="2">
              <a:buFont typeface="Arial" charset="0"/>
              <a:buNone/>
            </a:pPr>
            <a:endParaRPr lang="pt-BR" smtClean="0"/>
          </a:p>
          <a:p>
            <a:pPr lvl="2"/>
            <a:r>
              <a:rPr lang="pt-BR" smtClean="0"/>
              <a:t>CREG (Ambulatorial e exames – SMS Campo Grande)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p:nvPr>
        </p:nvSpPr>
        <p:spPr>
          <a:xfrm>
            <a:off x="0" y="-171450"/>
            <a:ext cx="9144000" cy="1143000"/>
          </a:xfrm>
        </p:spPr>
        <p:txBody>
          <a:bodyPr/>
          <a:lstStyle/>
          <a:p>
            <a:pPr eaLnBrk="1" hangingPunct="1"/>
            <a:r>
              <a:rPr lang="pt-BR" sz="2200" b="1" smtClean="0"/>
              <a:t>INFRA-ESTRUTURA E RECURSOS HUMANOS ASSOCIADO À REGULAÇÃO DAS URGÊNCIAS (PRÉ-HOSPITALAR E INTERNAÇÃO DE URGÊNCIA).</a:t>
            </a:r>
          </a:p>
        </p:txBody>
      </p:sp>
      <p:sp>
        <p:nvSpPr>
          <p:cNvPr id="57346" name="Retângulo 3"/>
          <p:cNvSpPr>
            <a:spLocks noChangeArrowheads="1"/>
          </p:cNvSpPr>
          <p:nvPr/>
        </p:nvSpPr>
        <p:spPr bwMode="auto">
          <a:xfrm>
            <a:off x="0" y="692150"/>
            <a:ext cx="9144000" cy="6573838"/>
          </a:xfrm>
          <a:prstGeom prst="rect">
            <a:avLst/>
          </a:prstGeom>
          <a:noFill/>
          <a:ln w="9525">
            <a:noFill/>
            <a:miter lim="800000"/>
            <a:headEnd/>
            <a:tailEnd/>
          </a:ln>
        </p:spPr>
        <p:txBody>
          <a:bodyPr>
            <a:spAutoFit/>
          </a:bodyPr>
          <a:lstStyle/>
          <a:p>
            <a:pPr lvl="1">
              <a:tabLst>
                <a:tab pos="901700" algn="l"/>
                <a:tab pos="2151063" algn="l"/>
                <a:tab pos="2420938" algn="l"/>
              </a:tabLst>
            </a:pPr>
            <a:r>
              <a:rPr lang="pt-BR" sz="2400" b="1">
                <a:solidFill>
                  <a:srgbClr val="008000"/>
                </a:solidFill>
                <a:latin typeface="Calibri" pitchFamily="34" charset="0"/>
                <a:cs typeface="Arial" charset="0"/>
              </a:rPr>
              <a:t>   Central Estadual de Regulação de Urgências</a:t>
            </a:r>
          </a:p>
          <a:p>
            <a:pPr marL="636588" lvl="2">
              <a:tabLst>
                <a:tab pos="901700" algn="l"/>
                <a:tab pos="2151063" algn="l"/>
                <a:tab pos="2420938" algn="l"/>
              </a:tabLst>
            </a:pPr>
            <a:r>
              <a:rPr lang="pt-BR" sz="2400" b="1">
                <a:solidFill>
                  <a:srgbClr val="008000"/>
                </a:solidFill>
                <a:latin typeface="Calibri" pitchFamily="34" charset="0"/>
                <a:cs typeface="Arial" charset="0"/>
              </a:rPr>
              <a:t> 3 médicos Reguladores 24h/7d</a:t>
            </a:r>
          </a:p>
          <a:p>
            <a:pPr marL="636588" lvl="2">
              <a:tabLst>
                <a:tab pos="901700" algn="l"/>
                <a:tab pos="2151063" algn="l"/>
                <a:tab pos="2420938" algn="l"/>
              </a:tabLst>
            </a:pPr>
            <a:endParaRPr lang="pt-BR" sz="2400" b="1">
              <a:solidFill>
                <a:srgbClr val="008000"/>
              </a:solidFill>
              <a:latin typeface="Calibri" pitchFamily="34" charset="0"/>
              <a:cs typeface="Arial" charset="0"/>
            </a:endParaRPr>
          </a:p>
          <a:p>
            <a:pPr marL="636588" lvl="2">
              <a:tabLst>
                <a:tab pos="901700" algn="l"/>
                <a:tab pos="2151063" algn="l"/>
                <a:tab pos="2420938" algn="l"/>
              </a:tabLst>
            </a:pPr>
            <a:r>
              <a:rPr lang="pt-BR" sz="2400" b="1">
                <a:solidFill>
                  <a:srgbClr val="008000"/>
                </a:solidFill>
                <a:latin typeface="Calibri" pitchFamily="34" charset="0"/>
                <a:cs typeface="Arial" charset="0"/>
              </a:rPr>
              <a:t>Central SAMU Regional de Campo Grande</a:t>
            </a:r>
          </a:p>
          <a:p>
            <a:pPr marL="636588" lvl="2">
              <a:tabLst>
                <a:tab pos="901700" algn="l"/>
                <a:tab pos="2151063" algn="l"/>
                <a:tab pos="2420938" algn="l"/>
              </a:tabLst>
            </a:pPr>
            <a:r>
              <a:rPr lang="pt-BR" sz="2400" b="1">
                <a:solidFill>
                  <a:srgbClr val="008000"/>
                </a:solidFill>
                <a:latin typeface="Calibri" pitchFamily="34" charset="0"/>
                <a:cs typeface="Arial" charset="0"/>
              </a:rPr>
              <a:t>4 Médicos Reguladores 24h/7d</a:t>
            </a:r>
          </a:p>
          <a:p>
            <a:pPr marL="636588" lvl="2">
              <a:tabLst>
                <a:tab pos="901700" algn="l"/>
                <a:tab pos="2151063" algn="l"/>
                <a:tab pos="2420938" algn="l"/>
              </a:tabLst>
            </a:pPr>
            <a:endParaRPr lang="pt-BR" sz="2400" b="1">
              <a:solidFill>
                <a:srgbClr val="008000"/>
              </a:solidFill>
              <a:latin typeface="Calibri" pitchFamily="34" charset="0"/>
              <a:cs typeface="Arial" charset="0"/>
            </a:endParaRPr>
          </a:p>
          <a:p>
            <a:pPr lvl="1">
              <a:tabLst>
                <a:tab pos="901700" algn="l"/>
                <a:tab pos="2151063" algn="l"/>
                <a:tab pos="2420938" algn="l"/>
              </a:tabLst>
            </a:pPr>
            <a:r>
              <a:rPr lang="pt-BR" sz="2400" b="1">
                <a:solidFill>
                  <a:srgbClr val="008000"/>
                </a:solidFill>
                <a:latin typeface="Calibri" pitchFamily="34" charset="0"/>
                <a:cs typeface="Arial" charset="0"/>
              </a:rPr>
              <a:t>   Central SAMU Regional de Dourados</a:t>
            </a:r>
          </a:p>
          <a:p>
            <a:pPr marL="636588" lvl="2">
              <a:tabLst>
                <a:tab pos="901700" algn="l"/>
                <a:tab pos="2151063" algn="l"/>
                <a:tab pos="2420938" algn="l"/>
              </a:tabLst>
            </a:pPr>
            <a:r>
              <a:rPr lang="pt-BR" sz="2400" b="1">
                <a:solidFill>
                  <a:srgbClr val="008000"/>
                </a:solidFill>
                <a:latin typeface="Calibri" pitchFamily="34" charset="0"/>
                <a:cs typeface="Arial" charset="0"/>
              </a:rPr>
              <a:t>02 Médicos Reguladores 24h/7d</a:t>
            </a:r>
          </a:p>
          <a:p>
            <a:pPr marL="636588" lvl="2">
              <a:tabLst>
                <a:tab pos="901700" algn="l"/>
                <a:tab pos="2151063" algn="l"/>
                <a:tab pos="2420938" algn="l"/>
              </a:tabLst>
            </a:pPr>
            <a:endParaRPr lang="pt-BR" sz="2400" b="1">
              <a:solidFill>
                <a:srgbClr val="008000"/>
              </a:solidFill>
              <a:latin typeface="Calibri" pitchFamily="34" charset="0"/>
              <a:cs typeface="Arial" charset="0"/>
            </a:endParaRPr>
          </a:p>
          <a:p>
            <a:pPr lvl="1">
              <a:tabLst>
                <a:tab pos="901700" algn="l"/>
                <a:tab pos="2151063" algn="l"/>
                <a:tab pos="2420938" algn="l"/>
              </a:tabLst>
            </a:pPr>
            <a:r>
              <a:rPr lang="pt-BR" sz="2400" b="1">
                <a:solidFill>
                  <a:srgbClr val="008000"/>
                </a:solidFill>
                <a:latin typeface="Calibri" pitchFamily="34" charset="0"/>
                <a:cs typeface="Arial" charset="0"/>
              </a:rPr>
              <a:t>   Central SAMU Três Lagoas</a:t>
            </a:r>
          </a:p>
          <a:p>
            <a:pPr marL="636588" lvl="2">
              <a:tabLst>
                <a:tab pos="901700" algn="l"/>
                <a:tab pos="2151063" algn="l"/>
                <a:tab pos="2420938" algn="l"/>
              </a:tabLst>
            </a:pPr>
            <a:r>
              <a:rPr lang="pt-BR" sz="2400" b="1">
                <a:solidFill>
                  <a:srgbClr val="008000"/>
                </a:solidFill>
                <a:latin typeface="Calibri" pitchFamily="34" charset="0"/>
                <a:cs typeface="Arial" charset="0"/>
              </a:rPr>
              <a:t>1 Médico Reguladores 24h/7d</a:t>
            </a:r>
          </a:p>
          <a:p>
            <a:pPr marL="636588" lvl="2">
              <a:tabLst>
                <a:tab pos="901700" algn="l"/>
                <a:tab pos="2151063" algn="l"/>
                <a:tab pos="2420938" algn="l"/>
              </a:tabLst>
            </a:pPr>
            <a:endParaRPr lang="pt-BR" sz="2400" b="1">
              <a:solidFill>
                <a:srgbClr val="008000"/>
              </a:solidFill>
              <a:latin typeface="Calibri" pitchFamily="34" charset="0"/>
              <a:cs typeface="Arial" charset="0"/>
            </a:endParaRPr>
          </a:p>
          <a:p>
            <a:pPr marL="636588" lvl="2">
              <a:tabLst>
                <a:tab pos="901700" algn="l"/>
                <a:tab pos="2151063" algn="l"/>
                <a:tab pos="2420938" algn="l"/>
              </a:tabLst>
            </a:pPr>
            <a:r>
              <a:rPr lang="pt-BR" sz="2400" b="1">
                <a:solidFill>
                  <a:srgbClr val="008000"/>
                </a:solidFill>
                <a:latin typeface="Calibri" pitchFamily="34" charset="0"/>
                <a:cs typeface="Arial" charset="0"/>
              </a:rPr>
              <a:t>Central SAMU Estadual</a:t>
            </a:r>
          </a:p>
          <a:p>
            <a:pPr marL="636588" lvl="2">
              <a:tabLst>
                <a:tab pos="901700" algn="l"/>
                <a:tab pos="2151063" algn="l"/>
                <a:tab pos="2420938" algn="l"/>
              </a:tabLst>
            </a:pPr>
            <a:r>
              <a:rPr lang="pt-BR" sz="2400" b="1">
                <a:solidFill>
                  <a:srgbClr val="008000"/>
                </a:solidFill>
                <a:latin typeface="Calibri" pitchFamily="34" charset="0"/>
                <a:cs typeface="Arial" charset="0"/>
              </a:rPr>
              <a:t>03 Médicos Reguladores 24h/7d</a:t>
            </a:r>
          </a:p>
          <a:p>
            <a:pPr marL="636588" lvl="2">
              <a:tabLst>
                <a:tab pos="901700" algn="l"/>
                <a:tab pos="2151063" algn="l"/>
                <a:tab pos="2420938" algn="l"/>
              </a:tabLst>
            </a:pPr>
            <a:endParaRPr lang="pt-BR" sz="2400" b="1">
              <a:solidFill>
                <a:srgbClr val="008000"/>
              </a:solidFill>
              <a:latin typeface="Calibri" pitchFamily="34" charset="0"/>
              <a:cs typeface="Arial" charset="0"/>
            </a:endParaRPr>
          </a:p>
          <a:p>
            <a:pPr lvl="1">
              <a:tabLst>
                <a:tab pos="901700" algn="l"/>
                <a:tab pos="2151063" algn="l"/>
                <a:tab pos="2420938" algn="l"/>
              </a:tabLst>
            </a:pPr>
            <a:r>
              <a:rPr lang="pt-BR" sz="2200" b="1">
                <a:solidFill>
                  <a:srgbClr val="008000"/>
                </a:solidFill>
                <a:latin typeface="Calibri" pitchFamily="34" charset="0"/>
                <a:cs typeface="Arial" charset="0"/>
              </a:rPr>
              <a:t>Central Estadual de Regulação de Internações Hospitalares</a:t>
            </a:r>
          </a:p>
          <a:p>
            <a:pPr marL="636588" lvl="2">
              <a:tabLst>
                <a:tab pos="901700" algn="l"/>
                <a:tab pos="2151063" algn="l"/>
                <a:tab pos="2420938" algn="l"/>
              </a:tabLst>
            </a:pPr>
            <a:r>
              <a:rPr lang="pt-BR" sz="2200" b="1">
                <a:solidFill>
                  <a:srgbClr val="008000"/>
                </a:solidFill>
                <a:latin typeface="Calibri" pitchFamily="34" charset="0"/>
                <a:cs typeface="Arial" charset="0"/>
              </a:rPr>
              <a:t>1 Médico Regulador 24h/7d (Prevista)</a:t>
            </a:r>
          </a:p>
          <a:p>
            <a:pPr marL="636588" lvl="2">
              <a:tabLst>
                <a:tab pos="901700" algn="l"/>
                <a:tab pos="2151063" algn="l"/>
                <a:tab pos="2420938" algn="l"/>
              </a:tabLst>
            </a:pPr>
            <a:endParaRPr lang="pt-BR" sz="2200" b="1">
              <a:solidFill>
                <a:srgbClr val="0080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nvGraphicFramePr>
        <p:xfrm>
          <a:off x="256855" y="701223"/>
          <a:ext cx="7786687" cy="5183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62" name="Oval 64"/>
          <p:cNvSpPr>
            <a:spLocks noChangeArrowheads="1"/>
          </p:cNvSpPr>
          <p:nvPr/>
        </p:nvSpPr>
        <p:spPr bwMode="auto">
          <a:xfrm>
            <a:off x="5605096" y="4174160"/>
            <a:ext cx="3075018" cy="2423636"/>
          </a:xfrm>
          <a:prstGeom prst="ellipse">
            <a:avLst/>
          </a:prstGeom>
          <a:solidFill>
            <a:schemeClr val="accent2">
              <a:lumMod val="40000"/>
              <a:lumOff val="60000"/>
            </a:schemeClr>
          </a:solidFill>
          <a:ln w="12700" cap="sq" algn="ctr">
            <a:solidFill>
              <a:srgbClr val="FF0000"/>
            </a:solidFill>
            <a:round/>
            <a:headEnd/>
            <a:tailEnd/>
          </a:ln>
          <a:scene3d>
            <a:camera prst="orthographicFront"/>
            <a:lightRig rig="threePt" dir="t"/>
          </a:scene3d>
          <a:sp3d>
            <a:bevelT w="139700" h="139700" prst="divot"/>
          </a:sp3d>
        </p:spPr>
        <p:txBody>
          <a:bodyPr anchor="ctr">
            <a:spAutoFit/>
          </a:bodyPr>
          <a:lstStyle/>
          <a:p>
            <a:pPr algn="ctr">
              <a:defRPr/>
            </a:pPr>
            <a:r>
              <a:rPr lang="pt-BR" sz="1200" b="1" dirty="0">
                <a:solidFill>
                  <a:schemeClr val="tx1"/>
                </a:solidFill>
                <a:latin typeface="Calibri" pitchFamily="34" charset="0"/>
                <a:cs typeface="Arial" charset="0"/>
              </a:rPr>
              <a:t>Renal</a:t>
            </a:r>
          </a:p>
          <a:p>
            <a:pPr algn="ctr">
              <a:defRPr/>
            </a:pPr>
            <a:r>
              <a:rPr lang="pt-BR" sz="1200" b="1" dirty="0">
                <a:solidFill>
                  <a:schemeClr val="tx1"/>
                </a:solidFill>
                <a:latin typeface="Calibri" pitchFamily="34" charset="0"/>
                <a:cs typeface="Arial" charset="0"/>
              </a:rPr>
              <a:t> crônico</a:t>
            </a:r>
          </a:p>
          <a:p>
            <a:pPr algn="ctr">
              <a:defRPr/>
            </a:pPr>
            <a:r>
              <a:rPr lang="pt-BR" sz="1200" b="1" dirty="0">
                <a:solidFill>
                  <a:schemeClr val="tx1"/>
                </a:solidFill>
                <a:latin typeface="Calibri" pitchFamily="34" charset="0"/>
                <a:cs typeface="Arial" charset="0"/>
              </a:rPr>
              <a:t> em trânsito , </a:t>
            </a:r>
            <a:r>
              <a:rPr lang="pt-BR" sz="1400" b="1" dirty="0">
                <a:solidFill>
                  <a:srgbClr val="C00000"/>
                </a:solidFill>
                <a:latin typeface="Calibri" pitchFamily="34" charset="0"/>
                <a:cs typeface="Arial" charset="0"/>
              </a:rPr>
              <a:t>TFD</a:t>
            </a:r>
            <a:r>
              <a:rPr lang="pt-BR" sz="1200" b="1" dirty="0">
                <a:solidFill>
                  <a:schemeClr val="tx1"/>
                </a:solidFill>
                <a:latin typeface="Calibri" pitchFamily="34" charset="0"/>
                <a:cs typeface="Arial" charset="0"/>
              </a:rPr>
              <a:t>, HRMS, Bombeiros, </a:t>
            </a:r>
            <a:r>
              <a:rPr lang="pt-BR" sz="1200" b="1" dirty="0">
                <a:solidFill>
                  <a:srgbClr val="FF0000"/>
                </a:solidFill>
                <a:latin typeface="Calibri" pitchFamily="34" charset="0"/>
                <a:cs typeface="Arial" charset="0"/>
              </a:rPr>
              <a:t>PROCEDIMENTOS PACTUADOS COM CAMPO GRANDE E QUE NÃO ESTAO NO SISREG </a:t>
            </a:r>
            <a:r>
              <a:rPr lang="pt-BR" sz="1200" b="1" dirty="0">
                <a:solidFill>
                  <a:schemeClr val="tx1"/>
                </a:solidFill>
                <a:latin typeface="Calibri" pitchFamily="34" charset="0"/>
                <a:cs typeface="Arial" charset="0"/>
              </a:rPr>
              <a:t> e</a:t>
            </a:r>
          </a:p>
          <a:p>
            <a:pPr algn="ctr">
              <a:defRPr/>
            </a:pPr>
            <a:r>
              <a:rPr lang="pt-BR" sz="1200" b="1" dirty="0">
                <a:solidFill>
                  <a:schemeClr val="tx1"/>
                </a:solidFill>
                <a:latin typeface="Calibri" pitchFamily="34" charset="0"/>
                <a:cs typeface="Arial" charset="0"/>
              </a:rPr>
              <a:t>Transplantes fora estado ? ? ?</a:t>
            </a:r>
          </a:p>
          <a:p>
            <a:pPr algn="ctr">
              <a:defRPr/>
            </a:pPr>
            <a:endParaRPr lang="pt-BR" sz="800" dirty="0">
              <a:solidFill>
                <a:schemeClr val="tx1"/>
              </a:solidFill>
              <a:latin typeface="Calibri" pitchFamily="34" charset="0"/>
              <a:cs typeface="Arial" charset="0"/>
            </a:endParaRPr>
          </a:p>
        </p:txBody>
      </p:sp>
      <p:sp>
        <p:nvSpPr>
          <p:cNvPr id="58373" name="Line 65"/>
          <p:cNvSpPr>
            <a:spLocks noChangeShapeType="1"/>
          </p:cNvSpPr>
          <p:nvPr/>
        </p:nvSpPr>
        <p:spPr bwMode="auto">
          <a:xfrm>
            <a:off x="4643438" y="3789363"/>
            <a:ext cx="1296987" cy="863600"/>
          </a:xfrm>
          <a:prstGeom prst="line">
            <a:avLst/>
          </a:prstGeom>
          <a:noFill/>
          <a:ln w="25400" cap="sq">
            <a:solidFill>
              <a:srgbClr val="FF0000"/>
            </a:solidFill>
            <a:round/>
            <a:headEnd/>
            <a:tailEnd/>
          </a:ln>
        </p:spPr>
        <p:txBody>
          <a:bodyPr>
            <a:spAutoFit/>
          </a:bodyPr>
          <a:lstStyle/>
          <a:p>
            <a:endParaRPr lang="pt-BR"/>
          </a:p>
        </p:txBody>
      </p:sp>
      <p:grpSp>
        <p:nvGrpSpPr>
          <p:cNvPr id="58374" name="Oval 64"/>
          <p:cNvGrpSpPr>
            <a:grpSpLocks/>
          </p:cNvGrpSpPr>
          <p:nvPr/>
        </p:nvGrpSpPr>
        <p:grpSpPr bwMode="auto">
          <a:xfrm>
            <a:off x="5867400" y="333375"/>
            <a:ext cx="2447925" cy="1943100"/>
            <a:chOff x="3080" y="2738"/>
            <a:chExt cx="1966" cy="1555"/>
          </a:xfrm>
        </p:grpSpPr>
        <p:pic>
          <p:nvPicPr>
            <p:cNvPr id="58377" name="Oval 64"/>
            <p:cNvPicPr>
              <a:picLocks noChangeArrowheads="1"/>
            </p:cNvPicPr>
            <p:nvPr/>
          </p:nvPicPr>
          <p:blipFill>
            <a:blip r:embed="rId7">
              <a:grayscl/>
            </a:blip>
            <a:srcRect/>
            <a:stretch>
              <a:fillRect/>
            </a:stretch>
          </p:blipFill>
          <p:spPr bwMode="auto">
            <a:xfrm>
              <a:off x="3080" y="2738"/>
              <a:ext cx="1966" cy="1555"/>
            </a:xfrm>
            <a:prstGeom prst="rect">
              <a:avLst/>
            </a:prstGeom>
            <a:noFill/>
            <a:ln w="9525">
              <a:noFill/>
              <a:miter lim="800000"/>
              <a:headEnd/>
              <a:tailEnd/>
            </a:ln>
          </p:spPr>
        </p:pic>
        <p:sp>
          <p:nvSpPr>
            <p:cNvPr id="58378" name="Text Box 11"/>
            <p:cNvSpPr txBox="1">
              <a:spLocks noChangeArrowheads="1"/>
            </p:cNvSpPr>
            <p:nvPr/>
          </p:nvSpPr>
          <p:spPr bwMode="auto">
            <a:xfrm>
              <a:off x="3380" y="3213"/>
              <a:ext cx="1369" cy="610"/>
            </a:xfrm>
            <a:prstGeom prst="rect">
              <a:avLst/>
            </a:prstGeom>
            <a:noFill/>
            <a:ln w="9525">
              <a:noFill/>
              <a:miter lim="800000"/>
              <a:headEnd/>
              <a:tailEnd/>
            </a:ln>
          </p:spPr>
          <p:txBody>
            <a:bodyPr anchor="ctr">
              <a:spAutoFit/>
            </a:bodyPr>
            <a:lstStyle/>
            <a:p>
              <a:pPr algn="ctr"/>
              <a:r>
                <a:rPr lang="pt-BR" sz="1200" b="1">
                  <a:solidFill>
                    <a:srgbClr val="008000"/>
                  </a:solidFill>
                  <a:latin typeface="Calibri" pitchFamily="34" charset="0"/>
                  <a:cs typeface="Arial" charset="0"/>
                </a:rPr>
                <a:t>REGULAÇÃO DE INTERNAÇÕES HOSPITALARES</a:t>
              </a:r>
              <a:r>
                <a:rPr lang="pt-BR" sz="1200" b="1">
                  <a:solidFill>
                    <a:schemeClr val="tx1"/>
                  </a:solidFill>
                  <a:latin typeface="Calibri" pitchFamily="34" charset="0"/>
                  <a:cs typeface="Arial" charset="0"/>
                </a:rPr>
                <a:t> </a:t>
              </a:r>
            </a:p>
            <a:p>
              <a:pPr algn="ctr"/>
              <a:endParaRPr lang="pt-BR" sz="800">
                <a:solidFill>
                  <a:schemeClr val="tx1"/>
                </a:solidFill>
                <a:latin typeface="Calibri" pitchFamily="34" charset="0"/>
                <a:cs typeface="Arial" charset="0"/>
              </a:endParaRPr>
            </a:p>
          </p:txBody>
        </p:sp>
      </p:grpSp>
      <p:sp>
        <p:nvSpPr>
          <p:cNvPr id="58375" name="Line 65"/>
          <p:cNvSpPr>
            <a:spLocks noChangeShapeType="1"/>
          </p:cNvSpPr>
          <p:nvPr/>
        </p:nvSpPr>
        <p:spPr bwMode="auto">
          <a:xfrm flipV="1">
            <a:off x="4572000" y="1557338"/>
            <a:ext cx="1360488" cy="1130300"/>
          </a:xfrm>
          <a:prstGeom prst="line">
            <a:avLst/>
          </a:prstGeom>
          <a:noFill/>
          <a:ln w="25400" cap="sq">
            <a:solidFill>
              <a:srgbClr val="FF0000"/>
            </a:solidFill>
            <a:round/>
            <a:headEnd/>
            <a:tailEnd/>
          </a:ln>
        </p:spPr>
        <p:txBody>
          <a:bodyPr>
            <a:spAutoFit/>
          </a:bodyPr>
          <a:lstStyle/>
          <a:p>
            <a:endParaRPr lang="pt-BR"/>
          </a:p>
        </p:txBody>
      </p:sp>
      <p:sp>
        <p:nvSpPr>
          <p:cNvPr id="55309" name="Rectangle 13"/>
          <p:cNvSpPr>
            <a:spLocks noChangeArrowheads="1"/>
          </p:cNvSpPr>
          <p:nvPr/>
        </p:nvSpPr>
        <p:spPr bwMode="auto">
          <a:xfrm>
            <a:off x="0" y="0"/>
            <a:ext cx="4859338" cy="579438"/>
          </a:xfrm>
          <a:prstGeom prst="rect">
            <a:avLst/>
          </a:prstGeom>
          <a:noFill/>
          <a:ln w="38100" algn="ctr">
            <a:noFill/>
            <a:miter lim="800000"/>
            <a:headEnd/>
            <a:tailEnd/>
          </a:ln>
          <a:effectLst/>
        </p:spPr>
        <p:txBody>
          <a:bodyPr>
            <a:spAutoFit/>
          </a:bodyPr>
          <a:lstStyle/>
          <a:p>
            <a:pPr algn="ctr">
              <a:defRPr/>
            </a:pPr>
            <a:r>
              <a:rPr lang="pt-BR" sz="3200" b="1" i="1">
                <a:solidFill>
                  <a:srgbClr val="0000FF"/>
                </a:solidFill>
                <a:effectLst>
                  <a:outerShdw blurRad="38100" dist="38100" dir="2700000" algn="tl">
                    <a:srgbClr val="C0C0C0"/>
                  </a:outerShdw>
                </a:effectLst>
              </a:rPr>
              <a:t>ESTRUTURA DA CERA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ector reto 30"/>
          <p:cNvCxnSpPr/>
          <p:nvPr/>
        </p:nvCxnSpPr>
        <p:spPr>
          <a:xfrm rot="5400000" flipH="1" flipV="1">
            <a:off x="-541337" y="4076700"/>
            <a:ext cx="27368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rot="5400000">
            <a:off x="5234781" y="3240882"/>
            <a:ext cx="10080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rot="5400000" flipH="1" flipV="1">
            <a:off x="5437188" y="1628775"/>
            <a:ext cx="172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rot="5400000" flipH="1" flipV="1">
            <a:off x="2700338" y="1628775"/>
            <a:ext cx="1727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eta para a direita 3"/>
          <p:cNvSpPr/>
          <p:nvPr/>
        </p:nvSpPr>
        <p:spPr>
          <a:xfrm>
            <a:off x="650875" y="2182813"/>
            <a:ext cx="7537450" cy="7858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p>
        </p:txBody>
      </p:sp>
      <p:sp>
        <p:nvSpPr>
          <p:cNvPr id="59398" name="CaixaDeTexto 4"/>
          <p:cNvSpPr txBox="1">
            <a:spLocks noChangeArrowheads="1"/>
          </p:cNvSpPr>
          <p:nvPr/>
        </p:nvSpPr>
        <p:spPr bwMode="auto">
          <a:xfrm>
            <a:off x="650875" y="2397125"/>
            <a:ext cx="1857375" cy="376238"/>
          </a:xfrm>
          <a:prstGeom prst="rect">
            <a:avLst/>
          </a:prstGeom>
          <a:solidFill>
            <a:srgbClr val="C00000"/>
          </a:solidFill>
          <a:ln w="9525">
            <a:solidFill>
              <a:srgbClr val="C00000"/>
            </a:solidFill>
            <a:miter lim="800000"/>
            <a:headEnd/>
            <a:tailEnd/>
          </a:ln>
        </p:spPr>
        <p:txBody>
          <a:bodyPr>
            <a:spAutoFit/>
          </a:bodyPr>
          <a:lstStyle/>
          <a:p>
            <a:endParaRPr lang="pt-BR" sz="1800">
              <a:solidFill>
                <a:schemeClr val="tx1"/>
              </a:solidFill>
              <a:latin typeface="Calibri" pitchFamily="34" charset="0"/>
              <a:cs typeface="Arial" charset="0"/>
            </a:endParaRPr>
          </a:p>
        </p:txBody>
      </p:sp>
      <p:sp>
        <p:nvSpPr>
          <p:cNvPr id="59399" name="CaixaDeTexto 5"/>
          <p:cNvSpPr txBox="1">
            <a:spLocks noChangeArrowheads="1"/>
          </p:cNvSpPr>
          <p:nvPr/>
        </p:nvSpPr>
        <p:spPr bwMode="auto">
          <a:xfrm>
            <a:off x="2492375" y="2384425"/>
            <a:ext cx="3000375" cy="376238"/>
          </a:xfrm>
          <a:prstGeom prst="rect">
            <a:avLst/>
          </a:prstGeom>
          <a:solidFill>
            <a:srgbClr val="FF0000"/>
          </a:solidFill>
          <a:ln w="9525">
            <a:solidFill>
              <a:srgbClr val="C00000"/>
            </a:solidFill>
            <a:miter lim="800000"/>
            <a:headEnd/>
            <a:tailEnd/>
          </a:ln>
        </p:spPr>
        <p:txBody>
          <a:bodyPr>
            <a:spAutoFit/>
          </a:bodyPr>
          <a:lstStyle/>
          <a:p>
            <a:endParaRPr lang="pt-BR" sz="1800">
              <a:solidFill>
                <a:schemeClr val="tx1"/>
              </a:solidFill>
              <a:latin typeface="Calibri" pitchFamily="34" charset="0"/>
              <a:cs typeface="Arial" charset="0"/>
            </a:endParaRPr>
          </a:p>
        </p:txBody>
      </p:sp>
      <p:sp>
        <p:nvSpPr>
          <p:cNvPr id="59400" name="CaixaDeTexto 6"/>
          <p:cNvSpPr txBox="1">
            <a:spLocks noChangeArrowheads="1"/>
          </p:cNvSpPr>
          <p:nvPr/>
        </p:nvSpPr>
        <p:spPr bwMode="auto">
          <a:xfrm>
            <a:off x="5508625" y="2397125"/>
            <a:ext cx="2214563" cy="376238"/>
          </a:xfrm>
          <a:prstGeom prst="rect">
            <a:avLst/>
          </a:prstGeom>
          <a:solidFill>
            <a:srgbClr val="FFC000"/>
          </a:solidFill>
          <a:ln w="9525">
            <a:solidFill>
              <a:srgbClr val="C00000"/>
            </a:solidFill>
            <a:miter lim="800000"/>
            <a:headEnd/>
            <a:tailEnd/>
          </a:ln>
        </p:spPr>
        <p:txBody>
          <a:bodyPr>
            <a:spAutoFit/>
          </a:bodyPr>
          <a:lstStyle/>
          <a:p>
            <a:endParaRPr lang="pt-BR" sz="1800">
              <a:solidFill>
                <a:schemeClr val="tx1"/>
              </a:solidFill>
              <a:latin typeface="Calibri" pitchFamily="34" charset="0"/>
              <a:cs typeface="Arial" charset="0"/>
            </a:endParaRPr>
          </a:p>
        </p:txBody>
      </p:sp>
      <p:sp>
        <p:nvSpPr>
          <p:cNvPr id="59401" name="CaixaDeTexto 11"/>
          <p:cNvSpPr txBox="1">
            <a:spLocks noChangeArrowheads="1"/>
          </p:cNvSpPr>
          <p:nvPr/>
        </p:nvSpPr>
        <p:spPr bwMode="auto">
          <a:xfrm>
            <a:off x="1222375" y="2397125"/>
            <a:ext cx="717550" cy="366713"/>
          </a:xfrm>
          <a:prstGeom prst="rect">
            <a:avLst/>
          </a:prstGeom>
          <a:noFill/>
          <a:ln w="9525">
            <a:noFill/>
            <a:miter lim="800000"/>
            <a:headEnd/>
            <a:tailEnd/>
          </a:ln>
        </p:spPr>
        <p:txBody>
          <a:bodyPr>
            <a:spAutoFit/>
          </a:bodyPr>
          <a:lstStyle/>
          <a:p>
            <a:pPr algn="ctr"/>
            <a:r>
              <a:rPr lang="pt-BR" sz="1800" b="1">
                <a:solidFill>
                  <a:schemeClr val="tx1"/>
                </a:solidFill>
                <a:latin typeface="Calibri" pitchFamily="34" charset="0"/>
                <a:cs typeface="Arial" charset="0"/>
              </a:rPr>
              <a:t>2002</a:t>
            </a:r>
          </a:p>
        </p:txBody>
      </p:sp>
      <p:sp>
        <p:nvSpPr>
          <p:cNvPr id="59402" name="CaixaDeTexto 12"/>
          <p:cNvSpPr txBox="1">
            <a:spLocks noChangeArrowheads="1"/>
          </p:cNvSpPr>
          <p:nvPr/>
        </p:nvSpPr>
        <p:spPr bwMode="auto">
          <a:xfrm>
            <a:off x="3579813" y="2397125"/>
            <a:ext cx="717550" cy="366713"/>
          </a:xfrm>
          <a:prstGeom prst="rect">
            <a:avLst/>
          </a:prstGeom>
          <a:noFill/>
          <a:ln w="9525">
            <a:noFill/>
            <a:miter lim="800000"/>
            <a:headEnd/>
            <a:tailEnd/>
          </a:ln>
        </p:spPr>
        <p:txBody>
          <a:bodyPr>
            <a:spAutoFit/>
          </a:bodyPr>
          <a:lstStyle/>
          <a:p>
            <a:pPr algn="ctr"/>
            <a:r>
              <a:rPr lang="pt-BR" sz="1800" b="1">
                <a:solidFill>
                  <a:schemeClr val="tx1"/>
                </a:solidFill>
                <a:latin typeface="Calibri" pitchFamily="34" charset="0"/>
                <a:cs typeface="Arial" charset="0"/>
              </a:rPr>
              <a:t>2006</a:t>
            </a:r>
          </a:p>
        </p:txBody>
      </p:sp>
      <p:sp>
        <p:nvSpPr>
          <p:cNvPr id="59403" name="CaixaDeTexto 13"/>
          <p:cNvSpPr txBox="1">
            <a:spLocks noChangeArrowheads="1"/>
          </p:cNvSpPr>
          <p:nvPr/>
        </p:nvSpPr>
        <p:spPr bwMode="auto">
          <a:xfrm>
            <a:off x="6151563" y="2397125"/>
            <a:ext cx="717550" cy="366713"/>
          </a:xfrm>
          <a:prstGeom prst="rect">
            <a:avLst/>
          </a:prstGeom>
          <a:noFill/>
          <a:ln w="9525">
            <a:noFill/>
            <a:miter lim="800000"/>
            <a:headEnd/>
            <a:tailEnd/>
          </a:ln>
        </p:spPr>
        <p:txBody>
          <a:bodyPr>
            <a:spAutoFit/>
          </a:bodyPr>
          <a:lstStyle/>
          <a:p>
            <a:pPr algn="ctr"/>
            <a:r>
              <a:rPr lang="pt-BR" sz="1800" b="1">
                <a:solidFill>
                  <a:schemeClr val="tx1"/>
                </a:solidFill>
                <a:latin typeface="Calibri" pitchFamily="34" charset="0"/>
                <a:cs typeface="Arial" charset="0"/>
              </a:rPr>
              <a:t>2007</a:t>
            </a:r>
          </a:p>
        </p:txBody>
      </p:sp>
      <p:sp>
        <p:nvSpPr>
          <p:cNvPr id="59404" name="Text Box 14"/>
          <p:cNvSpPr txBox="1">
            <a:spLocks noChangeArrowheads="1"/>
          </p:cNvSpPr>
          <p:nvPr/>
        </p:nvSpPr>
        <p:spPr bwMode="auto">
          <a:xfrm>
            <a:off x="0" y="182563"/>
            <a:ext cx="9144000" cy="366712"/>
          </a:xfrm>
          <a:prstGeom prst="rect">
            <a:avLst/>
          </a:prstGeom>
          <a:noFill/>
          <a:ln w="9525">
            <a:noFill/>
            <a:miter lim="800000"/>
            <a:headEnd/>
            <a:tailEnd/>
          </a:ln>
        </p:spPr>
        <p:txBody>
          <a:bodyPr>
            <a:spAutoFit/>
          </a:bodyPr>
          <a:lstStyle/>
          <a:p>
            <a:pPr algn="ctr"/>
            <a:r>
              <a:rPr lang="pt-BR" sz="1800" b="1">
                <a:solidFill>
                  <a:srgbClr val="2929E9"/>
                </a:solidFill>
                <a:latin typeface="Arial" charset="0"/>
                <a:cs typeface="Arial" charset="0"/>
              </a:rPr>
              <a:t>PANORAMA CRONOLÓGICO DOS AVANÇOS EM REGULAÇÃO ASSISTENCIAL</a:t>
            </a:r>
          </a:p>
        </p:txBody>
      </p:sp>
      <p:sp>
        <p:nvSpPr>
          <p:cNvPr id="59405" name="CaixaDeTexto 14"/>
          <p:cNvSpPr txBox="1">
            <a:spLocks noChangeArrowheads="1"/>
          </p:cNvSpPr>
          <p:nvPr/>
        </p:nvSpPr>
        <p:spPr bwMode="auto">
          <a:xfrm>
            <a:off x="684213" y="836613"/>
            <a:ext cx="2808287" cy="1314450"/>
          </a:xfrm>
          <a:prstGeom prst="rect">
            <a:avLst/>
          </a:prstGeom>
          <a:noFill/>
          <a:ln w="9525">
            <a:noFill/>
            <a:miter lim="800000"/>
            <a:headEnd/>
            <a:tailEnd/>
          </a:ln>
        </p:spPr>
        <p:txBody>
          <a:bodyPr>
            <a:spAutoFit/>
          </a:bodyPr>
          <a:lstStyle/>
          <a:p>
            <a:pPr>
              <a:buFont typeface="Arial" charset="0"/>
              <a:buChar char="•"/>
            </a:pPr>
            <a:r>
              <a:rPr lang="pt-BR">
                <a:solidFill>
                  <a:schemeClr val="tx1"/>
                </a:solidFill>
                <a:latin typeface="Calibri" pitchFamily="34" charset="0"/>
                <a:cs typeface="Arial" charset="0"/>
              </a:rPr>
              <a:t> 2309/01:CNRAC</a:t>
            </a:r>
          </a:p>
          <a:p>
            <a:pPr>
              <a:buFont typeface="Arial" charset="0"/>
              <a:buChar char="•"/>
            </a:pPr>
            <a:r>
              <a:rPr lang="pt-BR">
                <a:solidFill>
                  <a:schemeClr val="tx1"/>
                </a:solidFill>
                <a:latin typeface="Calibri" pitchFamily="34" charset="0"/>
                <a:cs typeface="Arial" charset="0"/>
              </a:rPr>
              <a:t> 1112/02: TRS</a:t>
            </a:r>
          </a:p>
          <a:p>
            <a:pPr>
              <a:buFont typeface="Arial" charset="0"/>
              <a:buChar char="•"/>
            </a:pPr>
            <a:r>
              <a:rPr lang="pt-BR">
                <a:solidFill>
                  <a:schemeClr val="tx1"/>
                </a:solidFill>
                <a:latin typeface="Calibri" pitchFamily="34" charset="0"/>
                <a:cs typeface="Arial" charset="0"/>
              </a:rPr>
              <a:t> 2048/02: Regulamento Técnico Sistema Estadual de Urgências</a:t>
            </a:r>
          </a:p>
        </p:txBody>
      </p:sp>
      <p:cxnSp>
        <p:nvCxnSpPr>
          <p:cNvPr id="23" name="Conector reto 22"/>
          <p:cNvCxnSpPr/>
          <p:nvPr/>
        </p:nvCxnSpPr>
        <p:spPr>
          <a:xfrm rot="5400000" flipH="1" flipV="1">
            <a:off x="-207962" y="1585913"/>
            <a:ext cx="1727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9407" name="CaixaDeTexto 23"/>
          <p:cNvSpPr txBox="1">
            <a:spLocks noChangeArrowheads="1"/>
          </p:cNvSpPr>
          <p:nvPr/>
        </p:nvSpPr>
        <p:spPr bwMode="auto">
          <a:xfrm>
            <a:off x="3563938" y="850900"/>
            <a:ext cx="1728787" cy="581025"/>
          </a:xfrm>
          <a:prstGeom prst="rect">
            <a:avLst/>
          </a:prstGeom>
          <a:noFill/>
          <a:ln w="9525">
            <a:noFill/>
            <a:miter lim="800000"/>
            <a:headEnd/>
            <a:tailEnd/>
          </a:ln>
        </p:spPr>
        <p:txBody>
          <a:bodyPr>
            <a:spAutoFit/>
          </a:bodyPr>
          <a:lstStyle/>
          <a:p>
            <a:pPr>
              <a:buFont typeface="Arial" charset="0"/>
              <a:buChar char="•"/>
            </a:pPr>
            <a:r>
              <a:rPr lang="pt-BR">
                <a:solidFill>
                  <a:schemeClr val="tx1"/>
                </a:solidFill>
                <a:latin typeface="Calibri" pitchFamily="34" charset="0"/>
                <a:cs typeface="Arial" charset="0"/>
              </a:rPr>
              <a:t> 399/06: Pacto Pela Saúde</a:t>
            </a:r>
          </a:p>
        </p:txBody>
      </p:sp>
      <p:sp>
        <p:nvSpPr>
          <p:cNvPr id="59408" name="CaixaDeTexto 27"/>
          <p:cNvSpPr txBox="1">
            <a:spLocks noChangeArrowheads="1"/>
          </p:cNvSpPr>
          <p:nvPr/>
        </p:nvSpPr>
        <p:spPr bwMode="auto">
          <a:xfrm>
            <a:off x="6300788" y="836613"/>
            <a:ext cx="2447925" cy="825500"/>
          </a:xfrm>
          <a:prstGeom prst="rect">
            <a:avLst/>
          </a:prstGeom>
          <a:noFill/>
          <a:ln w="9525">
            <a:noFill/>
            <a:miter lim="800000"/>
            <a:headEnd/>
            <a:tailEnd/>
          </a:ln>
        </p:spPr>
        <p:txBody>
          <a:bodyPr>
            <a:spAutoFit/>
          </a:bodyPr>
          <a:lstStyle/>
          <a:p>
            <a:pPr>
              <a:buFont typeface="Arial" charset="0"/>
              <a:buChar char="•"/>
            </a:pPr>
            <a:r>
              <a:rPr lang="pt-BR">
                <a:solidFill>
                  <a:schemeClr val="tx1"/>
                </a:solidFill>
                <a:latin typeface="Calibri" pitchFamily="34" charset="0"/>
                <a:cs typeface="Arial" charset="0"/>
              </a:rPr>
              <a:t> 1571/07: Implantação dos Complexos Reguladores</a:t>
            </a:r>
          </a:p>
        </p:txBody>
      </p:sp>
      <p:sp>
        <p:nvSpPr>
          <p:cNvPr id="59409" name="CaixaDeTexto 29"/>
          <p:cNvSpPr txBox="1">
            <a:spLocks noChangeArrowheads="1"/>
          </p:cNvSpPr>
          <p:nvPr/>
        </p:nvSpPr>
        <p:spPr bwMode="auto">
          <a:xfrm>
            <a:off x="827088" y="4297363"/>
            <a:ext cx="3197225" cy="1185862"/>
          </a:xfrm>
          <a:prstGeom prst="rect">
            <a:avLst/>
          </a:prstGeom>
          <a:noFill/>
          <a:ln w="25400">
            <a:solidFill>
              <a:schemeClr val="tx2"/>
            </a:solidFill>
            <a:miter lim="800000"/>
            <a:headEnd/>
            <a:tailEnd/>
          </a:ln>
        </p:spPr>
        <p:txBody>
          <a:bodyPr>
            <a:spAutoFit/>
          </a:bodyPr>
          <a:lstStyle/>
          <a:p>
            <a:pPr>
              <a:buFont typeface="Arial" charset="0"/>
              <a:buChar char="•"/>
            </a:pPr>
            <a:endParaRPr lang="pt-BR" sz="800">
              <a:solidFill>
                <a:schemeClr val="tx1"/>
              </a:solidFill>
              <a:latin typeface="Calibri" pitchFamily="34" charset="0"/>
              <a:cs typeface="Arial" charset="0"/>
            </a:endParaRPr>
          </a:p>
          <a:p>
            <a:pPr>
              <a:buFont typeface="Arial" charset="0"/>
              <a:buChar char="•"/>
            </a:pPr>
            <a:r>
              <a:rPr lang="pt-BR" sz="1800">
                <a:solidFill>
                  <a:schemeClr val="tx1"/>
                </a:solidFill>
                <a:latin typeface="Calibri" pitchFamily="34" charset="0"/>
                <a:cs typeface="Arial" charset="0"/>
              </a:rPr>
              <a:t>CERA</a:t>
            </a:r>
          </a:p>
          <a:p>
            <a:pPr>
              <a:buFont typeface="Arial" charset="0"/>
              <a:buChar char="•"/>
            </a:pPr>
            <a:r>
              <a:rPr lang="pt-BR" sz="1800">
                <a:solidFill>
                  <a:schemeClr val="tx1"/>
                </a:solidFill>
                <a:latin typeface="Calibri" pitchFamily="34" charset="0"/>
                <a:cs typeface="Arial" charset="0"/>
              </a:rPr>
              <a:t> CERAC - CNRAC</a:t>
            </a:r>
          </a:p>
          <a:p>
            <a:pPr>
              <a:buFont typeface="Arial" charset="0"/>
              <a:buChar char="•"/>
            </a:pPr>
            <a:r>
              <a:rPr lang="pt-BR" sz="1800">
                <a:solidFill>
                  <a:schemeClr val="tx1"/>
                </a:solidFill>
                <a:latin typeface="Calibri" pitchFamily="34" charset="0"/>
                <a:cs typeface="Arial" charset="0"/>
              </a:rPr>
              <a:t> TRS</a:t>
            </a:r>
          </a:p>
          <a:p>
            <a:pPr>
              <a:buFont typeface="Arial" charset="0"/>
              <a:buChar char="•"/>
            </a:pPr>
            <a:endParaRPr lang="pt-BR" sz="800">
              <a:solidFill>
                <a:schemeClr val="tx1"/>
              </a:solidFill>
              <a:latin typeface="Calibri" pitchFamily="34" charset="0"/>
              <a:cs typeface="Arial" charset="0"/>
            </a:endParaRPr>
          </a:p>
        </p:txBody>
      </p:sp>
      <p:sp>
        <p:nvSpPr>
          <p:cNvPr id="59410" name="CaixaDeTexto 35"/>
          <p:cNvSpPr txBox="1">
            <a:spLocks noChangeArrowheads="1"/>
          </p:cNvSpPr>
          <p:nvPr/>
        </p:nvSpPr>
        <p:spPr bwMode="auto">
          <a:xfrm>
            <a:off x="4716463" y="3744913"/>
            <a:ext cx="4176712" cy="3078162"/>
          </a:xfrm>
          <a:prstGeom prst="rect">
            <a:avLst/>
          </a:prstGeom>
          <a:noFill/>
          <a:ln w="25400">
            <a:solidFill>
              <a:schemeClr val="tx2"/>
            </a:solidFill>
            <a:miter lim="800000"/>
            <a:headEnd/>
            <a:tailEnd/>
          </a:ln>
        </p:spPr>
        <p:txBody>
          <a:bodyPr>
            <a:spAutoFit/>
          </a:bodyPr>
          <a:lstStyle/>
          <a:p>
            <a:pPr>
              <a:buFont typeface="Arial" charset="0"/>
              <a:buChar char="•"/>
            </a:pPr>
            <a:endParaRPr lang="pt-BR" sz="800">
              <a:solidFill>
                <a:schemeClr val="tx1"/>
              </a:solidFill>
              <a:latin typeface="Arial" charset="0"/>
              <a:cs typeface="Arial" charset="0"/>
            </a:endParaRPr>
          </a:p>
          <a:p>
            <a:pPr algn="just">
              <a:buFont typeface="Arial" charset="0"/>
              <a:buChar char="•"/>
            </a:pPr>
            <a:r>
              <a:rPr lang="pt-BR" sz="1800">
                <a:solidFill>
                  <a:schemeClr val="tx1"/>
                </a:solidFill>
                <a:latin typeface="Calibri" pitchFamily="34" charset="0"/>
                <a:cs typeface="Arial" charset="0"/>
              </a:rPr>
              <a:t> Celebração Pacto com 100% dos municípios</a:t>
            </a:r>
          </a:p>
          <a:p>
            <a:pPr algn="just">
              <a:buFont typeface="Arial" charset="0"/>
              <a:buChar char="•"/>
            </a:pPr>
            <a:r>
              <a:rPr lang="pt-BR" sz="1800">
                <a:solidFill>
                  <a:schemeClr val="tx1"/>
                </a:solidFill>
                <a:latin typeface="Calibri" pitchFamily="34" charset="0"/>
                <a:cs typeface="Arial" charset="0"/>
              </a:rPr>
              <a:t> 1ª Revisão da PPI</a:t>
            </a:r>
          </a:p>
          <a:p>
            <a:pPr algn="just">
              <a:buFont typeface="Arial" charset="0"/>
              <a:buChar char="•"/>
            </a:pPr>
            <a:r>
              <a:rPr lang="pt-BR" sz="1800">
                <a:solidFill>
                  <a:schemeClr val="tx1"/>
                </a:solidFill>
                <a:latin typeface="Calibri" pitchFamily="34" charset="0"/>
                <a:cs typeface="Arial" charset="0"/>
              </a:rPr>
              <a:t> Projeto de Implantação dos complexos Reguladores no MS</a:t>
            </a:r>
          </a:p>
          <a:p>
            <a:pPr algn="just">
              <a:buFont typeface="Arial" charset="0"/>
              <a:buChar char="•"/>
            </a:pPr>
            <a:r>
              <a:rPr lang="pt-BR" sz="1800">
                <a:solidFill>
                  <a:schemeClr val="tx1"/>
                </a:solidFill>
                <a:latin typeface="Calibri" pitchFamily="34" charset="0"/>
                <a:cs typeface="Arial" charset="0"/>
              </a:rPr>
              <a:t> Revisão do Manual TFD</a:t>
            </a:r>
          </a:p>
          <a:p>
            <a:pPr algn="just">
              <a:buFont typeface="Arial" charset="0"/>
              <a:buChar char="•"/>
            </a:pPr>
            <a:r>
              <a:rPr lang="pt-BR" sz="1800">
                <a:solidFill>
                  <a:schemeClr val="tx1"/>
                </a:solidFill>
                <a:latin typeface="Calibri" pitchFamily="34" charset="0"/>
                <a:cs typeface="Arial" charset="0"/>
              </a:rPr>
              <a:t>100 Procedimentos</a:t>
            </a:r>
          </a:p>
          <a:p>
            <a:pPr algn="just">
              <a:buFont typeface="Arial" charset="0"/>
              <a:buChar char="•"/>
            </a:pPr>
            <a:r>
              <a:rPr lang="pt-BR" sz="1800">
                <a:solidFill>
                  <a:schemeClr val="tx1"/>
                </a:solidFill>
                <a:latin typeface="Calibri" pitchFamily="34" charset="0"/>
                <a:cs typeface="Arial" charset="0"/>
              </a:rPr>
              <a:t> Contratualização</a:t>
            </a:r>
          </a:p>
          <a:p>
            <a:pPr algn="just">
              <a:buFont typeface="Arial" charset="0"/>
              <a:buChar char="•"/>
            </a:pPr>
            <a:r>
              <a:rPr lang="pt-BR" sz="1800">
                <a:solidFill>
                  <a:schemeClr val="tx1"/>
                </a:solidFill>
                <a:latin typeface="Calibri" pitchFamily="34" charset="0"/>
                <a:cs typeface="Arial" charset="0"/>
              </a:rPr>
              <a:t> </a:t>
            </a:r>
            <a:r>
              <a:rPr lang="pt-BR">
                <a:solidFill>
                  <a:schemeClr val="tx1"/>
                </a:solidFill>
              </a:rPr>
              <a:t>Inicio Pactuações para implantação de SAMU  Estadual integrado ao CBM e a CERA.</a:t>
            </a:r>
            <a:endParaRPr lang="pt-BR" sz="1800">
              <a:solidFill>
                <a:schemeClr val="tx1"/>
              </a:solidFill>
              <a:latin typeface="Calibri" pitchFamily="34" charset="0"/>
              <a:cs typeface="Arial" charset="0"/>
            </a:endParaRPr>
          </a:p>
          <a:p>
            <a:pPr algn="just">
              <a:buFont typeface="Arial" charset="0"/>
              <a:buChar char="•"/>
            </a:pPr>
            <a:endParaRPr lang="pt-BR" sz="8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ector reto 45"/>
          <p:cNvCxnSpPr/>
          <p:nvPr/>
        </p:nvCxnSpPr>
        <p:spPr>
          <a:xfrm rot="5400000">
            <a:off x="5976144" y="1737519"/>
            <a:ext cx="3603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rot="5400000">
            <a:off x="2772569" y="3717132"/>
            <a:ext cx="431958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rot="5400000">
            <a:off x="3059906" y="2132807"/>
            <a:ext cx="100806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rot="5400000">
            <a:off x="-971550" y="2997201"/>
            <a:ext cx="287972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rot="5400000">
            <a:off x="3960812" y="728663"/>
            <a:ext cx="7905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rot="5400000">
            <a:off x="720725" y="728663"/>
            <a:ext cx="7905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0423" name="Grupo 28"/>
          <p:cNvGrpSpPr>
            <a:grpSpLocks/>
          </p:cNvGrpSpPr>
          <p:nvPr/>
        </p:nvGrpSpPr>
        <p:grpSpPr bwMode="auto">
          <a:xfrm>
            <a:off x="468313" y="981075"/>
            <a:ext cx="7500937" cy="785813"/>
            <a:chOff x="571472" y="3214686"/>
            <a:chExt cx="7500990" cy="785818"/>
          </a:xfrm>
        </p:grpSpPr>
        <p:sp>
          <p:nvSpPr>
            <p:cNvPr id="4" name="Seta para a direita 3"/>
            <p:cNvSpPr/>
            <p:nvPr/>
          </p:nvSpPr>
          <p:spPr>
            <a:xfrm>
              <a:off x="571472" y="3214686"/>
              <a:ext cx="7500990" cy="78581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p>
          </p:txBody>
        </p:sp>
        <p:sp>
          <p:nvSpPr>
            <p:cNvPr id="60431" name="CaixaDeTexto 7"/>
            <p:cNvSpPr txBox="1">
              <a:spLocks noChangeArrowheads="1"/>
            </p:cNvSpPr>
            <p:nvPr/>
          </p:nvSpPr>
          <p:spPr bwMode="auto">
            <a:xfrm>
              <a:off x="571472" y="3429000"/>
              <a:ext cx="1428760" cy="376240"/>
            </a:xfrm>
            <a:prstGeom prst="rect">
              <a:avLst/>
            </a:prstGeom>
            <a:solidFill>
              <a:srgbClr val="FFFF00"/>
            </a:solidFill>
            <a:ln w="9525">
              <a:solidFill>
                <a:srgbClr val="C00000"/>
              </a:solidFill>
              <a:miter lim="800000"/>
              <a:headEnd/>
              <a:tailEnd/>
            </a:ln>
          </p:spPr>
          <p:txBody>
            <a:bodyPr>
              <a:spAutoFit/>
            </a:bodyPr>
            <a:lstStyle/>
            <a:p>
              <a:endParaRPr lang="pt-BR" sz="1800">
                <a:solidFill>
                  <a:schemeClr val="tx1"/>
                </a:solidFill>
                <a:latin typeface="Calibri" pitchFamily="34" charset="0"/>
                <a:cs typeface="Arial" charset="0"/>
              </a:endParaRPr>
            </a:p>
          </p:txBody>
        </p:sp>
        <p:sp>
          <p:nvSpPr>
            <p:cNvPr id="60432" name="CaixaDeTexto 8"/>
            <p:cNvSpPr txBox="1">
              <a:spLocks noChangeArrowheads="1"/>
            </p:cNvSpPr>
            <p:nvPr/>
          </p:nvSpPr>
          <p:spPr bwMode="auto">
            <a:xfrm>
              <a:off x="2000232" y="3429000"/>
              <a:ext cx="2000264" cy="376240"/>
            </a:xfrm>
            <a:prstGeom prst="rect">
              <a:avLst/>
            </a:prstGeom>
            <a:solidFill>
              <a:srgbClr val="92D050"/>
            </a:solidFill>
            <a:ln w="9525">
              <a:solidFill>
                <a:srgbClr val="C00000"/>
              </a:solidFill>
              <a:miter lim="800000"/>
              <a:headEnd/>
              <a:tailEnd/>
            </a:ln>
          </p:spPr>
          <p:txBody>
            <a:bodyPr>
              <a:spAutoFit/>
            </a:bodyPr>
            <a:lstStyle/>
            <a:p>
              <a:endParaRPr lang="pt-BR" sz="1800">
                <a:solidFill>
                  <a:schemeClr val="tx1"/>
                </a:solidFill>
                <a:latin typeface="Calibri" pitchFamily="34" charset="0"/>
                <a:cs typeface="Arial" charset="0"/>
              </a:endParaRPr>
            </a:p>
          </p:txBody>
        </p:sp>
        <p:sp>
          <p:nvSpPr>
            <p:cNvPr id="60433" name="CaixaDeTexto 9"/>
            <p:cNvSpPr txBox="1">
              <a:spLocks noChangeArrowheads="1"/>
            </p:cNvSpPr>
            <p:nvPr/>
          </p:nvSpPr>
          <p:spPr bwMode="auto">
            <a:xfrm>
              <a:off x="4000496" y="3429000"/>
              <a:ext cx="2143140" cy="376240"/>
            </a:xfrm>
            <a:prstGeom prst="rect">
              <a:avLst/>
            </a:prstGeom>
            <a:solidFill>
              <a:srgbClr val="00B050"/>
            </a:solidFill>
            <a:ln w="9525">
              <a:solidFill>
                <a:srgbClr val="C00000"/>
              </a:solidFill>
              <a:miter lim="800000"/>
              <a:headEnd/>
              <a:tailEnd/>
            </a:ln>
          </p:spPr>
          <p:txBody>
            <a:bodyPr>
              <a:spAutoFit/>
            </a:bodyPr>
            <a:lstStyle/>
            <a:p>
              <a:endParaRPr lang="pt-BR" sz="1800">
                <a:solidFill>
                  <a:schemeClr val="tx1"/>
                </a:solidFill>
                <a:latin typeface="Calibri" pitchFamily="34" charset="0"/>
                <a:cs typeface="Arial" charset="0"/>
              </a:endParaRPr>
            </a:p>
          </p:txBody>
        </p:sp>
        <p:sp>
          <p:nvSpPr>
            <p:cNvPr id="60434" name="CaixaDeTexto 10"/>
            <p:cNvSpPr txBox="1">
              <a:spLocks noChangeArrowheads="1"/>
            </p:cNvSpPr>
            <p:nvPr/>
          </p:nvSpPr>
          <p:spPr bwMode="auto">
            <a:xfrm>
              <a:off x="6143636" y="3429000"/>
              <a:ext cx="1428760" cy="376240"/>
            </a:xfrm>
            <a:prstGeom prst="rect">
              <a:avLst/>
            </a:prstGeom>
            <a:solidFill>
              <a:srgbClr val="00B0F0"/>
            </a:solidFill>
            <a:ln w="9525">
              <a:solidFill>
                <a:srgbClr val="C00000"/>
              </a:solidFill>
              <a:miter lim="800000"/>
              <a:headEnd/>
              <a:tailEnd/>
            </a:ln>
          </p:spPr>
          <p:txBody>
            <a:bodyPr>
              <a:spAutoFit/>
            </a:bodyPr>
            <a:lstStyle/>
            <a:p>
              <a:endParaRPr lang="pt-BR" sz="1800">
                <a:solidFill>
                  <a:schemeClr val="tx1"/>
                </a:solidFill>
                <a:latin typeface="Calibri" pitchFamily="34" charset="0"/>
                <a:cs typeface="Arial" charset="0"/>
              </a:endParaRPr>
            </a:p>
          </p:txBody>
        </p:sp>
        <p:sp>
          <p:nvSpPr>
            <p:cNvPr id="60435" name="CaixaDeTexto 14"/>
            <p:cNvSpPr txBox="1">
              <a:spLocks noChangeArrowheads="1"/>
            </p:cNvSpPr>
            <p:nvPr/>
          </p:nvSpPr>
          <p:spPr bwMode="auto">
            <a:xfrm>
              <a:off x="714348" y="3429000"/>
              <a:ext cx="714380" cy="366715"/>
            </a:xfrm>
            <a:prstGeom prst="rect">
              <a:avLst/>
            </a:prstGeom>
            <a:noFill/>
            <a:ln w="9525">
              <a:noFill/>
              <a:miter lim="800000"/>
              <a:headEnd/>
              <a:tailEnd/>
            </a:ln>
          </p:spPr>
          <p:txBody>
            <a:bodyPr>
              <a:spAutoFit/>
            </a:bodyPr>
            <a:lstStyle/>
            <a:p>
              <a:pPr algn="ctr"/>
              <a:r>
                <a:rPr lang="pt-BR" sz="1800" b="1">
                  <a:solidFill>
                    <a:schemeClr val="tx1"/>
                  </a:solidFill>
                  <a:latin typeface="Calibri" pitchFamily="34" charset="0"/>
                  <a:cs typeface="Arial" charset="0"/>
                </a:rPr>
                <a:t>2008</a:t>
              </a:r>
            </a:p>
          </p:txBody>
        </p:sp>
        <p:sp>
          <p:nvSpPr>
            <p:cNvPr id="60436" name="CaixaDeTexto 15"/>
            <p:cNvSpPr txBox="1">
              <a:spLocks noChangeArrowheads="1"/>
            </p:cNvSpPr>
            <p:nvPr/>
          </p:nvSpPr>
          <p:spPr bwMode="auto">
            <a:xfrm>
              <a:off x="2786050" y="3429000"/>
              <a:ext cx="714380" cy="366715"/>
            </a:xfrm>
            <a:prstGeom prst="rect">
              <a:avLst/>
            </a:prstGeom>
            <a:noFill/>
            <a:ln w="9525">
              <a:noFill/>
              <a:miter lim="800000"/>
              <a:headEnd/>
              <a:tailEnd/>
            </a:ln>
          </p:spPr>
          <p:txBody>
            <a:bodyPr>
              <a:spAutoFit/>
            </a:bodyPr>
            <a:lstStyle/>
            <a:p>
              <a:pPr algn="ctr"/>
              <a:r>
                <a:rPr lang="pt-BR" sz="1800" b="1">
                  <a:solidFill>
                    <a:schemeClr val="tx1"/>
                  </a:solidFill>
                  <a:latin typeface="Calibri" pitchFamily="34" charset="0"/>
                  <a:cs typeface="Arial" charset="0"/>
                </a:rPr>
                <a:t>2009</a:t>
              </a:r>
            </a:p>
          </p:txBody>
        </p:sp>
        <p:sp>
          <p:nvSpPr>
            <p:cNvPr id="60437" name="CaixaDeTexto 16"/>
            <p:cNvSpPr txBox="1">
              <a:spLocks noChangeArrowheads="1"/>
            </p:cNvSpPr>
            <p:nvPr/>
          </p:nvSpPr>
          <p:spPr bwMode="auto">
            <a:xfrm>
              <a:off x="4786314" y="3429000"/>
              <a:ext cx="714380" cy="366715"/>
            </a:xfrm>
            <a:prstGeom prst="rect">
              <a:avLst/>
            </a:prstGeom>
            <a:noFill/>
            <a:ln w="9525">
              <a:noFill/>
              <a:miter lim="800000"/>
              <a:headEnd/>
              <a:tailEnd/>
            </a:ln>
          </p:spPr>
          <p:txBody>
            <a:bodyPr>
              <a:spAutoFit/>
            </a:bodyPr>
            <a:lstStyle/>
            <a:p>
              <a:pPr algn="ctr"/>
              <a:r>
                <a:rPr lang="pt-BR" sz="1800" b="1">
                  <a:solidFill>
                    <a:schemeClr val="tx1"/>
                  </a:solidFill>
                  <a:latin typeface="Calibri" pitchFamily="34" charset="0"/>
                  <a:cs typeface="Arial" charset="0"/>
                </a:rPr>
                <a:t>2010</a:t>
              </a:r>
            </a:p>
          </p:txBody>
        </p:sp>
        <p:sp>
          <p:nvSpPr>
            <p:cNvPr id="60438" name="CaixaDeTexto 17"/>
            <p:cNvSpPr txBox="1">
              <a:spLocks noChangeArrowheads="1"/>
            </p:cNvSpPr>
            <p:nvPr/>
          </p:nvSpPr>
          <p:spPr bwMode="auto">
            <a:xfrm>
              <a:off x="6572264" y="3429000"/>
              <a:ext cx="714380" cy="366715"/>
            </a:xfrm>
            <a:prstGeom prst="rect">
              <a:avLst/>
            </a:prstGeom>
            <a:noFill/>
            <a:ln w="9525">
              <a:noFill/>
              <a:miter lim="800000"/>
              <a:headEnd/>
              <a:tailEnd/>
            </a:ln>
          </p:spPr>
          <p:txBody>
            <a:bodyPr>
              <a:spAutoFit/>
            </a:bodyPr>
            <a:lstStyle/>
            <a:p>
              <a:pPr algn="ctr"/>
              <a:r>
                <a:rPr lang="pt-BR" sz="1800" b="1">
                  <a:solidFill>
                    <a:schemeClr val="tx1"/>
                  </a:solidFill>
                  <a:latin typeface="Calibri" pitchFamily="34" charset="0"/>
                  <a:cs typeface="Arial" charset="0"/>
                </a:rPr>
                <a:t>2011</a:t>
              </a:r>
            </a:p>
          </p:txBody>
        </p:sp>
      </p:grpSp>
      <p:sp>
        <p:nvSpPr>
          <p:cNvPr id="60424" name="CaixaDeTexto 17"/>
          <p:cNvSpPr txBox="1">
            <a:spLocks noChangeArrowheads="1"/>
          </p:cNvSpPr>
          <p:nvPr/>
        </p:nvSpPr>
        <p:spPr bwMode="auto">
          <a:xfrm>
            <a:off x="1187450" y="188913"/>
            <a:ext cx="2160588" cy="581025"/>
          </a:xfrm>
          <a:prstGeom prst="rect">
            <a:avLst/>
          </a:prstGeom>
          <a:noFill/>
          <a:ln w="9525">
            <a:noFill/>
            <a:miter lim="800000"/>
            <a:headEnd/>
            <a:tailEnd/>
          </a:ln>
        </p:spPr>
        <p:txBody>
          <a:bodyPr>
            <a:spAutoFit/>
          </a:bodyPr>
          <a:lstStyle/>
          <a:p>
            <a:pPr>
              <a:buFont typeface="Arial" charset="0"/>
              <a:buChar char="•"/>
            </a:pPr>
            <a:r>
              <a:rPr lang="pt-BR">
                <a:solidFill>
                  <a:schemeClr val="tx1"/>
                </a:solidFill>
                <a:latin typeface="Calibri" pitchFamily="34" charset="0"/>
                <a:cs typeface="Arial" charset="0"/>
              </a:rPr>
              <a:t> 1559/08: Política Nacional de Regulação</a:t>
            </a:r>
          </a:p>
        </p:txBody>
      </p:sp>
      <p:sp>
        <p:nvSpPr>
          <p:cNvPr id="60425" name="CaixaDeTexto 26"/>
          <p:cNvSpPr txBox="1">
            <a:spLocks noChangeArrowheads="1"/>
          </p:cNvSpPr>
          <p:nvPr/>
        </p:nvSpPr>
        <p:spPr bwMode="auto">
          <a:xfrm>
            <a:off x="4356100" y="188913"/>
            <a:ext cx="4103688" cy="581025"/>
          </a:xfrm>
          <a:prstGeom prst="rect">
            <a:avLst/>
          </a:prstGeom>
          <a:noFill/>
          <a:ln w="9525">
            <a:noFill/>
            <a:miter lim="800000"/>
            <a:headEnd/>
            <a:tailEnd/>
          </a:ln>
        </p:spPr>
        <p:txBody>
          <a:bodyPr>
            <a:spAutoFit/>
          </a:bodyPr>
          <a:lstStyle/>
          <a:p>
            <a:pPr>
              <a:buFont typeface="Arial" charset="0"/>
              <a:buChar char="•"/>
            </a:pPr>
            <a:r>
              <a:rPr lang="pt-BR">
                <a:solidFill>
                  <a:schemeClr val="tx1"/>
                </a:solidFill>
                <a:latin typeface="Calibri" pitchFamily="34" charset="0"/>
                <a:cs typeface="Arial" charset="0"/>
              </a:rPr>
              <a:t> 2907/nov-09: Implementação dos Complexos Reguladores e Informatização de Redes</a:t>
            </a:r>
          </a:p>
        </p:txBody>
      </p:sp>
      <p:sp>
        <p:nvSpPr>
          <p:cNvPr id="60426" name="CaixaDeTexto 31"/>
          <p:cNvSpPr txBox="1">
            <a:spLocks noChangeArrowheads="1"/>
          </p:cNvSpPr>
          <p:nvPr/>
        </p:nvSpPr>
        <p:spPr bwMode="auto">
          <a:xfrm>
            <a:off x="468313" y="3860800"/>
            <a:ext cx="3097212" cy="2649538"/>
          </a:xfrm>
          <a:prstGeom prst="rect">
            <a:avLst/>
          </a:prstGeom>
          <a:noFill/>
          <a:ln w="25400">
            <a:solidFill>
              <a:schemeClr val="tx2"/>
            </a:solidFill>
            <a:miter lim="800000"/>
            <a:headEnd/>
            <a:tailEnd/>
          </a:ln>
        </p:spPr>
        <p:txBody>
          <a:bodyPr>
            <a:spAutoFit/>
          </a:bodyPr>
          <a:lstStyle/>
          <a:p>
            <a:pPr>
              <a:buFont typeface="Arial" charset="0"/>
              <a:buChar char="•"/>
            </a:pPr>
            <a:r>
              <a:rPr lang="pt-BR" sz="1800">
                <a:solidFill>
                  <a:schemeClr val="tx1"/>
                </a:solidFill>
                <a:latin typeface="Calibri" pitchFamily="34" charset="0"/>
                <a:cs typeface="Arial" charset="0"/>
              </a:rPr>
              <a:t>Projeto Piloto SSISPPI</a:t>
            </a:r>
          </a:p>
          <a:p>
            <a:pPr>
              <a:buFont typeface="Arial" charset="0"/>
              <a:buChar char="•"/>
            </a:pPr>
            <a:r>
              <a:rPr lang="pt-BR" sz="1800">
                <a:solidFill>
                  <a:schemeClr val="tx1"/>
                </a:solidFill>
                <a:latin typeface="Calibri" pitchFamily="34" charset="0"/>
                <a:cs typeface="Arial" charset="0"/>
              </a:rPr>
              <a:t>Projeto de Implantação dos Complexos Macrorregionais</a:t>
            </a:r>
          </a:p>
          <a:p>
            <a:pPr>
              <a:buFont typeface="Arial" charset="0"/>
              <a:buChar char="•"/>
            </a:pPr>
            <a:r>
              <a:rPr lang="pt-BR" sz="1800">
                <a:solidFill>
                  <a:schemeClr val="tx1"/>
                </a:solidFill>
                <a:latin typeface="Calibri" pitchFamily="34" charset="0"/>
                <a:cs typeface="Arial" charset="0"/>
              </a:rPr>
              <a:t>Início Regulação Assistencial</a:t>
            </a:r>
          </a:p>
          <a:p>
            <a:pPr>
              <a:buFont typeface="Arial" charset="0"/>
              <a:buChar char="•"/>
            </a:pPr>
            <a:r>
              <a:rPr lang="pt-BR" sz="1800">
                <a:solidFill>
                  <a:schemeClr val="tx1"/>
                </a:solidFill>
                <a:latin typeface="Calibri" pitchFamily="34" charset="0"/>
                <a:cs typeface="Arial" charset="0"/>
              </a:rPr>
              <a:t> </a:t>
            </a:r>
            <a:r>
              <a:rPr lang="pt-BR" sz="1400" i="1">
                <a:solidFill>
                  <a:schemeClr val="tx1"/>
                </a:solidFill>
              </a:rPr>
              <a:t>PORTARIA</a:t>
            </a:r>
            <a:r>
              <a:rPr lang="pt-BR" sz="1400">
                <a:solidFill>
                  <a:schemeClr val="tx1"/>
                </a:solidFill>
              </a:rPr>
              <a:t> Nº 1.662, DE 13 DE AGOSTO DE 2008. Habilita </a:t>
            </a:r>
            <a:r>
              <a:rPr lang="pt-BR" sz="1400" i="1">
                <a:solidFill>
                  <a:schemeClr val="tx1"/>
                </a:solidFill>
              </a:rPr>
              <a:t>SAMU</a:t>
            </a:r>
            <a:r>
              <a:rPr lang="pt-BR" sz="1400">
                <a:solidFill>
                  <a:schemeClr val="tx1"/>
                </a:solidFill>
              </a:rPr>
              <a:t> 192 Municipal de </a:t>
            </a:r>
            <a:r>
              <a:rPr lang="pt-BR" sz="1400" i="1">
                <a:solidFill>
                  <a:schemeClr val="tx1"/>
                </a:solidFill>
              </a:rPr>
              <a:t>Três Lagoas.</a:t>
            </a:r>
          </a:p>
          <a:p>
            <a:pPr>
              <a:buFont typeface="Arial" charset="0"/>
              <a:buChar char="•"/>
            </a:pPr>
            <a:r>
              <a:rPr lang="pt-BR" sz="1400" i="1">
                <a:solidFill>
                  <a:schemeClr val="tx1"/>
                </a:solidFill>
              </a:rPr>
              <a:t> </a:t>
            </a:r>
            <a:r>
              <a:rPr lang="pt-BR" i="1">
                <a:solidFill>
                  <a:schemeClr val="tx1"/>
                </a:solidFill>
              </a:rPr>
              <a:t>Portaria</a:t>
            </a:r>
            <a:r>
              <a:rPr lang="pt-BR">
                <a:solidFill>
                  <a:schemeClr val="tx1"/>
                </a:solidFill>
              </a:rPr>
              <a:t> Nº 933/GM/MS, de 15 de maio de 2008, habilita o a - </a:t>
            </a:r>
            <a:r>
              <a:rPr lang="pt-BR" i="1">
                <a:solidFill>
                  <a:schemeClr val="tx1"/>
                </a:solidFill>
              </a:rPr>
              <a:t>SAMU</a:t>
            </a:r>
            <a:r>
              <a:rPr lang="pt-BR">
                <a:solidFill>
                  <a:schemeClr val="tx1"/>
                </a:solidFill>
              </a:rPr>
              <a:t> 192 de </a:t>
            </a:r>
            <a:r>
              <a:rPr lang="pt-BR" i="1">
                <a:solidFill>
                  <a:schemeClr val="tx1"/>
                </a:solidFill>
              </a:rPr>
              <a:t>Dourados</a:t>
            </a:r>
            <a:endParaRPr lang="pt-BR" sz="1800">
              <a:solidFill>
                <a:schemeClr val="tx1"/>
              </a:solidFill>
              <a:latin typeface="Calibri" pitchFamily="34" charset="0"/>
              <a:cs typeface="Arial" charset="0"/>
            </a:endParaRPr>
          </a:p>
        </p:txBody>
      </p:sp>
      <p:sp>
        <p:nvSpPr>
          <p:cNvPr id="37" name="CaixaDeTexto 36"/>
          <p:cNvSpPr txBox="1"/>
          <p:nvPr/>
        </p:nvSpPr>
        <p:spPr>
          <a:xfrm>
            <a:off x="1116013" y="2636838"/>
            <a:ext cx="3311525" cy="1200150"/>
          </a:xfrm>
          <a:prstGeom prst="rect">
            <a:avLst/>
          </a:prstGeom>
          <a:noFill/>
          <a:ln w="25400">
            <a:solidFill>
              <a:schemeClr val="tx2"/>
            </a:solidFill>
          </a:ln>
        </p:spPr>
        <p:txBody>
          <a:bodyPr>
            <a:spAutoFit/>
          </a:bodyPr>
          <a:lstStyle/>
          <a:p>
            <a:pPr marL="85725" indent="-85725" fontAlgn="auto">
              <a:spcBef>
                <a:spcPts val="0"/>
              </a:spcBef>
              <a:spcAft>
                <a:spcPts val="0"/>
              </a:spcAft>
              <a:buFont typeface="Arial" pitchFamily="34" charset="0"/>
              <a:buChar char="•"/>
              <a:defRPr/>
            </a:pPr>
            <a:r>
              <a:rPr lang="pt-BR" sz="1800" dirty="0">
                <a:latin typeface="+mn-lt"/>
                <a:ea typeface="Times New Roman"/>
                <a:cs typeface="Times New Roman"/>
              </a:rPr>
              <a:t>Projeto Piloto Curso Formação de Médicos Reguladores do SUS</a:t>
            </a:r>
            <a:endParaRPr lang="pt-BR" sz="1800" dirty="0">
              <a:solidFill>
                <a:schemeClr val="tx1"/>
              </a:solidFill>
              <a:latin typeface="+mn-lt"/>
              <a:ea typeface="Calibri"/>
              <a:cs typeface="Times New Roman"/>
            </a:endParaRPr>
          </a:p>
          <a:p>
            <a:pPr marL="85725" indent="-85725" fontAlgn="auto">
              <a:spcBef>
                <a:spcPts val="0"/>
              </a:spcBef>
              <a:spcAft>
                <a:spcPts val="0"/>
              </a:spcAft>
              <a:buFont typeface="Arial" pitchFamily="34" charset="0"/>
              <a:buChar char="•"/>
              <a:defRPr/>
            </a:pPr>
            <a:r>
              <a:rPr lang="pt-BR" sz="1800" dirty="0">
                <a:latin typeface="+mn-lt"/>
                <a:ea typeface="Times New Roman"/>
                <a:cs typeface="Times New Roman"/>
              </a:rPr>
              <a:t>CIB Regionais</a:t>
            </a:r>
            <a:endParaRPr lang="pt-BR" sz="1800" dirty="0">
              <a:solidFill>
                <a:schemeClr val="tx1"/>
              </a:solidFill>
              <a:latin typeface="+mn-lt"/>
              <a:ea typeface="Calibri"/>
              <a:cs typeface="Times New Roman"/>
            </a:endParaRPr>
          </a:p>
          <a:p>
            <a:pPr marL="85725" indent="-85725" fontAlgn="auto">
              <a:spcBef>
                <a:spcPts val="0"/>
              </a:spcBef>
              <a:spcAft>
                <a:spcPts val="0"/>
              </a:spcAft>
              <a:buFont typeface="Arial" pitchFamily="34" charset="0"/>
              <a:buChar char="•"/>
              <a:defRPr/>
            </a:pPr>
            <a:r>
              <a:rPr lang="pt-BR" sz="1800" dirty="0">
                <a:latin typeface="+mn-lt"/>
                <a:ea typeface="Times New Roman"/>
                <a:cs typeface="Times New Roman"/>
              </a:rPr>
              <a:t>SARG-SUS</a:t>
            </a:r>
            <a:endParaRPr lang="pt-BR" sz="1800" dirty="0">
              <a:solidFill>
                <a:schemeClr val="tx1"/>
              </a:solidFill>
              <a:latin typeface="+mn-lt"/>
              <a:ea typeface="Calibri"/>
              <a:cs typeface="Times New Roman"/>
            </a:endParaRPr>
          </a:p>
        </p:txBody>
      </p:sp>
      <p:sp>
        <p:nvSpPr>
          <p:cNvPr id="40" name="CaixaDeTexto 39"/>
          <p:cNvSpPr txBox="1"/>
          <p:nvPr/>
        </p:nvSpPr>
        <p:spPr>
          <a:xfrm>
            <a:off x="3800475" y="5891213"/>
            <a:ext cx="4176713" cy="941387"/>
          </a:xfrm>
          <a:prstGeom prst="rect">
            <a:avLst/>
          </a:prstGeom>
          <a:noFill/>
          <a:ln w="25400">
            <a:solidFill>
              <a:schemeClr val="tx2"/>
            </a:solidFill>
          </a:ln>
        </p:spPr>
        <p:txBody>
          <a:bodyPr>
            <a:spAutoFit/>
          </a:bodyPr>
          <a:lstStyle/>
          <a:p>
            <a:pPr marL="85725" indent="-85725">
              <a:buFont typeface="Arial" pitchFamily="34" charset="0"/>
              <a:buChar char="•"/>
              <a:defRPr/>
            </a:pPr>
            <a:r>
              <a:rPr lang="pt-BR" sz="1800" dirty="0">
                <a:latin typeface="+mn-lt"/>
              </a:rPr>
              <a:t>Projeto de Implementação do Complexo Regulador e de Informatização das Redes</a:t>
            </a:r>
            <a:endParaRPr lang="pt-BR" sz="1800" dirty="0">
              <a:solidFill>
                <a:srgbClr val="FFFFFF"/>
              </a:solidFill>
              <a:latin typeface="+mn-lt"/>
              <a:ea typeface="Calibri" pitchFamily="34" charset="0"/>
            </a:endParaRPr>
          </a:p>
          <a:p>
            <a:pPr marL="85725" indent="-85725">
              <a:buFont typeface="Arial" pitchFamily="34" charset="0"/>
              <a:buChar char="•"/>
              <a:defRPr/>
            </a:pPr>
            <a:r>
              <a:rPr lang="pt-BR" sz="1800" dirty="0">
                <a:latin typeface="+mn-lt"/>
              </a:rPr>
              <a:t>2º Revisão da PPI – Piloto e funcionando.</a:t>
            </a:r>
            <a:endParaRPr lang="pt-BR" sz="1800" dirty="0">
              <a:solidFill>
                <a:srgbClr val="FFFFFF"/>
              </a:solidFill>
              <a:latin typeface="+mn-lt"/>
              <a:cs typeface="Calibri" pitchFamily="34" charset="0"/>
            </a:endParaRPr>
          </a:p>
        </p:txBody>
      </p:sp>
      <p:sp>
        <p:nvSpPr>
          <p:cNvPr id="60429" name="CaixaDeTexto 43"/>
          <p:cNvSpPr txBox="1">
            <a:spLocks noChangeArrowheads="1"/>
          </p:cNvSpPr>
          <p:nvPr/>
        </p:nvSpPr>
        <p:spPr bwMode="auto">
          <a:xfrm>
            <a:off x="5795963" y="1916113"/>
            <a:ext cx="3348037" cy="3597275"/>
          </a:xfrm>
          <a:prstGeom prst="rect">
            <a:avLst/>
          </a:prstGeom>
          <a:noFill/>
          <a:ln w="25400">
            <a:solidFill>
              <a:schemeClr val="tx2"/>
            </a:solidFill>
            <a:miter lim="800000"/>
            <a:headEnd/>
            <a:tailEnd/>
          </a:ln>
        </p:spPr>
        <p:txBody>
          <a:bodyPr>
            <a:spAutoFit/>
          </a:bodyPr>
          <a:lstStyle/>
          <a:p>
            <a:pPr>
              <a:buFont typeface="Arial" charset="0"/>
              <a:buChar char="•"/>
            </a:pPr>
            <a:r>
              <a:rPr lang="pt-BR" sz="1800">
                <a:solidFill>
                  <a:srgbClr val="FF0000"/>
                </a:solidFill>
                <a:latin typeface="Calibri" pitchFamily="34" charset="0"/>
                <a:cs typeface="Arial" charset="0"/>
              </a:rPr>
              <a:t>Implementação da Regulação de Leitos</a:t>
            </a:r>
          </a:p>
          <a:p>
            <a:pPr>
              <a:buFont typeface="Arial" charset="0"/>
              <a:buChar char="•"/>
            </a:pPr>
            <a:r>
              <a:rPr lang="pt-BR" sz="1800">
                <a:solidFill>
                  <a:schemeClr val="tx1"/>
                </a:solidFill>
                <a:latin typeface="Calibri" pitchFamily="34" charset="0"/>
                <a:cs typeface="Arial" charset="0"/>
              </a:rPr>
              <a:t>Análise situacional da saúde nas 11 microrregiões</a:t>
            </a:r>
          </a:p>
          <a:p>
            <a:pPr>
              <a:buFont typeface="Arial" charset="0"/>
              <a:buChar char="•"/>
            </a:pPr>
            <a:r>
              <a:rPr lang="pt-BR" sz="1800">
                <a:solidFill>
                  <a:srgbClr val="FF0000"/>
                </a:solidFill>
                <a:latin typeface="Calibri" pitchFamily="34" charset="0"/>
                <a:cs typeface="Arial" charset="0"/>
              </a:rPr>
              <a:t>Oficinas de Planificação da APS </a:t>
            </a:r>
          </a:p>
          <a:p>
            <a:pPr>
              <a:buFont typeface="Arial" charset="0"/>
              <a:buChar char="•"/>
            </a:pPr>
            <a:r>
              <a:rPr lang="pt-BR" sz="1800">
                <a:solidFill>
                  <a:schemeClr val="tx1"/>
                </a:solidFill>
                <a:latin typeface="Calibri" pitchFamily="34" charset="0"/>
                <a:cs typeface="Arial" charset="0"/>
              </a:rPr>
              <a:t>Início dos encaminhamentos para a </a:t>
            </a:r>
            <a:r>
              <a:rPr lang="pt-BR" sz="1800">
                <a:solidFill>
                  <a:srgbClr val="0033CC"/>
                </a:solidFill>
                <a:latin typeface="Calibri" pitchFamily="34" charset="0"/>
                <a:cs typeface="Arial" charset="0"/>
              </a:rPr>
              <a:t>PPI Interestadual</a:t>
            </a:r>
          </a:p>
          <a:p>
            <a:pPr>
              <a:buFont typeface="Arial" charset="0"/>
              <a:buChar char="•"/>
            </a:pPr>
            <a:r>
              <a:rPr lang="pt-BR" sz="1800">
                <a:solidFill>
                  <a:srgbClr val="FF0000"/>
                </a:solidFill>
                <a:latin typeface="Calibri" pitchFamily="34" charset="0"/>
                <a:cs typeface="Arial" charset="0"/>
              </a:rPr>
              <a:t>Contratualização dos hospitais sob gestão estadual – contratos tripartites </a:t>
            </a:r>
          </a:p>
          <a:p>
            <a:r>
              <a:rPr lang="pt-BR">
                <a:solidFill>
                  <a:schemeClr val="tx1"/>
                </a:solidFill>
              </a:rPr>
              <a:t>Processo de Habilitação de SAMU  Estadual integrado ao CBM e a CERA</a:t>
            </a:r>
            <a:endParaRPr lang="pt-BR" sz="1800">
              <a:solidFill>
                <a:srgbClr val="FF00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ítulo 1"/>
          <p:cNvSpPr>
            <a:spLocks noGrp="1"/>
          </p:cNvSpPr>
          <p:nvPr>
            <p:ph type="title"/>
          </p:nvPr>
        </p:nvSpPr>
        <p:spPr/>
        <p:txBody>
          <a:bodyPr/>
          <a:lstStyle/>
          <a:p>
            <a:pPr eaLnBrk="1" hangingPunct="1"/>
            <a:r>
              <a:rPr lang="pt-BR" sz="4000" b="1" smtClean="0">
                <a:solidFill>
                  <a:schemeClr val="hlink"/>
                </a:solidFill>
              </a:rPr>
              <a:t>Decisão Gestora de Implantação da Regulação de toda a RAS a partir de 2007</a:t>
            </a:r>
          </a:p>
        </p:txBody>
      </p:sp>
      <p:sp>
        <p:nvSpPr>
          <p:cNvPr id="61442" name="Espaço Reservado para Conteúdo 2"/>
          <p:cNvSpPr>
            <a:spLocks noGrp="1"/>
          </p:cNvSpPr>
          <p:nvPr>
            <p:ph idx="1"/>
          </p:nvPr>
        </p:nvSpPr>
        <p:spPr>
          <a:xfrm>
            <a:off x="0" y="1989138"/>
            <a:ext cx="9144000" cy="4525962"/>
          </a:xfrm>
        </p:spPr>
        <p:txBody>
          <a:bodyPr/>
          <a:lstStyle/>
          <a:p>
            <a:pPr eaLnBrk="1" hangingPunct="1"/>
            <a:r>
              <a:rPr lang="pt-BR" smtClean="0"/>
              <a:t>CERAC , TRS E TFD.</a:t>
            </a:r>
          </a:p>
          <a:p>
            <a:pPr eaLnBrk="1" hangingPunct="1"/>
            <a:r>
              <a:rPr lang="pt-BR" smtClean="0"/>
              <a:t>Implantação dos Complexos Reguladores Macrorregionais em co-gestão com a CERA.</a:t>
            </a:r>
          </a:p>
          <a:p>
            <a:pPr eaLnBrk="1" hangingPunct="1"/>
            <a:r>
              <a:rPr lang="pt-BR" smtClean="0"/>
              <a:t>Opção por adoção do SISREG III para a implantação da Regulação do Acesso.</a:t>
            </a:r>
          </a:p>
          <a:p>
            <a:pPr lvl="1" eaLnBrk="1" hangingPunct="1"/>
            <a:r>
              <a:rPr lang="pt-BR" smtClean="0"/>
              <a:t>Regulação da Assistência Especializada e exames.</a:t>
            </a:r>
          </a:p>
          <a:p>
            <a:pPr lvl="1" eaLnBrk="1" hangingPunct="1"/>
            <a:r>
              <a:rPr lang="pt-BR" smtClean="0"/>
              <a:t>Regulação da Internação Hospitalar.</a:t>
            </a:r>
          </a:p>
          <a:p>
            <a:pPr lvl="1" eaLnBrk="1" hangingPunct="1"/>
            <a:endParaRPr lang="pt-B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noChangeArrowheads="1"/>
          </p:cNvPicPr>
          <p:nvPr/>
        </p:nvPicPr>
        <p:blipFill>
          <a:blip r:embed="rId2"/>
          <a:srcRect r="40625"/>
          <a:stretch>
            <a:fillRect/>
          </a:stretch>
        </p:blipFill>
        <p:spPr bwMode="auto">
          <a:xfrm>
            <a:off x="0" y="1052513"/>
            <a:ext cx="5530850" cy="5173662"/>
          </a:xfrm>
          <a:prstGeom prst="rect">
            <a:avLst/>
          </a:prstGeom>
          <a:noFill/>
          <a:ln w="9525">
            <a:noFill/>
            <a:miter lim="800000"/>
            <a:headEnd/>
            <a:tailEnd/>
          </a:ln>
        </p:spPr>
      </p:pic>
      <p:pic>
        <p:nvPicPr>
          <p:cNvPr id="23554" name="Picture 2"/>
          <p:cNvPicPr>
            <a:picLocks noChangeAspect="1" noChangeArrowheads="1"/>
          </p:cNvPicPr>
          <p:nvPr/>
        </p:nvPicPr>
        <p:blipFill>
          <a:blip r:embed="rId3"/>
          <a:srcRect r="43164"/>
          <a:stretch>
            <a:fillRect/>
          </a:stretch>
        </p:blipFill>
        <p:spPr bwMode="auto">
          <a:xfrm>
            <a:off x="6883400" y="836613"/>
            <a:ext cx="2260600" cy="1928812"/>
          </a:xfrm>
          <a:prstGeom prst="rect">
            <a:avLst/>
          </a:prstGeom>
          <a:noFill/>
          <a:ln w="9525">
            <a:noFill/>
            <a:miter lim="800000"/>
            <a:headEnd/>
            <a:tailEnd/>
          </a:ln>
        </p:spPr>
      </p:pic>
      <p:sp>
        <p:nvSpPr>
          <p:cNvPr id="23555" name="CaixaDeTexto 6"/>
          <p:cNvSpPr txBox="1">
            <a:spLocks noChangeArrowheads="1"/>
          </p:cNvSpPr>
          <p:nvPr/>
        </p:nvSpPr>
        <p:spPr bwMode="auto">
          <a:xfrm>
            <a:off x="0" y="357188"/>
            <a:ext cx="6572250" cy="708025"/>
          </a:xfrm>
          <a:prstGeom prst="rect">
            <a:avLst/>
          </a:prstGeom>
          <a:noFill/>
          <a:ln w="9525">
            <a:noFill/>
            <a:miter lim="800000"/>
            <a:headEnd/>
            <a:tailEnd/>
          </a:ln>
        </p:spPr>
        <p:txBody>
          <a:bodyPr>
            <a:spAutoFit/>
          </a:bodyPr>
          <a:lstStyle/>
          <a:p>
            <a:pPr algn="ctr"/>
            <a:r>
              <a:rPr lang="pt-BR" sz="4000">
                <a:solidFill>
                  <a:schemeClr val="tx1"/>
                </a:solidFill>
                <a:latin typeface="Calibri" pitchFamily="34" charset="0"/>
                <a:cs typeface="Arial" charset="0"/>
              </a:rPr>
              <a:t>MATO GROSSO DO SUL</a:t>
            </a:r>
          </a:p>
        </p:txBody>
      </p:sp>
      <p:sp>
        <p:nvSpPr>
          <p:cNvPr id="23556" name="Retângulo 8"/>
          <p:cNvSpPr>
            <a:spLocks noChangeArrowheads="1"/>
          </p:cNvSpPr>
          <p:nvPr/>
        </p:nvSpPr>
        <p:spPr bwMode="auto">
          <a:xfrm>
            <a:off x="4572000" y="5591175"/>
            <a:ext cx="4572000" cy="1311275"/>
          </a:xfrm>
          <a:prstGeom prst="rect">
            <a:avLst/>
          </a:prstGeom>
          <a:noFill/>
          <a:ln w="9525">
            <a:noFill/>
            <a:miter lim="800000"/>
            <a:headEnd/>
            <a:tailEnd/>
          </a:ln>
        </p:spPr>
        <p:txBody>
          <a:bodyPr>
            <a:spAutoFit/>
          </a:bodyPr>
          <a:lstStyle/>
          <a:p>
            <a:r>
              <a:rPr lang="pt-BR" sz="2000" b="1">
                <a:solidFill>
                  <a:schemeClr val="tx1"/>
                </a:solidFill>
                <a:latin typeface="Calibri" pitchFamily="34" charset="0"/>
                <a:cs typeface="Arial" charset="0"/>
              </a:rPr>
              <a:t>Área    - Total 357 145,836 km² (6º) População  - Censo 2010 - 2 449 024 hab.  - Densidade 6,86 hab./km² (19º)</a:t>
            </a:r>
          </a:p>
          <a:p>
            <a:r>
              <a:rPr lang="pt-BR" sz="2000" b="1">
                <a:solidFill>
                  <a:schemeClr val="tx1"/>
                </a:solidFill>
                <a:latin typeface="Calibri" pitchFamily="34" charset="0"/>
                <a:cs typeface="Arial" charset="0"/>
              </a:rPr>
              <a:t>Fonte: IBGE 2010</a:t>
            </a:r>
          </a:p>
        </p:txBody>
      </p:sp>
      <p:grpSp>
        <p:nvGrpSpPr>
          <p:cNvPr id="23557" name="Seta em curva para baixo 12"/>
          <p:cNvGrpSpPr>
            <a:grpSpLocks/>
          </p:cNvGrpSpPr>
          <p:nvPr/>
        </p:nvGrpSpPr>
        <p:grpSpPr bwMode="auto">
          <a:xfrm>
            <a:off x="4922838" y="2225675"/>
            <a:ext cx="3025775" cy="2374900"/>
            <a:chOff x="3260" y="1655"/>
            <a:chExt cx="1909" cy="1632"/>
          </a:xfrm>
        </p:grpSpPr>
        <p:pic>
          <p:nvPicPr>
            <p:cNvPr id="23558" name="Seta em curva para baixo 12"/>
            <p:cNvPicPr>
              <a:picLocks noChangeArrowheads="1"/>
            </p:cNvPicPr>
            <p:nvPr/>
          </p:nvPicPr>
          <p:blipFill>
            <a:blip r:embed="rId4"/>
            <a:srcRect/>
            <a:stretch>
              <a:fillRect/>
            </a:stretch>
          </p:blipFill>
          <p:spPr bwMode="auto">
            <a:xfrm>
              <a:off x="3260" y="1655"/>
              <a:ext cx="1909" cy="1632"/>
            </a:xfrm>
            <a:prstGeom prst="rect">
              <a:avLst/>
            </a:prstGeom>
            <a:noFill/>
            <a:ln w="9525">
              <a:noFill/>
              <a:miter lim="800000"/>
              <a:headEnd/>
              <a:tailEnd/>
            </a:ln>
          </p:spPr>
        </p:pic>
        <p:sp>
          <p:nvSpPr>
            <p:cNvPr id="23559" name="Text Box 6"/>
            <p:cNvSpPr txBox="1">
              <a:spLocks noChangeArrowheads="1"/>
            </p:cNvSpPr>
            <p:nvPr/>
          </p:nvSpPr>
          <p:spPr bwMode="auto">
            <a:xfrm rot="8943853">
              <a:off x="3099" y="2195"/>
              <a:ext cx="2332" cy="973"/>
            </a:xfrm>
            <a:prstGeom prst="rect">
              <a:avLst/>
            </a:prstGeom>
            <a:noFill/>
            <a:ln w="9525">
              <a:noFill/>
              <a:miter lim="800000"/>
              <a:headEnd/>
              <a:tailEnd/>
            </a:ln>
          </p:spPr>
          <p:txBody>
            <a:bodyPr rot="10800000" anchor="ctr"/>
            <a:lstStyle/>
            <a:p>
              <a:pPr algn="ctr"/>
              <a:endParaRPr lang="pt-BR" sz="1800">
                <a:solidFill>
                  <a:schemeClr val="tx1"/>
                </a:solidFill>
                <a:latin typeface="Calibri" pitchFamily="34" charset="0"/>
                <a:cs typeface="Arial"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1"/>
          <p:cNvSpPr>
            <a:spLocks noGrp="1"/>
          </p:cNvSpPr>
          <p:nvPr>
            <p:ph type="title"/>
          </p:nvPr>
        </p:nvSpPr>
        <p:spPr>
          <a:xfrm>
            <a:off x="0" y="-82550"/>
            <a:ext cx="9144000" cy="1143000"/>
          </a:xfrm>
        </p:spPr>
        <p:txBody>
          <a:bodyPr/>
          <a:lstStyle/>
          <a:p>
            <a:pPr eaLnBrk="1" hangingPunct="1"/>
            <a:r>
              <a:rPr lang="pt-BR" sz="4000" b="1" u="sng" smtClean="0">
                <a:solidFill>
                  <a:srgbClr val="FF3300"/>
                </a:solidFill>
              </a:rPr>
              <a:t>Proposta para SAMU em Consonância direta com a CERA</a:t>
            </a:r>
          </a:p>
        </p:txBody>
      </p:sp>
      <p:sp>
        <p:nvSpPr>
          <p:cNvPr id="62466" name="Espaço Reservado para Conteúdo 2"/>
          <p:cNvSpPr>
            <a:spLocks noGrp="1"/>
          </p:cNvSpPr>
          <p:nvPr>
            <p:ph idx="1"/>
          </p:nvPr>
        </p:nvSpPr>
        <p:spPr>
          <a:xfrm>
            <a:off x="0" y="836613"/>
            <a:ext cx="9144000" cy="4525962"/>
          </a:xfrm>
        </p:spPr>
        <p:txBody>
          <a:bodyPr/>
          <a:lstStyle/>
          <a:p>
            <a:pPr eaLnBrk="1" hangingPunct="1"/>
            <a:r>
              <a:rPr lang="pt-BR" sz="2400" b="1" smtClean="0"/>
              <a:t>SAMU Estadual </a:t>
            </a:r>
          </a:p>
          <a:p>
            <a:pPr lvl="1" eaLnBrk="1" hangingPunct="1"/>
            <a:r>
              <a:rPr lang="pt-BR" sz="1400" b="1" smtClean="0">
                <a:solidFill>
                  <a:schemeClr val="hlink"/>
                </a:solidFill>
              </a:rPr>
              <a:t>Corumbá </a:t>
            </a:r>
          </a:p>
          <a:p>
            <a:pPr lvl="1" eaLnBrk="1" hangingPunct="1"/>
            <a:r>
              <a:rPr lang="pt-BR" sz="1400" b="1" smtClean="0">
                <a:solidFill>
                  <a:schemeClr val="hlink"/>
                </a:solidFill>
              </a:rPr>
              <a:t>Ladário</a:t>
            </a:r>
          </a:p>
          <a:p>
            <a:pPr lvl="1" eaLnBrk="1" hangingPunct="1"/>
            <a:r>
              <a:rPr lang="pt-BR" sz="1400" b="1" smtClean="0">
                <a:solidFill>
                  <a:schemeClr val="hlink"/>
                </a:solidFill>
              </a:rPr>
              <a:t>Aquidauana </a:t>
            </a:r>
          </a:p>
          <a:p>
            <a:pPr lvl="1" eaLnBrk="1" hangingPunct="1"/>
            <a:r>
              <a:rPr lang="pt-BR" sz="1400" b="1" smtClean="0">
                <a:solidFill>
                  <a:schemeClr val="hlink"/>
                </a:solidFill>
              </a:rPr>
              <a:t>Anastácio</a:t>
            </a:r>
          </a:p>
          <a:p>
            <a:pPr lvl="1" eaLnBrk="1" hangingPunct="1"/>
            <a:r>
              <a:rPr lang="pt-BR" sz="1400" b="1" smtClean="0">
                <a:solidFill>
                  <a:schemeClr val="hlink"/>
                </a:solidFill>
              </a:rPr>
              <a:t>Coxim</a:t>
            </a:r>
          </a:p>
          <a:p>
            <a:pPr lvl="1" eaLnBrk="1" hangingPunct="1"/>
            <a:r>
              <a:rPr lang="pt-BR" sz="1400" b="1" smtClean="0">
                <a:solidFill>
                  <a:schemeClr val="hlink"/>
                </a:solidFill>
              </a:rPr>
              <a:t>Ponta Porã</a:t>
            </a:r>
          </a:p>
          <a:p>
            <a:pPr lvl="1" eaLnBrk="1" hangingPunct="1"/>
            <a:r>
              <a:rPr lang="pt-BR" sz="1400" b="1" smtClean="0">
                <a:solidFill>
                  <a:schemeClr val="hlink"/>
                </a:solidFill>
              </a:rPr>
              <a:t>Mundo Novo</a:t>
            </a:r>
          </a:p>
          <a:p>
            <a:pPr lvl="1" eaLnBrk="1" hangingPunct="1">
              <a:buFont typeface="Arial" charset="0"/>
              <a:buNone/>
            </a:pPr>
            <a:r>
              <a:rPr lang="pt-BR" sz="2000" b="1" smtClean="0"/>
              <a:t>Regionalização do SAMU Campo Grande = 755.207 para 831.721 hab.</a:t>
            </a:r>
          </a:p>
          <a:p>
            <a:pPr lvl="1" eaLnBrk="1" hangingPunct="1"/>
            <a:r>
              <a:rPr lang="pt-BR" sz="1400" b="1" smtClean="0">
                <a:solidFill>
                  <a:schemeClr val="hlink"/>
                </a:solidFill>
              </a:rPr>
              <a:t>Ribas do Rio Pardo</a:t>
            </a:r>
          </a:p>
          <a:p>
            <a:pPr lvl="1" eaLnBrk="1" hangingPunct="1"/>
            <a:r>
              <a:rPr lang="pt-BR" sz="1400" b="1" smtClean="0">
                <a:solidFill>
                  <a:schemeClr val="hlink"/>
                </a:solidFill>
              </a:rPr>
              <a:t>Terenos</a:t>
            </a:r>
          </a:p>
          <a:p>
            <a:pPr lvl="1" eaLnBrk="1" hangingPunct="1"/>
            <a:r>
              <a:rPr lang="pt-BR" sz="1400" b="1" smtClean="0">
                <a:solidFill>
                  <a:schemeClr val="hlink"/>
                </a:solidFill>
              </a:rPr>
              <a:t>Sidrolandia </a:t>
            </a:r>
          </a:p>
          <a:p>
            <a:pPr eaLnBrk="1" hangingPunct="1"/>
            <a:r>
              <a:rPr lang="pt-BR" sz="1600" b="1" smtClean="0"/>
              <a:t>Regionalização do SAMU Dourados = 189.762 para  373.752 hab.</a:t>
            </a:r>
          </a:p>
          <a:p>
            <a:pPr lvl="1" eaLnBrk="1" hangingPunct="1"/>
            <a:r>
              <a:rPr lang="pt-BR" sz="1400" b="1" smtClean="0">
                <a:solidFill>
                  <a:schemeClr val="hlink"/>
                </a:solidFill>
              </a:rPr>
              <a:t>Naviraí</a:t>
            </a:r>
          </a:p>
          <a:p>
            <a:pPr lvl="1" eaLnBrk="1" hangingPunct="1"/>
            <a:r>
              <a:rPr lang="pt-BR" sz="1400" b="1" smtClean="0">
                <a:solidFill>
                  <a:schemeClr val="hlink"/>
                </a:solidFill>
              </a:rPr>
              <a:t>Dourados</a:t>
            </a:r>
          </a:p>
          <a:p>
            <a:pPr lvl="1" eaLnBrk="1" hangingPunct="1"/>
            <a:r>
              <a:rPr lang="pt-BR" sz="1400" b="1" smtClean="0">
                <a:solidFill>
                  <a:schemeClr val="hlink"/>
                </a:solidFill>
              </a:rPr>
              <a:t>Nova Andradina </a:t>
            </a:r>
          </a:p>
          <a:p>
            <a:pPr eaLnBrk="1" hangingPunct="1"/>
            <a:r>
              <a:rPr lang="pt-BR" sz="1600" b="1" smtClean="0"/>
              <a:t>Regionalização do SAMU Três Lagoas 89.493 para 129.752 hab</a:t>
            </a:r>
          </a:p>
          <a:p>
            <a:pPr lvl="1" eaLnBrk="1" hangingPunct="1"/>
            <a:r>
              <a:rPr lang="pt-BR" sz="1400" b="1" smtClean="0">
                <a:solidFill>
                  <a:schemeClr val="hlink"/>
                </a:solidFill>
              </a:rPr>
              <a:t>Paranaíba</a:t>
            </a:r>
          </a:p>
          <a:p>
            <a:pPr lvl="1" eaLnBrk="1" hangingPunct="1"/>
            <a:r>
              <a:rPr lang="pt-BR" sz="1400" b="1" smtClean="0">
                <a:solidFill>
                  <a:schemeClr val="hlink"/>
                </a:solidFill>
              </a:rPr>
              <a:t>Três Lagoas</a:t>
            </a:r>
          </a:p>
          <a:p>
            <a:pPr lvl="1" eaLnBrk="1" hangingPunct="1">
              <a:buFont typeface="Arial" charset="0"/>
              <a:buNone/>
            </a:pPr>
            <a:endParaRPr lang="pt-BR" sz="1400" b="1" smtClean="0">
              <a:solidFill>
                <a:schemeClr val="hlink"/>
              </a:solidFill>
            </a:endParaRPr>
          </a:p>
          <a:p>
            <a:pPr eaLnBrk="1" hangingPunct="1"/>
            <a:r>
              <a:rPr lang="pt-BR" sz="1600" b="1" smtClean="0">
                <a:solidFill>
                  <a:srgbClr val="FF3300"/>
                </a:solidFill>
              </a:rPr>
              <a:t>Cobertura inicial      1.034.362 hab 43.81%</a:t>
            </a:r>
          </a:p>
          <a:p>
            <a:pPr eaLnBrk="1" hangingPunct="1"/>
            <a:r>
              <a:rPr lang="pt-BR" sz="1600" b="1" smtClean="0">
                <a:solidFill>
                  <a:srgbClr val="FF3300"/>
                </a:solidFill>
              </a:rPr>
              <a:t>Cobertura final         1.555.992 65.91%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ítulo 1"/>
          <p:cNvSpPr>
            <a:spLocks noGrp="1"/>
          </p:cNvSpPr>
          <p:nvPr>
            <p:ph type="title"/>
          </p:nvPr>
        </p:nvSpPr>
        <p:spPr/>
        <p:txBody>
          <a:bodyPr/>
          <a:lstStyle/>
          <a:p>
            <a:pPr eaLnBrk="1" hangingPunct="1"/>
            <a:r>
              <a:rPr lang="pt-BR" sz="4000" b="1" smtClean="0"/>
              <a:t>SAMU Municipais:</a:t>
            </a:r>
            <a:br>
              <a:rPr lang="pt-BR" sz="4000" b="1" smtClean="0"/>
            </a:br>
            <a:r>
              <a:rPr lang="pt-BR" sz="4000" b="1" smtClean="0"/>
              <a:t>Campo Grande, Dourados e Três Lagoas</a:t>
            </a:r>
          </a:p>
        </p:txBody>
      </p:sp>
      <p:pic>
        <p:nvPicPr>
          <p:cNvPr id="63490" name="Picture 2"/>
          <p:cNvPicPr>
            <a:picLocks noChangeAspect="1" noChangeArrowheads="1"/>
          </p:cNvPicPr>
          <p:nvPr/>
        </p:nvPicPr>
        <p:blipFill>
          <a:blip r:embed="rId2"/>
          <a:srcRect/>
          <a:stretch>
            <a:fillRect/>
          </a:stretch>
        </p:blipFill>
        <p:spPr bwMode="auto">
          <a:xfrm>
            <a:off x="1547813" y="1666875"/>
            <a:ext cx="65532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1"/>
          <p:cNvSpPr>
            <a:spLocks noGrp="1"/>
          </p:cNvSpPr>
          <p:nvPr>
            <p:ph type="title"/>
          </p:nvPr>
        </p:nvSpPr>
        <p:spPr>
          <a:xfrm>
            <a:off x="0" y="0"/>
            <a:ext cx="9144000" cy="1143000"/>
          </a:xfrm>
        </p:spPr>
        <p:txBody>
          <a:bodyPr/>
          <a:lstStyle/>
          <a:p>
            <a:pPr eaLnBrk="1" hangingPunct="1"/>
            <a:r>
              <a:rPr lang="pt-BR" sz="3600" b="1" smtClean="0"/>
              <a:t>SAMU Estadual, Municipal de Três Lagoas e os Regionais de Campo Grande e Dourados</a:t>
            </a:r>
          </a:p>
        </p:txBody>
      </p:sp>
      <p:pic>
        <p:nvPicPr>
          <p:cNvPr id="64514" name="Picture 3"/>
          <p:cNvPicPr>
            <a:picLocks noChangeAspect="1" noChangeArrowheads="1"/>
          </p:cNvPicPr>
          <p:nvPr/>
        </p:nvPicPr>
        <p:blipFill>
          <a:blip r:embed="rId2"/>
          <a:srcRect/>
          <a:stretch>
            <a:fillRect/>
          </a:stretch>
        </p:blipFill>
        <p:spPr bwMode="auto">
          <a:xfrm>
            <a:off x="1528763" y="1676400"/>
            <a:ext cx="6086475" cy="5181600"/>
          </a:xfrm>
          <a:prstGeom prst="rect">
            <a:avLst/>
          </a:prstGeom>
          <a:noFill/>
          <a:ln w="9525">
            <a:noFill/>
            <a:miter lim="800000"/>
            <a:headEnd/>
            <a:tailEnd/>
          </a:ln>
        </p:spPr>
      </p:pic>
      <p:sp>
        <p:nvSpPr>
          <p:cNvPr id="64515" name="CaixaDeTexto 5"/>
          <p:cNvSpPr txBox="1">
            <a:spLocks noChangeArrowheads="1"/>
          </p:cNvSpPr>
          <p:nvPr/>
        </p:nvSpPr>
        <p:spPr bwMode="auto">
          <a:xfrm>
            <a:off x="5715000" y="1643063"/>
            <a:ext cx="3071813" cy="369887"/>
          </a:xfrm>
          <a:prstGeom prst="rect">
            <a:avLst/>
          </a:prstGeom>
          <a:noFill/>
          <a:ln w="9525">
            <a:noFill/>
            <a:miter lim="800000"/>
            <a:headEnd/>
            <a:tailEnd/>
          </a:ln>
        </p:spPr>
        <p:txBody>
          <a:bodyPr>
            <a:spAutoFit/>
          </a:bodyPr>
          <a:lstStyle/>
          <a:p>
            <a:r>
              <a:rPr lang="pt-BR" sz="1800">
                <a:solidFill>
                  <a:schemeClr val="tx1"/>
                </a:solidFill>
                <a:latin typeface="Calibri" pitchFamily="34" charset="0"/>
                <a:cs typeface="Arial" charset="0"/>
              </a:rPr>
              <a:t>1.034.362 para 1.555.992 hab.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ítulo 1"/>
          <p:cNvSpPr>
            <a:spLocks noGrp="1"/>
          </p:cNvSpPr>
          <p:nvPr>
            <p:ph type="title" idx="4294967295"/>
          </p:nvPr>
        </p:nvSpPr>
        <p:spPr>
          <a:xfrm>
            <a:off x="0" y="0"/>
            <a:ext cx="9144000" cy="1143000"/>
          </a:xfrm>
        </p:spPr>
        <p:txBody>
          <a:bodyPr/>
          <a:lstStyle/>
          <a:p>
            <a:pPr eaLnBrk="1" hangingPunct="1"/>
            <a:r>
              <a:rPr lang="pt-BR" sz="4000" b="1" smtClean="0">
                <a:latin typeface="Arial" charset="0"/>
              </a:rPr>
              <a:t>DIFICULDADES EM 2007 - 2008</a:t>
            </a:r>
          </a:p>
        </p:txBody>
      </p:sp>
      <p:sp>
        <p:nvSpPr>
          <p:cNvPr id="65538" name="Espaço Reservado para Conteúdo 2"/>
          <p:cNvSpPr>
            <a:spLocks noGrp="1"/>
          </p:cNvSpPr>
          <p:nvPr>
            <p:ph idx="4294967295"/>
          </p:nvPr>
        </p:nvSpPr>
        <p:spPr>
          <a:xfrm>
            <a:off x="250825" y="1196975"/>
            <a:ext cx="8677275" cy="5040313"/>
          </a:xfrm>
        </p:spPr>
        <p:txBody>
          <a:bodyPr/>
          <a:lstStyle/>
          <a:p>
            <a:pPr eaLnBrk="1" hangingPunct="1">
              <a:lnSpc>
                <a:spcPct val="90000"/>
              </a:lnSpc>
            </a:pPr>
            <a:r>
              <a:rPr lang="pt-BR" sz="2800" b="1" smtClean="0">
                <a:latin typeface="Arial" charset="0"/>
              </a:rPr>
              <a:t>Dificuldades na área da gestão </a:t>
            </a:r>
          </a:p>
          <a:p>
            <a:pPr eaLnBrk="1" hangingPunct="1">
              <a:lnSpc>
                <a:spcPct val="90000"/>
              </a:lnSpc>
              <a:buFont typeface="Arial" charset="0"/>
              <a:buNone/>
            </a:pPr>
            <a:r>
              <a:rPr lang="pt-BR" sz="2800" b="1" smtClean="0">
                <a:latin typeface="Arial" charset="0"/>
              </a:rPr>
              <a:t>(Plano Plurianual de Saúde 2008-2011)</a:t>
            </a:r>
          </a:p>
          <a:p>
            <a:pPr eaLnBrk="1" hangingPunct="1">
              <a:lnSpc>
                <a:spcPct val="90000"/>
              </a:lnSpc>
              <a:buFont typeface="Arial" charset="0"/>
              <a:buNone/>
            </a:pPr>
            <a:endParaRPr lang="pt-BR" sz="2800" smtClean="0">
              <a:latin typeface="Arial" charset="0"/>
            </a:endParaRPr>
          </a:p>
          <a:p>
            <a:pPr lvl="1" eaLnBrk="1" hangingPunct="1">
              <a:lnSpc>
                <a:spcPct val="90000"/>
              </a:lnSpc>
            </a:pPr>
            <a:r>
              <a:rPr lang="pt-BR" sz="2600" smtClean="0">
                <a:latin typeface="Arial" charset="0"/>
              </a:rPr>
              <a:t>Fragilidade do nível regional;</a:t>
            </a:r>
          </a:p>
          <a:p>
            <a:pPr lvl="1" eaLnBrk="1" hangingPunct="1">
              <a:lnSpc>
                <a:spcPct val="90000"/>
              </a:lnSpc>
            </a:pPr>
            <a:r>
              <a:rPr lang="pt-BR" sz="2600" smtClean="0">
                <a:latin typeface="Arial" charset="0"/>
              </a:rPr>
              <a:t>Regulação incipiente e fragmentada;</a:t>
            </a:r>
          </a:p>
          <a:p>
            <a:pPr lvl="1" eaLnBrk="1" hangingPunct="1">
              <a:lnSpc>
                <a:spcPct val="90000"/>
              </a:lnSpc>
            </a:pPr>
            <a:r>
              <a:rPr lang="pt-BR" sz="2600" smtClean="0">
                <a:latin typeface="Arial" charset="0"/>
              </a:rPr>
              <a:t>Alto grau de dependência (técnica e financeira) de muitos municípios;</a:t>
            </a:r>
          </a:p>
          <a:p>
            <a:pPr lvl="1" eaLnBrk="1" hangingPunct="1">
              <a:lnSpc>
                <a:spcPct val="90000"/>
              </a:lnSpc>
            </a:pPr>
            <a:r>
              <a:rPr lang="pt-BR" sz="2600" smtClean="0">
                <a:latin typeface="Arial" charset="0"/>
              </a:rPr>
              <a:t>Alta rotatividade de técnicos municipais dificultando a formação e a qualificação de equipes;</a:t>
            </a:r>
          </a:p>
          <a:p>
            <a:pPr lvl="1" eaLnBrk="1" hangingPunct="1">
              <a:lnSpc>
                <a:spcPct val="90000"/>
              </a:lnSpc>
            </a:pPr>
            <a:r>
              <a:rPr lang="pt-BR" sz="2600" smtClean="0">
                <a:latin typeface="Arial" charset="0"/>
              </a:rPr>
              <a:t>Ausência da “cultura” do planejamento e da avaliação;</a:t>
            </a:r>
          </a:p>
          <a:p>
            <a:pPr lvl="1" eaLnBrk="1" hangingPunct="1">
              <a:lnSpc>
                <a:spcPct val="90000"/>
              </a:lnSpc>
            </a:pPr>
            <a:r>
              <a:rPr lang="pt-BR" sz="2600" smtClean="0">
                <a:latin typeface="Arial" charset="0"/>
              </a:rPr>
              <a:t>Controle social ainda frágil.</a:t>
            </a:r>
          </a:p>
          <a:p>
            <a:pPr eaLnBrk="1" hangingPunct="1">
              <a:lnSpc>
                <a:spcPct val="90000"/>
              </a:lnSpc>
            </a:pPr>
            <a:endParaRPr lang="pt-BR" sz="3000" smtClean="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ço Reservado para Conteúdo 2"/>
          <p:cNvSpPr>
            <a:spLocks noGrp="1"/>
          </p:cNvSpPr>
          <p:nvPr>
            <p:ph idx="4294967295"/>
          </p:nvPr>
        </p:nvSpPr>
        <p:spPr>
          <a:xfrm>
            <a:off x="107950" y="1341438"/>
            <a:ext cx="9036050" cy="4967287"/>
          </a:xfrm>
        </p:spPr>
        <p:txBody>
          <a:bodyPr/>
          <a:lstStyle/>
          <a:p>
            <a:pPr eaLnBrk="1" hangingPunct="1">
              <a:lnSpc>
                <a:spcPct val="80000"/>
              </a:lnSpc>
            </a:pPr>
            <a:r>
              <a:rPr lang="pt-BR" sz="2800" b="1" smtClean="0">
                <a:latin typeface="Arial" charset="0"/>
              </a:rPr>
              <a:t>Dificuldades em relação à Assistência à Saúde:</a:t>
            </a:r>
          </a:p>
          <a:p>
            <a:pPr eaLnBrk="1" hangingPunct="1">
              <a:lnSpc>
                <a:spcPct val="80000"/>
              </a:lnSpc>
              <a:buFont typeface="Arial" charset="0"/>
              <a:buNone/>
            </a:pPr>
            <a:endParaRPr lang="pt-BR" sz="1800" smtClean="0">
              <a:latin typeface="Arial" charset="0"/>
            </a:endParaRPr>
          </a:p>
          <a:p>
            <a:pPr lvl="1" eaLnBrk="1" hangingPunct="1">
              <a:lnSpc>
                <a:spcPct val="80000"/>
              </a:lnSpc>
            </a:pPr>
            <a:r>
              <a:rPr lang="pt-BR" sz="2400" smtClean="0">
                <a:latin typeface="Arial" charset="0"/>
              </a:rPr>
              <a:t>Práticas isoladas e fragmentadas de intersetorialidade;</a:t>
            </a:r>
          </a:p>
          <a:p>
            <a:pPr lvl="1" eaLnBrk="1" hangingPunct="1">
              <a:lnSpc>
                <a:spcPct val="80000"/>
              </a:lnSpc>
              <a:buFont typeface="Arial" charset="0"/>
              <a:buNone/>
            </a:pPr>
            <a:endParaRPr lang="pt-BR" sz="1600" smtClean="0">
              <a:latin typeface="Arial" charset="0"/>
            </a:endParaRPr>
          </a:p>
          <a:p>
            <a:pPr lvl="1" eaLnBrk="1" hangingPunct="1">
              <a:lnSpc>
                <a:spcPct val="80000"/>
              </a:lnSpc>
            </a:pPr>
            <a:r>
              <a:rPr lang="pt-BR" sz="2400" smtClean="0">
                <a:latin typeface="Arial" charset="0"/>
              </a:rPr>
              <a:t>Atenção Básica ainda pouco resolutiva gerando demanda inadequada para a Rede Hospitalar e Consultas Especializadas;</a:t>
            </a:r>
          </a:p>
          <a:p>
            <a:pPr lvl="1" eaLnBrk="1" hangingPunct="1">
              <a:lnSpc>
                <a:spcPct val="80000"/>
              </a:lnSpc>
              <a:buFont typeface="Arial" charset="0"/>
              <a:buNone/>
            </a:pPr>
            <a:endParaRPr lang="pt-BR" sz="1600" smtClean="0">
              <a:latin typeface="Arial" charset="0"/>
            </a:endParaRPr>
          </a:p>
          <a:p>
            <a:pPr lvl="1" eaLnBrk="1" hangingPunct="1">
              <a:lnSpc>
                <a:spcPct val="80000"/>
              </a:lnSpc>
            </a:pPr>
            <a:r>
              <a:rPr lang="pt-BR" sz="2400" smtClean="0">
                <a:latin typeface="Arial" charset="0"/>
              </a:rPr>
              <a:t>Infra-Estrutura deficitária na Atenção Básica;</a:t>
            </a:r>
          </a:p>
          <a:p>
            <a:pPr lvl="1" eaLnBrk="1" hangingPunct="1">
              <a:lnSpc>
                <a:spcPct val="80000"/>
              </a:lnSpc>
              <a:buFont typeface="Arial" charset="0"/>
              <a:buNone/>
            </a:pPr>
            <a:endParaRPr lang="pt-BR" sz="1600" smtClean="0">
              <a:latin typeface="Arial" charset="0"/>
            </a:endParaRPr>
          </a:p>
          <a:p>
            <a:pPr lvl="1" eaLnBrk="1" hangingPunct="1">
              <a:lnSpc>
                <a:spcPct val="80000"/>
              </a:lnSpc>
            </a:pPr>
            <a:r>
              <a:rPr lang="pt-BR" sz="2400" smtClean="0">
                <a:latin typeface="Arial" charset="0"/>
              </a:rPr>
              <a:t>Assistência Farmacêutica desatrelada do perfil epidemiológico;</a:t>
            </a:r>
          </a:p>
          <a:p>
            <a:pPr lvl="1" eaLnBrk="1" hangingPunct="1">
              <a:lnSpc>
                <a:spcPct val="80000"/>
              </a:lnSpc>
              <a:buFont typeface="Arial" charset="0"/>
              <a:buNone/>
            </a:pPr>
            <a:endParaRPr lang="pt-BR" sz="1600" smtClean="0">
              <a:latin typeface="Arial" charset="0"/>
            </a:endParaRPr>
          </a:p>
          <a:p>
            <a:pPr lvl="1" eaLnBrk="1" hangingPunct="1">
              <a:lnSpc>
                <a:spcPct val="80000"/>
              </a:lnSpc>
            </a:pPr>
            <a:r>
              <a:rPr lang="pt-BR" sz="2400" smtClean="0">
                <a:latin typeface="Arial" charset="0"/>
              </a:rPr>
              <a:t>Distribuição não homogênea das ações de média complexidade;</a:t>
            </a:r>
          </a:p>
          <a:p>
            <a:pPr lvl="1" eaLnBrk="1" hangingPunct="1">
              <a:lnSpc>
                <a:spcPct val="80000"/>
              </a:lnSpc>
              <a:buFont typeface="Arial" charset="0"/>
              <a:buNone/>
            </a:pPr>
            <a:endParaRPr lang="pt-BR" sz="1600" smtClean="0">
              <a:latin typeface="Arial" charset="0"/>
            </a:endParaRPr>
          </a:p>
          <a:p>
            <a:pPr lvl="1" eaLnBrk="1" hangingPunct="1">
              <a:lnSpc>
                <a:spcPct val="80000"/>
              </a:lnSpc>
            </a:pPr>
            <a:r>
              <a:rPr lang="pt-BR" sz="2400" smtClean="0">
                <a:latin typeface="Arial" charset="0"/>
              </a:rPr>
              <a:t>Falta de organização em rede e linhas de cuidado;</a:t>
            </a:r>
          </a:p>
        </p:txBody>
      </p:sp>
      <p:sp>
        <p:nvSpPr>
          <p:cNvPr id="66562" name="Título 1"/>
          <p:cNvSpPr>
            <a:spLocks noGrp="1"/>
          </p:cNvSpPr>
          <p:nvPr>
            <p:ph type="title" idx="4294967295"/>
          </p:nvPr>
        </p:nvSpPr>
        <p:spPr>
          <a:xfrm>
            <a:off x="0" y="-90488"/>
            <a:ext cx="9144000" cy="1143001"/>
          </a:xfrm>
        </p:spPr>
        <p:txBody>
          <a:bodyPr/>
          <a:lstStyle/>
          <a:p>
            <a:pPr eaLnBrk="1" hangingPunct="1"/>
            <a:r>
              <a:rPr lang="pt-BR" b="1" smtClean="0">
                <a:latin typeface="Arial" charset="0"/>
              </a:rPr>
              <a:t>DIFICULDADES EM 2007 - 2008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0" y="692150"/>
            <a:ext cx="9144000" cy="4291013"/>
          </a:xfrm>
          <a:prstGeom prst="rect">
            <a:avLst/>
          </a:prstGeom>
          <a:noFill/>
          <a:ln w="9525">
            <a:noFill/>
            <a:miter lim="800000"/>
            <a:headEnd/>
            <a:tailEnd/>
          </a:ln>
        </p:spPr>
        <p:txBody>
          <a:bodyPr>
            <a:spAutoFit/>
          </a:bodyPr>
          <a:lstStyle/>
          <a:p>
            <a:pPr lvl="1" algn="just"/>
            <a:r>
              <a:rPr lang="pt-BR" sz="2400">
                <a:solidFill>
                  <a:schemeClr val="tx1"/>
                </a:solidFill>
                <a:latin typeface="Arial" charset="0"/>
                <a:cs typeface="Arial" charset="0"/>
              </a:rPr>
              <a:t>— Dificuldades financeiras dos hospitais públicos e filantrópicos, inviabilizando investimentos que propiciem maior acolhimento e qualidade no atendimento;</a:t>
            </a:r>
          </a:p>
          <a:p>
            <a:pPr lvl="1" algn="just"/>
            <a:endParaRPr lang="pt-BR" sz="2400">
              <a:solidFill>
                <a:schemeClr val="tx1"/>
              </a:solidFill>
              <a:latin typeface="Arial" charset="0"/>
              <a:cs typeface="Arial" charset="0"/>
            </a:endParaRPr>
          </a:p>
          <a:p>
            <a:pPr lvl="1" algn="just"/>
            <a:r>
              <a:rPr lang="pt-BR" sz="1800">
                <a:solidFill>
                  <a:schemeClr val="tx1"/>
                </a:solidFill>
                <a:latin typeface="Arial" charset="0"/>
                <a:cs typeface="Arial" charset="0"/>
              </a:rPr>
              <a:t>— </a:t>
            </a:r>
            <a:r>
              <a:rPr lang="pt-BR" sz="2400">
                <a:solidFill>
                  <a:schemeClr val="tx1"/>
                </a:solidFill>
                <a:latin typeface="Arial" charset="0"/>
                <a:cs typeface="Arial" charset="0"/>
              </a:rPr>
              <a:t>Deficiência de leitos e equipes de terapia intensiva;</a:t>
            </a:r>
          </a:p>
          <a:p>
            <a:pPr lvl="1" algn="just"/>
            <a:endParaRPr lang="pt-BR" sz="2400">
              <a:solidFill>
                <a:schemeClr val="tx1"/>
              </a:solidFill>
              <a:latin typeface="Arial" charset="0"/>
              <a:cs typeface="Arial" charset="0"/>
            </a:endParaRPr>
          </a:p>
          <a:p>
            <a:pPr lvl="1" algn="just"/>
            <a:endParaRPr lang="pt-BR" sz="2400">
              <a:solidFill>
                <a:schemeClr val="tx1"/>
              </a:solidFill>
              <a:latin typeface="Arial" charset="0"/>
              <a:cs typeface="Arial" charset="0"/>
            </a:endParaRPr>
          </a:p>
          <a:p>
            <a:pPr lvl="1" algn="just"/>
            <a:r>
              <a:rPr lang="pt-BR" sz="1800">
                <a:solidFill>
                  <a:schemeClr val="tx1"/>
                </a:solidFill>
                <a:latin typeface="Arial" charset="0"/>
                <a:cs typeface="Arial" charset="0"/>
              </a:rPr>
              <a:t>— </a:t>
            </a:r>
            <a:r>
              <a:rPr lang="pt-BR" sz="2400">
                <a:solidFill>
                  <a:schemeClr val="tx1"/>
                </a:solidFill>
                <a:latin typeface="Arial" charset="0"/>
                <a:cs typeface="Arial" charset="0"/>
              </a:rPr>
              <a:t>Baixa produtividade do Hospital Regional de CG e fragilidade nos controles operacionais, bem como deficiências na sua inserção no SUS, do ponto de vista da regulação.</a:t>
            </a:r>
          </a:p>
          <a:p>
            <a:pPr algn="just">
              <a:spcBef>
                <a:spcPct val="50000"/>
              </a:spcBef>
            </a:pPr>
            <a:r>
              <a:rPr lang="pt-BR" sz="2400">
                <a:solidFill>
                  <a:schemeClr val="tx1"/>
                </a:solidFill>
                <a:latin typeface="Arial" charset="0"/>
                <a:cs typeface="Arial" charset="0"/>
              </a:rPr>
              <a:t>     - Adesão aos Protocolos de regulação instituidos e publicados. </a:t>
            </a:r>
          </a:p>
        </p:txBody>
      </p:sp>
      <p:sp>
        <p:nvSpPr>
          <p:cNvPr id="67586" name="Text Box 3"/>
          <p:cNvSpPr txBox="1">
            <a:spLocks noChangeArrowheads="1"/>
          </p:cNvSpPr>
          <p:nvPr/>
        </p:nvSpPr>
        <p:spPr bwMode="auto">
          <a:xfrm>
            <a:off x="179388" y="188913"/>
            <a:ext cx="1079500" cy="366712"/>
          </a:xfrm>
          <a:prstGeom prst="rect">
            <a:avLst/>
          </a:prstGeom>
          <a:noFill/>
          <a:ln w="9525">
            <a:noFill/>
            <a:miter lim="800000"/>
            <a:headEnd/>
            <a:tailEnd/>
          </a:ln>
        </p:spPr>
        <p:txBody>
          <a:bodyPr>
            <a:spAutoFit/>
          </a:bodyPr>
          <a:lstStyle/>
          <a:p>
            <a:pPr>
              <a:spcBef>
                <a:spcPct val="50000"/>
              </a:spcBef>
            </a:pPr>
            <a:r>
              <a:rPr lang="pt-BR" sz="1800">
                <a:solidFill>
                  <a:schemeClr val="tx1"/>
                </a:solidFill>
                <a:latin typeface="Candara" pitchFamily="34" charset="0"/>
                <a:cs typeface="Arial" charset="0"/>
              </a:rPr>
              <a:t>Cont.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ítulo 1"/>
          <p:cNvSpPr>
            <a:spLocks noGrp="1"/>
          </p:cNvSpPr>
          <p:nvPr>
            <p:ph type="title"/>
          </p:nvPr>
        </p:nvSpPr>
        <p:spPr>
          <a:xfrm>
            <a:off x="0" y="0"/>
            <a:ext cx="9144000" cy="1143000"/>
          </a:xfrm>
        </p:spPr>
        <p:txBody>
          <a:bodyPr/>
          <a:lstStyle/>
          <a:p>
            <a:pPr eaLnBrk="1" hangingPunct="1"/>
            <a:r>
              <a:rPr lang="pt-BR" sz="2700" b="1" smtClean="0">
                <a:solidFill>
                  <a:schemeClr val="hlink"/>
                </a:solidFill>
              </a:rPr>
              <a:t>OBSTÁCULOS ENFRENTADOS PARA A ORGANIZAÇÃO DA REGULAÇÃO</a:t>
            </a:r>
            <a:endParaRPr lang="pt-BR" b="1" smtClean="0">
              <a:solidFill>
                <a:schemeClr val="hlink"/>
              </a:solidFill>
            </a:endParaRPr>
          </a:p>
        </p:txBody>
      </p:sp>
      <p:sp>
        <p:nvSpPr>
          <p:cNvPr id="68610" name="Retângulo 3"/>
          <p:cNvSpPr>
            <a:spLocks noChangeArrowheads="1"/>
          </p:cNvSpPr>
          <p:nvPr/>
        </p:nvSpPr>
        <p:spPr bwMode="auto">
          <a:xfrm>
            <a:off x="0" y="1196975"/>
            <a:ext cx="9144000" cy="5568950"/>
          </a:xfrm>
          <a:prstGeom prst="rect">
            <a:avLst/>
          </a:prstGeom>
          <a:noFill/>
          <a:ln w="9525">
            <a:noFill/>
            <a:miter lim="800000"/>
            <a:headEnd/>
            <a:tailEnd/>
          </a:ln>
        </p:spPr>
        <p:txBody>
          <a:bodyPr>
            <a:spAutoFit/>
          </a:bodyPr>
          <a:lstStyle/>
          <a:p>
            <a:pPr lvl="1">
              <a:buFont typeface="Arial" charset="0"/>
              <a:buChar char="•"/>
            </a:pPr>
            <a:r>
              <a:rPr lang="pt-BR" sz="2400" b="1">
                <a:solidFill>
                  <a:schemeClr val="tx1"/>
                </a:solidFill>
                <a:latin typeface="Calibri" pitchFamily="34" charset="0"/>
                <a:cs typeface="Arial" charset="0"/>
              </a:rPr>
              <a:t> Estado com grande extensão territorial com baixa densidade populacional comprometendo a viabilidade de instalação de estruturas descentralizadas para o atendimento principalmente os que requerem alta tecnologia;</a:t>
            </a:r>
          </a:p>
          <a:p>
            <a:pPr lvl="1">
              <a:buFont typeface="Arial" charset="0"/>
              <a:buChar char="•"/>
            </a:pPr>
            <a:endParaRPr lang="pt-BR" sz="2400" b="1">
              <a:solidFill>
                <a:schemeClr val="tx1"/>
              </a:solidFill>
              <a:latin typeface="Calibri" pitchFamily="34" charset="0"/>
              <a:cs typeface="Arial" charset="0"/>
            </a:endParaRPr>
          </a:p>
          <a:p>
            <a:pPr lvl="1">
              <a:buFont typeface="Arial" charset="0"/>
              <a:buChar char="•"/>
            </a:pPr>
            <a:r>
              <a:rPr lang="pt-BR" sz="2400" b="1">
                <a:solidFill>
                  <a:schemeClr val="tx1"/>
                </a:solidFill>
                <a:latin typeface="Calibri" pitchFamily="34" charset="0"/>
                <a:cs typeface="Arial" charset="0"/>
              </a:rPr>
              <a:t> É o 6º em extensão territorial e em Densidade 6,86 hab./km² (19º);</a:t>
            </a:r>
          </a:p>
          <a:p>
            <a:pPr lvl="1">
              <a:buFont typeface="Arial" charset="0"/>
              <a:buNone/>
            </a:pPr>
            <a:endParaRPr lang="pt-BR" sz="2400" b="1">
              <a:solidFill>
                <a:schemeClr val="tx1"/>
              </a:solidFill>
              <a:latin typeface="Calibri" pitchFamily="34" charset="0"/>
              <a:cs typeface="Arial" charset="0"/>
            </a:endParaRPr>
          </a:p>
          <a:p>
            <a:pPr lvl="1">
              <a:buFont typeface="Arial" charset="0"/>
              <a:buChar char="•"/>
            </a:pPr>
            <a:r>
              <a:rPr lang="pt-BR" sz="2400" b="1">
                <a:solidFill>
                  <a:schemeClr val="tx1"/>
                </a:solidFill>
                <a:latin typeface="Calibri" pitchFamily="34" charset="0"/>
                <a:cs typeface="Arial" charset="0"/>
              </a:rPr>
              <a:t> 4 municípios com população acima de 100.000 hab;</a:t>
            </a:r>
          </a:p>
          <a:p>
            <a:pPr lvl="1">
              <a:buFont typeface="Arial" charset="0"/>
              <a:buChar char="•"/>
            </a:pPr>
            <a:endParaRPr lang="pt-BR" sz="2400" b="1">
              <a:solidFill>
                <a:schemeClr val="tx1"/>
              </a:solidFill>
              <a:latin typeface="Calibri" pitchFamily="34" charset="0"/>
              <a:cs typeface="Arial" charset="0"/>
            </a:endParaRPr>
          </a:p>
          <a:p>
            <a:pPr lvl="1">
              <a:buFont typeface="Arial" charset="0"/>
              <a:buChar char="•"/>
            </a:pPr>
            <a:r>
              <a:rPr lang="pt-BR" sz="2400" b="1">
                <a:solidFill>
                  <a:schemeClr val="tx1"/>
                </a:solidFill>
                <a:latin typeface="Calibri" pitchFamily="34" charset="0"/>
                <a:cs typeface="Arial" charset="0"/>
              </a:rPr>
              <a:t> Apesar de em números globais ter 24 médicos/10.000hab (3 x preconizado pela OMS) temos grande concentração nos maiores centros com baixa concentração em áreas menos populosas;</a:t>
            </a:r>
          </a:p>
          <a:p>
            <a:pPr lvl="1">
              <a:buFont typeface="Arial" charset="0"/>
              <a:buNone/>
            </a:pPr>
            <a:endParaRPr lang="pt-BR" sz="2400" b="1">
              <a:solidFill>
                <a:schemeClr val="tx1"/>
              </a:solidFill>
              <a:latin typeface="Calibri" pitchFamily="34" charset="0"/>
              <a:cs typeface="Arial" charset="0"/>
            </a:endParaRPr>
          </a:p>
          <a:p>
            <a:pPr lvl="1">
              <a:buFont typeface="Arial" charset="0"/>
              <a:buChar char="•"/>
            </a:pPr>
            <a:r>
              <a:rPr lang="pt-BR" sz="2400" b="1">
                <a:solidFill>
                  <a:schemeClr val="tx1"/>
                </a:solidFill>
                <a:latin typeface="Calibri" pitchFamily="34" charset="0"/>
                <a:cs typeface="Arial" charset="0"/>
              </a:rPr>
              <a:t> Dos 78 Municípios apenas 19 estão em gestão plena.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ítulo 1"/>
          <p:cNvSpPr>
            <a:spLocks noGrp="1"/>
          </p:cNvSpPr>
          <p:nvPr>
            <p:ph type="title"/>
          </p:nvPr>
        </p:nvSpPr>
        <p:spPr>
          <a:xfrm>
            <a:off x="0" y="-171450"/>
            <a:ext cx="9144000" cy="1143000"/>
          </a:xfrm>
        </p:spPr>
        <p:txBody>
          <a:bodyPr/>
          <a:lstStyle/>
          <a:p>
            <a:pPr eaLnBrk="1" hangingPunct="1"/>
            <a:r>
              <a:rPr lang="pt-BR" sz="2800" b="1" smtClean="0">
                <a:solidFill>
                  <a:schemeClr val="hlink"/>
                </a:solidFill>
              </a:rPr>
              <a:t>OBSTÁCULOS ENFRENTADOS PARA A ORGANIZAÇÃO DA REGULAÇÃO</a:t>
            </a:r>
          </a:p>
        </p:txBody>
      </p:sp>
      <p:sp>
        <p:nvSpPr>
          <p:cNvPr id="69634" name="Retângulo 3"/>
          <p:cNvSpPr>
            <a:spLocks noChangeArrowheads="1"/>
          </p:cNvSpPr>
          <p:nvPr/>
        </p:nvSpPr>
        <p:spPr bwMode="auto">
          <a:xfrm>
            <a:off x="0" y="1035050"/>
            <a:ext cx="9144000" cy="5213350"/>
          </a:xfrm>
          <a:prstGeom prst="rect">
            <a:avLst/>
          </a:prstGeom>
          <a:noFill/>
          <a:ln w="9525">
            <a:noFill/>
            <a:miter lim="800000"/>
            <a:headEnd/>
            <a:tailEnd/>
          </a:ln>
        </p:spPr>
        <p:txBody>
          <a:bodyPr>
            <a:spAutoFit/>
          </a:bodyPr>
          <a:lstStyle/>
          <a:p>
            <a:pPr marL="892175" lvl="1" indent="179388">
              <a:buFont typeface="Arial" charset="0"/>
              <a:buChar char="•"/>
            </a:pPr>
            <a:r>
              <a:rPr lang="pt-BR" sz="2000" b="1">
                <a:solidFill>
                  <a:srgbClr val="FF3300"/>
                </a:solidFill>
                <a:latin typeface="Calibri" pitchFamily="34" charset="0"/>
                <a:cs typeface="Arial" charset="0"/>
              </a:rPr>
              <a:t> Internação de Urgência</a:t>
            </a:r>
          </a:p>
          <a:p>
            <a:pPr marL="1250950" lvl="2">
              <a:buFont typeface="Arial" charset="0"/>
              <a:buChar char="•"/>
            </a:pPr>
            <a:r>
              <a:rPr lang="pt-BR" sz="2000">
                <a:solidFill>
                  <a:schemeClr val="tx1"/>
                </a:solidFill>
                <a:latin typeface="Calibri" pitchFamily="34" charset="0"/>
                <a:cs typeface="Arial" charset="0"/>
              </a:rPr>
              <a:t> </a:t>
            </a:r>
            <a:r>
              <a:rPr lang="pt-BR" sz="2000" b="1">
                <a:solidFill>
                  <a:srgbClr val="008000"/>
                </a:solidFill>
                <a:latin typeface="Calibri" pitchFamily="34" charset="0"/>
                <a:cs typeface="Arial" charset="0"/>
              </a:rPr>
              <a:t>Dificuldades observadas no sistema SISREG III</a:t>
            </a:r>
          </a:p>
          <a:p>
            <a:pPr marL="1430338" lvl="3">
              <a:buFont typeface="Arial" charset="0"/>
              <a:buChar char="•"/>
            </a:pPr>
            <a:r>
              <a:rPr lang="pt-BR" sz="2000" b="1">
                <a:solidFill>
                  <a:schemeClr val="tx1"/>
                </a:solidFill>
                <a:latin typeface="Calibri" pitchFamily="34" charset="0"/>
                <a:cs typeface="Arial" charset="0"/>
              </a:rPr>
              <a:t> SISREG III Não estruturado para a regulação da urgência (acesso a porta entrada), sendo assim, existe a necessidade, caso não haja, do desenvolvimento de um sistema por parte do MS/DATASUS de U.E. ou desenvolver um módulo no próprio no SISREGIII.</a:t>
            </a:r>
          </a:p>
          <a:p>
            <a:pPr marL="1430338" lvl="3">
              <a:buFont typeface="Arial" charset="0"/>
              <a:buNone/>
            </a:pPr>
            <a:endParaRPr lang="pt-BR" sz="2000" b="1">
              <a:solidFill>
                <a:schemeClr val="tx1"/>
              </a:solidFill>
              <a:latin typeface="Calibri" pitchFamily="34" charset="0"/>
              <a:cs typeface="Arial" charset="0"/>
            </a:endParaRPr>
          </a:p>
          <a:p>
            <a:pPr marL="892175" lvl="1" indent="179388">
              <a:buFont typeface="Arial" charset="0"/>
              <a:buChar char="•"/>
            </a:pPr>
            <a:r>
              <a:rPr lang="pt-BR" sz="2000" b="1">
                <a:solidFill>
                  <a:srgbClr val="FF3300"/>
                </a:solidFill>
                <a:latin typeface="Calibri" pitchFamily="34" charset="0"/>
              </a:rPr>
              <a:t>Pré Hospitalar</a:t>
            </a:r>
          </a:p>
          <a:p>
            <a:pPr marL="1430338" lvl="3">
              <a:buFont typeface="Arial" charset="0"/>
              <a:buChar char="•"/>
            </a:pPr>
            <a:r>
              <a:rPr lang="pt-BR" sz="2000" b="1">
                <a:solidFill>
                  <a:srgbClr val="008000"/>
                </a:solidFill>
                <a:latin typeface="Calibri" pitchFamily="34" charset="0"/>
              </a:rPr>
              <a:t> Recursos Humanos</a:t>
            </a:r>
          </a:p>
          <a:p>
            <a:pPr marL="1430338" lvl="3">
              <a:buFont typeface="Arial" charset="0"/>
              <a:buChar char="•"/>
            </a:pPr>
            <a:r>
              <a:rPr lang="pt-BR" sz="2000" b="1">
                <a:solidFill>
                  <a:schemeClr val="tx1"/>
                </a:solidFill>
                <a:latin typeface="Calibri" pitchFamily="34" charset="0"/>
              </a:rPr>
              <a:t> Dificuldades inerentes à obtenção de equipe médica e não médica para estruturação da regulação.</a:t>
            </a:r>
          </a:p>
          <a:p>
            <a:pPr marL="1430338" lvl="3">
              <a:buFont typeface="Arial" charset="0"/>
              <a:buChar char="•"/>
            </a:pPr>
            <a:r>
              <a:rPr lang="pt-BR" sz="2000" b="1">
                <a:solidFill>
                  <a:schemeClr val="tx1"/>
                </a:solidFill>
                <a:latin typeface="Calibri" pitchFamily="34" charset="0"/>
              </a:rPr>
              <a:t> Alta rotatividade das equipes de regulação dos municípios.</a:t>
            </a:r>
          </a:p>
          <a:p>
            <a:pPr marL="1430338" lvl="3">
              <a:buFont typeface="Arial" charset="0"/>
              <a:buChar char="•"/>
            </a:pPr>
            <a:r>
              <a:rPr lang="pt-BR" sz="2000" b="1">
                <a:solidFill>
                  <a:schemeClr val="tx1"/>
                </a:solidFill>
                <a:latin typeface="Calibri" pitchFamily="34" charset="0"/>
              </a:rPr>
              <a:t> Falta de instrumentos informatizados para acompanhamento em tempo real da situação das portas de Urgência tanto para o SAMU quanto para a CERA.</a:t>
            </a:r>
          </a:p>
          <a:p>
            <a:pPr marL="1430338" lvl="3">
              <a:buFont typeface="Arial" charset="0"/>
              <a:buNone/>
            </a:pPr>
            <a:endParaRPr lang="pt-BR" b="1">
              <a:solidFill>
                <a:schemeClr val="tx1"/>
              </a:solidFill>
              <a:latin typeface="Calibri" pitchFamily="34" charset="0"/>
            </a:endParaRPr>
          </a:p>
          <a:p>
            <a:pPr marL="1430338" lvl="3">
              <a:buFont typeface="Arial" charset="0"/>
              <a:buNone/>
            </a:pPr>
            <a:endParaRPr lang="pt-BR" sz="2000" b="1">
              <a:solidFill>
                <a:schemeClr val="tx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tângulo 3"/>
          <p:cNvSpPr>
            <a:spLocks noChangeArrowheads="1"/>
          </p:cNvSpPr>
          <p:nvPr/>
        </p:nvSpPr>
        <p:spPr bwMode="auto">
          <a:xfrm>
            <a:off x="0" y="866775"/>
            <a:ext cx="9144000" cy="5883275"/>
          </a:xfrm>
          <a:prstGeom prst="rect">
            <a:avLst/>
          </a:prstGeom>
          <a:noFill/>
          <a:ln w="9525">
            <a:noFill/>
            <a:miter lim="800000"/>
            <a:headEnd/>
            <a:tailEnd/>
          </a:ln>
        </p:spPr>
        <p:txBody>
          <a:bodyPr>
            <a:spAutoFit/>
          </a:bodyPr>
          <a:lstStyle/>
          <a:p>
            <a:pPr lvl="1">
              <a:buFont typeface="Arial" charset="0"/>
              <a:buChar char="•"/>
            </a:pPr>
            <a:r>
              <a:rPr lang="pt-BR" sz="2000" b="1">
                <a:solidFill>
                  <a:schemeClr val="tx1"/>
                </a:solidFill>
                <a:latin typeface="Calibri" pitchFamily="34" charset="0"/>
                <a:cs typeface="Arial" charset="0"/>
              </a:rPr>
              <a:t> Concentração Tecnológica em Campo Grande com solicitações de transferências inter-municipais solicitadas para elucidação diagnóstica.</a:t>
            </a:r>
          </a:p>
          <a:p>
            <a:pPr lvl="1">
              <a:buFont typeface="Arial" charset="0"/>
              <a:buNone/>
            </a:pPr>
            <a:endParaRPr lang="pt-BR" sz="2000" b="1">
              <a:solidFill>
                <a:schemeClr val="tx1"/>
              </a:solidFill>
              <a:latin typeface="Calibri" pitchFamily="34" charset="0"/>
              <a:cs typeface="Arial" charset="0"/>
            </a:endParaRPr>
          </a:p>
          <a:p>
            <a:pPr lvl="1">
              <a:buFont typeface="Arial" charset="0"/>
              <a:buChar char="•"/>
            </a:pPr>
            <a:r>
              <a:rPr lang="pt-BR" sz="2000" b="1">
                <a:solidFill>
                  <a:schemeClr val="tx1"/>
                </a:solidFill>
                <a:latin typeface="Calibri" pitchFamily="34" charset="0"/>
                <a:cs typeface="Arial" charset="0"/>
              </a:rPr>
              <a:t> Necessidade das SMS em contratualizarem serviços acima dos valores da tabela unificada, e as pactuações realizadas considerarem os valores da Tabela.</a:t>
            </a:r>
          </a:p>
          <a:p>
            <a:pPr lvl="1">
              <a:buFont typeface="Arial" charset="0"/>
              <a:buNone/>
            </a:pPr>
            <a:endParaRPr lang="pt-BR" sz="2000" b="1">
              <a:solidFill>
                <a:schemeClr val="tx1"/>
              </a:solidFill>
              <a:latin typeface="Calibri" pitchFamily="34" charset="0"/>
              <a:cs typeface="Arial" charset="0"/>
            </a:endParaRPr>
          </a:p>
          <a:p>
            <a:pPr lvl="1">
              <a:buFont typeface="Arial" charset="0"/>
              <a:buChar char="•"/>
            </a:pPr>
            <a:r>
              <a:rPr lang="pt-BR" sz="2000" b="1">
                <a:solidFill>
                  <a:schemeClr val="tx1"/>
                </a:solidFill>
                <a:latin typeface="Calibri" pitchFamily="34" charset="0"/>
                <a:cs typeface="Arial" charset="0"/>
              </a:rPr>
              <a:t> Difícil fixação de profissionais nos municípios do interior, alta rotatividade, e a manutenção perene de profissionais críticos como anestesistas, ortopedistas, pediatras e cirurgiões gerais.</a:t>
            </a:r>
          </a:p>
          <a:p>
            <a:pPr lvl="1">
              <a:buFont typeface="Arial" charset="0"/>
              <a:buNone/>
            </a:pPr>
            <a:endParaRPr lang="pt-BR" sz="2000" b="1">
              <a:solidFill>
                <a:schemeClr val="tx1"/>
              </a:solidFill>
              <a:latin typeface="Calibri" pitchFamily="34" charset="0"/>
              <a:cs typeface="Arial" charset="0"/>
            </a:endParaRPr>
          </a:p>
          <a:p>
            <a:pPr lvl="1">
              <a:buFont typeface="Arial" charset="0"/>
              <a:buChar char="•"/>
            </a:pPr>
            <a:r>
              <a:rPr lang="pt-BR" sz="2000" b="1">
                <a:solidFill>
                  <a:schemeClr val="tx1"/>
                </a:solidFill>
                <a:latin typeface="Calibri" pitchFamily="34" charset="0"/>
                <a:cs typeface="Arial" charset="0"/>
              </a:rPr>
              <a:t> Apesar de contratualização de municípios para apoio no atendimento ortopédico de urgência para a baixa e a média complexidade temos freqüente não cumprimento das metas por escala reduzida de profissionais, ausência de gestão de clínica local, não manutenção dos leitos específicos para os procedimentos com alegação da ocupação pelas internações de urgência.</a:t>
            </a:r>
          </a:p>
          <a:p>
            <a:pPr lvl="1">
              <a:buFont typeface="Arial" charset="0"/>
              <a:buChar char="•"/>
            </a:pPr>
            <a:endParaRPr lang="pt-BR" sz="2000" b="1">
              <a:solidFill>
                <a:schemeClr val="tx1"/>
              </a:solidFill>
              <a:latin typeface="Calibri" pitchFamily="34" charset="0"/>
              <a:cs typeface="Arial" charset="0"/>
            </a:endParaRPr>
          </a:p>
          <a:p>
            <a:pPr lvl="1">
              <a:buFont typeface="Arial" charset="0"/>
              <a:buChar char="•"/>
            </a:pPr>
            <a:r>
              <a:rPr lang="pt-BR" sz="2000" b="1">
                <a:solidFill>
                  <a:schemeClr val="tx1"/>
                </a:solidFill>
                <a:latin typeface="Calibri" pitchFamily="34" charset="0"/>
                <a:cs typeface="Arial" charset="0"/>
              </a:rPr>
              <a:t> Sistemas de Gestão ainda fragilizados e descentralizados – CNS – CNES e SISPPI.</a:t>
            </a:r>
          </a:p>
          <a:p>
            <a:pPr lvl="3">
              <a:buFont typeface="Arial" charset="0"/>
              <a:buChar char="•"/>
            </a:pPr>
            <a:endParaRPr lang="pt-BR" sz="2000" b="1">
              <a:solidFill>
                <a:schemeClr val="tx1"/>
              </a:solidFill>
              <a:latin typeface="Calibri" pitchFamily="34" charset="0"/>
              <a:cs typeface="Arial" charset="0"/>
            </a:endParaRPr>
          </a:p>
        </p:txBody>
      </p:sp>
      <p:sp>
        <p:nvSpPr>
          <p:cNvPr id="70658" name="Título 1"/>
          <p:cNvSpPr>
            <a:spLocks/>
          </p:cNvSpPr>
          <p:nvPr/>
        </p:nvSpPr>
        <p:spPr bwMode="auto">
          <a:xfrm>
            <a:off x="0" y="-242888"/>
            <a:ext cx="9144000" cy="1143001"/>
          </a:xfrm>
          <a:prstGeom prst="rect">
            <a:avLst/>
          </a:prstGeom>
          <a:noFill/>
          <a:ln w="9525">
            <a:noFill/>
            <a:miter lim="800000"/>
            <a:headEnd/>
            <a:tailEnd/>
          </a:ln>
        </p:spPr>
        <p:txBody>
          <a:bodyPr anchor="ctr"/>
          <a:lstStyle/>
          <a:p>
            <a:pPr algn="ctr"/>
            <a:r>
              <a:rPr lang="pt-BR" sz="2400" b="1">
                <a:solidFill>
                  <a:schemeClr val="hlink"/>
                </a:solidFill>
                <a:latin typeface="Calibri" pitchFamily="34" charset="0"/>
              </a:rPr>
              <a:t>OBSTÁCULOS ENFRENTADOS PARA A ORGANIZAÇÃO DA REGULAÇÃO DAS URGÊNCIAS (PRÉ-HOSPITALAR E INTERNAÇÃO DE URGÊNCIA).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ítulo 1"/>
          <p:cNvSpPr>
            <a:spLocks noGrp="1"/>
          </p:cNvSpPr>
          <p:nvPr>
            <p:ph type="title" idx="4294967295"/>
          </p:nvPr>
        </p:nvSpPr>
        <p:spPr/>
        <p:txBody>
          <a:bodyPr/>
          <a:lstStyle/>
          <a:p>
            <a:pPr eaLnBrk="1" hangingPunct="1"/>
            <a:r>
              <a:rPr lang="pt-BR" sz="3200" b="1" smtClean="0">
                <a:solidFill>
                  <a:srgbClr val="2929E9"/>
                </a:solidFill>
                <a:latin typeface="Arial" charset="0"/>
              </a:rPr>
              <a:t>Perspectivas em relação ao atual do Sistema de Saúde no Mato Grosso do Sul</a:t>
            </a:r>
          </a:p>
        </p:txBody>
      </p:sp>
      <p:sp>
        <p:nvSpPr>
          <p:cNvPr id="71682" name="Espaço Reservado para Conteúdo 2"/>
          <p:cNvSpPr>
            <a:spLocks noGrp="1"/>
          </p:cNvSpPr>
          <p:nvPr>
            <p:ph idx="4294967295"/>
          </p:nvPr>
        </p:nvSpPr>
        <p:spPr>
          <a:xfrm>
            <a:off x="0" y="1600200"/>
            <a:ext cx="9144000" cy="4525963"/>
          </a:xfrm>
        </p:spPr>
        <p:txBody>
          <a:bodyPr/>
          <a:lstStyle/>
          <a:p>
            <a:pPr eaLnBrk="1" hangingPunct="1"/>
            <a:r>
              <a:rPr lang="pt-BR" sz="2800" b="1" smtClean="0">
                <a:solidFill>
                  <a:srgbClr val="008000"/>
                </a:solidFill>
                <a:latin typeface="Arial" charset="0"/>
              </a:rPr>
              <a:t>DESAFIOS </a:t>
            </a:r>
          </a:p>
          <a:p>
            <a:pPr lvl="1" algn="just" eaLnBrk="1" hangingPunct="1"/>
            <a:r>
              <a:rPr lang="pt-BR" sz="2400" smtClean="0">
                <a:latin typeface="Arial" charset="0"/>
              </a:rPr>
              <a:t>Foco nas necessidades dos usuários (população), regulação prioritária a partir da APS;</a:t>
            </a:r>
          </a:p>
          <a:p>
            <a:pPr lvl="1" algn="just" eaLnBrk="1" hangingPunct="1"/>
            <a:r>
              <a:rPr lang="pt-BR" sz="2400" smtClean="0">
                <a:latin typeface="Arial" charset="0"/>
              </a:rPr>
              <a:t>Aumento da resolutividade dos serviços credenciados;</a:t>
            </a:r>
          </a:p>
          <a:p>
            <a:pPr lvl="1" algn="just" eaLnBrk="1" hangingPunct="1"/>
            <a:r>
              <a:rPr lang="pt-BR" sz="2400" smtClean="0">
                <a:latin typeface="Arial" charset="0"/>
              </a:rPr>
              <a:t>Qualificação da equipe profissional dos municípios do interior (grande índice de rotatividade);</a:t>
            </a:r>
          </a:p>
          <a:p>
            <a:pPr lvl="1" algn="just" eaLnBrk="1" hangingPunct="1"/>
            <a:r>
              <a:rPr lang="pt-BR" sz="2400" smtClean="0">
                <a:latin typeface="Arial" charset="0"/>
              </a:rPr>
              <a:t>Plenitude da regulação do acesso – todo os municípios do Estado já estão inseridos na regulação:</a:t>
            </a:r>
          </a:p>
          <a:p>
            <a:pPr lvl="2" algn="just" eaLnBrk="1" hangingPunct="1"/>
            <a:r>
              <a:rPr lang="pt-BR" smtClean="0">
                <a:latin typeface="Arial" charset="0"/>
              </a:rPr>
              <a:t>Impossibilidade da manutenção do </a:t>
            </a:r>
            <a:r>
              <a:rPr lang="pt-BR" smtClean="0">
                <a:solidFill>
                  <a:schemeClr val="accent2"/>
                </a:solidFill>
                <a:latin typeface="Arial" charset="0"/>
              </a:rPr>
              <a:t>Custeio</a:t>
            </a:r>
            <a:r>
              <a:rPr lang="pt-BR" smtClean="0">
                <a:latin typeface="Arial" charset="0"/>
              </a:rPr>
              <a:t> da estrutura regulatória necessária macrorregional para plena efetivação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ixaDeTexto 5"/>
          <p:cNvSpPr txBox="1">
            <a:spLocks noChangeArrowheads="1"/>
          </p:cNvSpPr>
          <p:nvPr/>
        </p:nvSpPr>
        <p:spPr bwMode="auto">
          <a:xfrm>
            <a:off x="468313" y="476250"/>
            <a:ext cx="2000250" cy="1465263"/>
          </a:xfrm>
          <a:prstGeom prst="rect">
            <a:avLst/>
          </a:prstGeom>
          <a:noFill/>
          <a:ln w="9525">
            <a:noFill/>
            <a:miter lim="800000"/>
            <a:headEnd/>
            <a:tailEnd/>
          </a:ln>
        </p:spPr>
        <p:txBody>
          <a:bodyPr>
            <a:spAutoFit/>
          </a:bodyPr>
          <a:lstStyle/>
          <a:p>
            <a:pPr algn="ctr"/>
            <a:r>
              <a:rPr lang="pt-BR" sz="1800">
                <a:solidFill>
                  <a:schemeClr val="tx1"/>
                </a:solidFill>
                <a:latin typeface="Calibri" pitchFamily="34" charset="0"/>
                <a:cs typeface="Arial" charset="0"/>
              </a:rPr>
              <a:t>Macrorregião de Campo Grande – 32 municípios e 1.298.656 hab.</a:t>
            </a:r>
          </a:p>
          <a:p>
            <a:pPr algn="ctr"/>
            <a:endParaRPr lang="pt-BR" sz="1800">
              <a:solidFill>
                <a:schemeClr val="tx1"/>
              </a:solidFill>
              <a:latin typeface="Calibri" pitchFamily="34" charset="0"/>
              <a:cs typeface="Arial" charset="0"/>
            </a:endParaRPr>
          </a:p>
        </p:txBody>
      </p:sp>
      <p:sp>
        <p:nvSpPr>
          <p:cNvPr id="24578" name="CaixaDeTexto 6"/>
          <p:cNvSpPr txBox="1">
            <a:spLocks noChangeArrowheads="1"/>
          </p:cNvSpPr>
          <p:nvPr/>
        </p:nvSpPr>
        <p:spPr bwMode="auto">
          <a:xfrm>
            <a:off x="6037263" y="0"/>
            <a:ext cx="3106737" cy="915988"/>
          </a:xfrm>
          <a:prstGeom prst="rect">
            <a:avLst/>
          </a:prstGeom>
          <a:noFill/>
          <a:ln w="9525">
            <a:noFill/>
            <a:miter lim="800000"/>
            <a:headEnd/>
            <a:tailEnd/>
          </a:ln>
        </p:spPr>
        <p:txBody>
          <a:bodyPr>
            <a:spAutoFit/>
          </a:bodyPr>
          <a:lstStyle/>
          <a:p>
            <a:r>
              <a:rPr lang="pt-BR" sz="1800">
                <a:solidFill>
                  <a:schemeClr val="tx1"/>
                </a:solidFill>
                <a:latin typeface="Calibri" pitchFamily="34" charset="0"/>
                <a:cs typeface="Arial" charset="0"/>
              </a:rPr>
              <a:t>Macrorregião de Três Lagoas – 11 municípios e 245.337 hab.</a:t>
            </a:r>
          </a:p>
          <a:p>
            <a:endParaRPr lang="pt-BR" sz="1800">
              <a:solidFill>
                <a:schemeClr val="tx1"/>
              </a:solidFill>
              <a:latin typeface="Calibri" pitchFamily="34" charset="0"/>
              <a:cs typeface="Arial" charset="0"/>
            </a:endParaRPr>
          </a:p>
        </p:txBody>
      </p:sp>
      <p:sp>
        <p:nvSpPr>
          <p:cNvPr id="24579" name="CaixaDeTexto 7"/>
          <p:cNvSpPr txBox="1">
            <a:spLocks noChangeArrowheads="1"/>
          </p:cNvSpPr>
          <p:nvPr/>
        </p:nvSpPr>
        <p:spPr bwMode="auto">
          <a:xfrm>
            <a:off x="6877050" y="5667375"/>
            <a:ext cx="2266950" cy="1465263"/>
          </a:xfrm>
          <a:prstGeom prst="rect">
            <a:avLst/>
          </a:prstGeom>
          <a:noFill/>
          <a:ln w="9525">
            <a:noFill/>
            <a:miter lim="800000"/>
            <a:headEnd/>
            <a:tailEnd/>
          </a:ln>
        </p:spPr>
        <p:txBody>
          <a:bodyPr>
            <a:spAutoFit/>
          </a:bodyPr>
          <a:lstStyle/>
          <a:p>
            <a:r>
              <a:rPr lang="pt-BR" sz="1800">
                <a:solidFill>
                  <a:schemeClr val="tx1"/>
                </a:solidFill>
                <a:latin typeface="Calibri" pitchFamily="34" charset="0"/>
                <a:cs typeface="Arial" charset="0"/>
              </a:rPr>
              <a:t>Macrorregião de Dourados – 35 municípios e 720.488 hab.</a:t>
            </a:r>
          </a:p>
          <a:p>
            <a:endParaRPr lang="pt-BR" sz="1800">
              <a:solidFill>
                <a:schemeClr val="tx1"/>
              </a:solidFill>
              <a:latin typeface="Calibri" pitchFamily="34" charset="0"/>
              <a:cs typeface="Arial" charset="0"/>
            </a:endParaRPr>
          </a:p>
        </p:txBody>
      </p:sp>
      <p:pic>
        <p:nvPicPr>
          <p:cNvPr id="24580" name="Imagem 2" descr="mapa_micro_macro_2011.png"/>
          <p:cNvPicPr>
            <a:picLocks noChangeAspect="1"/>
          </p:cNvPicPr>
          <p:nvPr/>
        </p:nvPicPr>
        <p:blipFill>
          <a:blip r:embed="rId2"/>
          <a:srcRect/>
          <a:stretch>
            <a:fillRect/>
          </a:stretch>
        </p:blipFill>
        <p:spPr bwMode="auto">
          <a:xfrm>
            <a:off x="1979613" y="438150"/>
            <a:ext cx="6991350" cy="641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ítulo 1"/>
          <p:cNvSpPr>
            <a:spLocks noGrp="1"/>
          </p:cNvSpPr>
          <p:nvPr>
            <p:ph type="title" idx="4294967295"/>
          </p:nvPr>
        </p:nvSpPr>
        <p:spPr/>
        <p:txBody>
          <a:bodyPr/>
          <a:lstStyle/>
          <a:p>
            <a:pPr eaLnBrk="1" hangingPunct="1"/>
            <a:r>
              <a:rPr lang="pt-BR" sz="3200" b="1" smtClean="0">
                <a:solidFill>
                  <a:srgbClr val="2929E9"/>
                </a:solidFill>
                <a:latin typeface="Arial" charset="0"/>
              </a:rPr>
              <a:t>Ações Realizadas para a Consolidação e Fortalecimento das RAS.</a:t>
            </a:r>
          </a:p>
        </p:txBody>
      </p:sp>
      <p:sp>
        <p:nvSpPr>
          <p:cNvPr id="72706" name="Espaço Reservado para Conteúdo 2"/>
          <p:cNvSpPr>
            <a:spLocks noGrp="1"/>
          </p:cNvSpPr>
          <p:nvPr>
            <p:ph idx="4294967295"/>
          </p:nvPr>
        </p:nvSpPr>
        <p:spPr>
          <a:xfrm>
            <a:off x="468313" y="1628775"/>
            <a:ext cx="8229600" cy="4525963"/>
          </a:xfrm>
        </p:spPr>
        <p:txBody>
          <a:bodyPr/>
          <a:lstStyle/>
          <a:p>
            <a:pPr marL="514350" indent="-514350" eaLnBrk="1" hangingPunct="1">
              <a:buFont typeface="Calibri" pitchFamily="34" charset="0"/>
              <a:buAutoNum type="arabicParenR"/>
            </a:pPr>
            <a:r>
              <a:rPr lang="pt-BR" smtClean="0">
                <a:solidFill>
                  <a:srgbClr val="008000"/>
                </a:solidFill>
                <a:latin typeface="Arial" charset="0"/>
              </a:rPr>
              <a:t>Regionalização </a:t>
            </a:r>
          </a:p>
          <a:p>
            <a:pPr marL="971550" lvl="1" indent="-571500" eaLnBrk="1" hangingPunct="1">
              <a:buFont typeface="Calibri" pitchFamily="34" charset="0"/>
              <a:buAutoNum type="romanUcPeriod"/>
            </a:pPr>
            <a:r>
              <a:rPr lang="pt-BR" smtClean="0">
                <a:latin typeface="Arial" charset="0"/>
              </a:rPr>
              <a:t>3 Macrorregiões (Campo Grande, Dourados e Três Lagoas)</a:t>
            </a:r>
          </a:p>
          <a:p>
            <a:pPr marL="971550" lvl="1" indent="-571500" eaLnBrk="1" hangingPunct="1">
              <a:buFont typeface="Calibri" pitchFamily="34" charset="0"/>
              <a:buAutoNum type="romanUcPeriod"/>
            </a:pPr>
            <a:r>
              <a:rPr lang="pt-BR" smtClean="0">
                <a:latin typeface="Arial" charset="0"/>
              </a:rPr>
              <a:t>11 Microrregiões </a:t>
            </a:r>
          </a:p>
          <a:p>
            <a:pPr marL="514350" indent="-514350" eaLnBrk="1" hangingPunct="1">
              <a:buFont typeface="Arial" charset="0"/>
              <a:buNone/>
            </a:pPr>
            <a:r>
              <a:rPr lang="pt-BR" smtClean="0">
                <a:solidFill>
                  <a:srgbClr val="008000"/>
                </a:solidFill>
                <a:latin typeface="Arial" charset="0"/>
              </a:rPr>
              <a:t>2) Gestão Regional</a:t>
            </a:r>
          </a:p>
          <a:p>
            <a:pPr marL="971550" lvl="1" indent="-571500" eaLnBrk="1" hangingPunct="1">
              <a:buFont typeface="Calibri" pitchFamily="34" charset="0"/>
              <a:buAutoNum type="romanUcPeriod"/>
            </a:pPr>
            <a:r>
              <a:rPr lang="pt-BR" smtClean="0">
                <a:latin typeface="Arial" charset="0"/>
              </a:rPr>
              <a:t>Comissão Intergestora Bipartite/CIB instituída em 1993</a:t>
            </a:r>
          </a:p>
          <a:p>
            <a:pPr marL="1314450" lvl="2" indent="-514350" eaLnBrk="1" hangingPunct="1">
              <a:buFont typeface="Calibri" pitchFamily="34" charset="0"/>
              <a:buAutoNum type="arabicPeriod"/>
            </a:pPr>
            <a:r>
              <a:rPr lang="pt-BR" smtClean="0">
                <a:latin typeface="Arial" charset="0"/>
              </a:rPr>
              <a:t>Cosems</a:t>
            </a:r>
          </a:p>
          <a:p>
            <a:pPr marL="1314450" lvl="2" indent="-514350" eaLnBrk="1" hangingPunct="1">
              <a:buFont typeface="Calibri" pitchFamily="34" charset="0"/>
              <a:buAutoNum type="arabicPeriod"/>
            </a:pPr>
            <a:r>
              <a:rPr lang="pt-BR" smtClean="0">
                <a:latin typeface="Arial" charset="0"/>
              </a:rPr>
              <a:t>CIB Estadual e 3 CIR Regionais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ítulo 1"/>
          <p:cNvSpPr>
            <a:spLocks noGrp="1"/>
          </p:cNvSpPr>
          <p:nvPr>
            <p:ph type="title" idx="4294967295"/>
          </p:nvPr>
        </p:nvSpPr>
        <p:spPr/>
        <p:txBody>
          <a:bodyPr/>
          <a:lstStyle/>
          <a:p>
            <a:pPr eaLnBrk="1" hangingPunct="1"/>
            <a:r>
              <a:rPr lang="pt-BR" sz="3200" b="1" smtClean="0">
                <a:solidFill>
                  <a:srgbClr val="2929E9"/>
                </a:solidFill>
                <a:latin typeface="Arial" charset="0"/>
              </a:rPr>
              <a:t>Ações Realizadas para a Consolidação e Fortalecimento das RAS.</a:t>
            </a:r>
          </a:p>
        </p:txBody>
      </p:sp>
      <p:sp>
        <p:nvSpPr>
          <p:cNvPr id="73730" name="Espaço Reservado para Conteúdo 2"/>
          <p:cNvSpPr>
            <a:spLocks noGrp="1"/>
          </p:cNvSpPr>
          <p:nvPr>
            <p:ph idx="4294967295"/>
          </p:nvPr>
        </p:nvSpPr>
        <p:spPr>
          <a:xfrm>
            <a:off x="468313" y="1341438"/>
            <a:ext cx="8229600" cy="4525962"/>
          </a:xfrm>
        </p:spPr>
        <p:txBody>
          <a:bodyPr/>
          <a:lstStyle/>
          <a:p>
            <a:pPr marL="514350" indent="-514350" eaLnBrk="1" hangingPunct="1">
              <a:lnSpc>
                <a:spcPct val="80000"/>
              </a:lnSpc>
              <a:buFont typeface="Arial" charset="0"/>
              <a:buAutoNum type="arabicParenR" startAt="3"/>
            </a:pPr>
            <a:r>
              <a:rPr lang="pt-BR" sz="2400" b="1" smtClean="0">
                <a:solidFill>
                  <a:srgbClr val="008000"/>
                </a:solidFill>
                <a:latin typeface="Arial" charset="0"/>
              </a:rPr>
              <a:t>Inovações do Planejamento, Programação e Regulação</a:t>
            </a:r>
          </a:p>
          <a:p>
            <a:pPr marL="971550" lvl="1" indent="-571500" eaLnBrk="1" hangingPunct="1">
              <a:lnSpc>
                <a:spcPct val="80000"/>
              </a:lnSpc>
              <a:buFont typeface="Calibri" pitchFamily="34" charset="0"/>
              <a:buAutoNum type="alphaUcPeriod"/>
            </a:pPr>
            <a:r>
              <a:rPr lang="pt-BR" sz="2400" smtClean="0">
                <a:latin typeface="Arial" charset="0"/>
              </a:rPr>
              <a:t>Análise Situacional da Saúde Microrregional.</a:t>
            </a:r>
          </a:p>
          <a:p>
            <a:pPr marL="971550" lvl="1" indent="-571500" eaLnBrk="1" hangingPunct="1">
              <a:lnSpc>
                <a:spcPct val="80000"/>
              </a:lnSpc>
              <a:buFont typeface="Calibri" pitchFamily="34" charset="0"/>
              <a:buAutoNum type="alphaUcPeriod"/>
            </a:pPr>
            <a:r>
              <a:rPr lang="pt-BR" sz="2400" smtClean="0">
                <a:latin typeface="Arial" charset="0"/>
              </a:rPr>
              <a:t>Plano Diretor de Atenção à Saúde Macrorregional – Macrorregião de Dourados piloto, com excelentes produtos nos 04 eixos prioritários.</a:t>
            </a:r>
          </a:p>
          <a:p>
            <a:pPr marL="971550" lvl="1" indent="-571500" eaLnBrk="1" hangingPunct="1">
              <a:lnSpc>
                <a:spcPct val="80000"/>
              </a:lnSpc>
              <a:buFont typeface="Calibri" pitchFamily="34" charset="0"/>
              <a:buAutoNum type="alphaUcPeriod"/>
            </a:pPr>
            <a:r>
              <a:rPr lang="pt-BR" sz="2400" smtClean="0">
                <a:latin typeface="Arial" charset="0"/>
              </a:rPr>
              <a:t>Estruturação considerável da Rede de atenção.</a:t>
            </a:r>
          </a:p>
          <a:p>
            <a:pPr marL="971550" lvl="1" indent="-571500" eaLnBrk="1" hangingPunct="1">
              <a:lnSpc>
                <a:spcPct val="80000"/>
              </a:lnSpc>
              <a:buFont typeface="Calibri" pitchFamily="34" charset="0"/>
              <a:buAutoNum type="alphaUcPeriod"/>
            </a:pPr>
            <a:r>
              <a:rPr lang="pt-BR" sz="2400" smtClean="0">
                <a:latin typeface="Arial" charset="0"/>
              </a:rPr>
              <a:t>Qualificação de APS – treinamentos periódicos.</a:t>
            </a:r>
          </a:p>
          <a:p>
            <a:pPr marL="971550" lvl="1" indent="-571500" eaLnBrk="1" hangingPunct="1">
              <a:lnSpc>
                <a:spcPct val="80000"/>
              </a:lnSpc>
              <a:buFont typeface="Calibri" pitchFamily="34" charset="0"/>
              <a:buAutoNum type="alphaUcPeriod"/>
            </a:pPr>
            <a:r>
              <a:rPr lang="pt-BR" sz="2400" smtClean="0">
                <a:latin typeface="Arial" charset="0"/>
              </a:rPr>
              <a:t>Fortalecimento da Atenção Especializada, Urgência e Emergência e Serviços de Apoio Diagnósticos e Terapêuticos.</a:t>
            </a:r>
          </a:p>
          <a:p>
            <a:pPr marL="971550" lvl="1" indent="-571500" eaLnBrk="1" hangingPunct="1">
              <a:lnSpc>
                <a:spcPct val="80000"/>
              </a:lnSpc>
              <a:buFont typeface="Calibri" pitchFamily="34" charset="0"/>
              <a:buAutoNum type="alphaUcPeriod"/>
            </a:pPr>
            <a:r>
              <a:rPr lang="pt-BR" sz="2400" smtClean="0">
                <a:latin typeface="Arial" charset="0"/>
              </a:rPr>
              <a:t>Implantação de Regulação Assistencial Ambulatorial em todo o Estado e da Regulação de Leitos em fase de implantação nos hospitais de referencia para o estado.</a:t>
            </a:r>
          </a:p>
          <a:p>
            <a:pPr marL="514350" indent="-514350" eaLnBrk="1" hangingPunct="1">
              <a:lnSpc>
                <a:spcPct val="80000"/>
              </a:lnSpc>
              <a:buFont typeface="Arial" charset="0"/>
              <a:buAutoNum type="arabicParenR" startAt="3"/>
            </a:pPr>
            <a:endParaRPr lang="pt-BR" sz="2400" smtClean="0">
              <a:latin typeface="Arial" charset="0"/>
            </a:endParaRPr>
          </a:p>
          <a:p>
            <a:pPr marL="514350" indent="-514350" eaLnBrk="1" hangingPunct="1">
              <a:lnSpc>
                <a:spcPct val="80000"/>
              </a:lnSpc>
              <a:buFont typeface="Arial" charset="0"/>
              <a:buNone/>
            </a:pPr>
            <a:endParaRPr lang="pt-BR" sz="3000" smtClean="0"/>
          </a:p>
          <a:p>
            <a:pPr marL="514350" indent="-514350" eaLnBrk="1" hangingPunct="1">
              <a:lnSpc>
                <a:spcPct val="80000"/>
              </a:lnSpc>
              <a:buFont typeface="Arial" charset="0"/>
              <a:buNone/>
            </a:pPr>
            <a:endParaRPr lang="pt-BR" sz="3000" smtClean="0"/>
          </a:p>
          <a:p>
            <a:pPr marL="971550" lvl="1" indent="-571500" eaLnBrk="1" hangingPunct="1">
              <a:lnSpc>
                <a:spcPct val="80000"/>
              </a:lnSpc>
              <a:buFont typeface="Arial" charset="0"/>
              <a:buNone/>
            </a:pPr>
            <a:endParaRPr lang="pt-BR" sz="26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ítulo 1"/>
          <p:cNvSpPr>
            <a:spLocks noGrp="1"/>
          </p:cNvSpPr>
          <p:nvPr>
            <p:ph type="title"/>
          </p:nvPr>
        </p:nvSpPr>
        <p:spPr>
          <a:xfrm>
            <a:off x="0" y="-63500"/>
            <a:ext cx="9144000" cy="1143000"/>
          </a:xfrm>
        </p:spPr>
        <p:txBody>
          <a:bodyPr/>
          <a:lstStyle/>
          <a:p>
            <a:pPr eaLnBrk="1" hangingPunct="1"/>
            <a:r>
              <a:rPr lang="pt-BR" sz="2400" b="1" smtClean="0">
                <a:solidFill>
                  <a:schemeClr val="hlink"/>
                </a:solidFill>
              </a:rPr>
              <a:t>CONSIDERAÇÕES SOBRE O IMPACTO GERADO PELA AÇÃO REGULADORA NO ACESSO QUALIFICADO E OPORTUNO</a:t>
            </a:r>
          </a:p>
        </p:txBody>
      </p:sp>
      <p:sp>
        <p:nvSpPr>
          <p:cNvPr id="74754" name="Retângulo 3"/>
          <p:cNvSpPr>
            <a:spLocks noChangeArrowheads="1"/>
          </p:cNvSpPr>
          <p:nvPr/>
        </p:nvSpPr>
        <p:spPr bwMode="auto">
          <a:xfrm>
            <a:off x="-252413" y="908050"/>
            <a:ext cx="9396413" cy="5578475"/>
          </a:xfrm>
          <a:prstGeom prst="rect">
            <a:avLst/>
          </a:prstGeom>
          <a:noFill/>
          <a:ln w="9525">
            <a:noFill/>
            <a:miter lim="800000"/>
            <a:headEnd/>
            <a:tailEnd/>
          </a:ln>
        </p:spPr>
        <p:txBody>
          <a:bodyPr>
            <a:spAutoFit/>
          </a:bodyPr>
          <a:lstStyle/>
          <a:p>
            <a:pPr lvl="1">
              <a:buFont typeface="Arial" charset="0"/>
              <a:buChar char="•"/>
            </a:pPr>
            <a:r>
              <a:rPr lang="pt-BR" sz="2000" b="1">
                <a:solidFill>
                  <a:schemeClr val="tx1"/>
                </a:solidFill>
                <a:latin typeface="Calibri" pitchFamily="34" charset="0"/>
                <a:cs typeface="Arial" charset="0"/>
              </a:rPr>
              <a:t> A qualificação da regulação Inter-municipal de urgências iniciou ordenamento das solicitações, com classificação das demandas com priorização de acesso buscando a redução de encaminhamentos desnecessários e priorização das emergências com redução inicial da demanda na porta na urgência.</a:t>
            </a:r>
          </a:p>
          <a:p>
            <a:pPr lvl="1">
              <a:buFont typeface="Arial" charset="0"/>
              <a:buChar char="•"/>
            </a:pPr>
            <a:endParaRPr lang="pt-BR" sz="2000" b="1">
              <a:solidFill>
                <a:schemeClr val="tx1"/>
              </a:solidFill>
              <a:latin typeface="Calibri" pitchFamily="34" charset="0"/>
              <a:cs typeface="Arial" charset="0"/>
            </a:endParaRPr>
          </a:p>
          <a:p>
            <a:pPr lvl="1">
              <a:buFont typeface="Arial" charset="0"/>
              <a:buChar char="•"/>
            </a:pPr>
            <a:r>
              <a:rPr lang="pt-BR" sz="2000" b="1">
                <a:solidFill>
                  <a:schemeClr val="tx1"/>
                </a:solidFill>
                <a:latin typeface="Calibri" pitchFamily="34" charset="0"/>
                <a:cs typeface="Arial" charset="0"/>
              </a:rPr>
              <a:t> Conseqüente ao atendimento oportuno do SAMU, e a qualificação dos pacientes encaminhados de outros municípios temos um aumento da pressão nas portas de urgência sobrecarregando-as algumas vezes.</a:t>
            </a:r>
          </a:p>
          <a:p>
            <a:pPr lvl="1">
              <a:buFont typeface="Arial" charset="0"/>
              <a:buChar char="•"/>
            </a:pPr>
            <a:endParaRPr lang="pt-BR" sz="2000" b="1">
              <a:solidFill>
                <a:schemeClr val="tx1"/>
              </a:solidFill>
              <a:latin typeface="Calibri" pitchFamily="34" charset="0"/>
              <a:cs typeface="Arial" charset="0"/>
            </a:endParaRPr>
          </a:p>
          <a:p>
            <a:pPr lvl="1">
              <a:buFont typeface="Arial" charset="0"/>
              <a:buChar char="•"/>
            </a:pPr>
            <a:r>
              <a:rPr lang="pt-BR" sz="2000" b="1">
                <a:solidFill>
                  <a:schemeClr val="tx1"/>
                </a:solidFill>
                <a:latin typeface="Calibri" pitchFamily="34" charset="0"/>
                <a:cs typeface="Arial" charset="0"/>
              </a:rPr>
              <a:t> Nota-se que a APS por conta das dificuldades na contratação de recursos humanos e a dificuldade da distribuição de pontos de atenção com maior capacidade resolutiva fora das sedes de macrorregião geram uma situação de sobrecarga da estrutura hospitalar na Capital, este processo está sendo focado com prioridade através dos PDA – Plano Diretor de Assistência Macrorregionais.</a:t>
            </a:r>
          </a:p>
          <a:p>
            <a:pPr lvl="1">
              <a:buFont typeface="Arial" charset="0"/>
              <a:buChar char="•"/>
            </a:pPr>
            <a:endParaRPr lang="pt-BR" sz="2000" b="1">
              <a:solidFill>
                <a:schemeClr val="tx1"/>
              </a:solidFill>
              <a:latin typeface="Calibri" pitchFamily="34" charset="0"/>
              <a:cs typeface="Arial" charset="0"/>
            </a:endParaRPr>
          </a:p>
          <a:p>
            <a:pPr lvl="1">
              <a:buFont typeface="Arial" charset="0"/>
              <a:buChar char="•"/>
            </a:pPr>
            <a:r>
              <a:rPr lang="pt-BR" sz="2000" b="1">
                <a:solidFill>
                  <a:schemeClr val="tx1"/>
                </a:solidFill>
                <a:latin typeface="Calibri" pitchFamily="34" charset="0"/>
                <a:cs typeface="Arial" charset="0"/>
              </a:rPr>
              <a:t>Apesar da melhora da atenção pré e inter-hospitalar a população continua algumas vezes com grandes deslocamentos (média de 200km para sede de macrorregião).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ítulo 1"/>
          <p:cNvSpPr>
            <a:spLocks/>
          </p:cNvSpPr>
          <p:nvPr/>
        </p:nvSpPr>
        <p:spPr bwMode="auto">
          <a:xfrm>
            <a:off x="0" y="0"/>
            <a:ext cx="9144000" cy="1143000"/>
          </a:xfrm>
          <a:prstGeom prst="rect">
            <a:avLst/>
          </a:prstGeom>
          <a:noFill/>
          <a:ln w="9525">
            <a:noFill/>
            <a:miter lim="800000"/>
            <a:headEnd/>
            <a:tailEnd/>
          </a:ln>
        </p:spPr>
        <p:txBody>
          <a:bodyPr anchor="ctr"/>
          <a:lstStyle/>
          <a:p>
            <a:pPr algn="ctr"/>
            <a:r>
              <a:rPr lang="pt-BR" sz="2000" b="1">
                <a:solidFill>
                  <a:schemeClr val="hlink"/>
                </a:solidFill>
                <a:latin typeface="Calibri" pitchFamily="34" charset="0"/>
              </a:rPr>
              <a:t>CONSIDERAÇÕES SOBRE O IMPACTO GERADO PELA AÇÃO REGULADORA NO ACESSO QUALIFICADO E OPORTUNO AO ATENDIMENTO DE URGÊNCIA.</a:t>
            </a:r>
          </a:p>
        </p:txBody>
      </p:sp>
      <p:sp>
        <p:nvSpPr>
          <p:cNvPr id="75778" name="Rectangle 6"/>
          <p:cNvSpPr>
            <a:spLocks noChangeArrowheads="1"/>
          </p:cNvSpPr>
          <p:nvPr/>
        </p:nvSpPr>
        <p:spPr bwMode="auto">
          <a:xfrm>
            <a:off x="0" y="1219200"/>
            <a:ext cx="9144000" cy="5216525"/>
          </a:xfrm>
          <a:prstGeom prst="rect">
            <a:avLst/>
          </a:prstGeom>
          <a:noFill/>
          <a:ln w="9525">
            <a:noFill/>
            <a:miter lim="800000"/>
            <a:headEnd/>
            <a:tailEnd/>
          </a:ln>
        </p:spPr>
        <p:txBody>
          <a:bodyPr anchor="ctr">
            <a:spAutoFit/>
          </a:bodyPr>
          <a:lstStyle/>
          <a:p>
            <a:pPr lvl="1">
              <a:buFontTx/>
              <a:buChar char="•"/>
            </a:pPr>
            <a:r>
              <a:rPr lang="pt-BR" sz="2800"/>
              <a:t> Ambulatorial -  impacto significativo na gestão das demandas com identificação da situação real das filas de acesso;</a:t>
            </a:r>
          </a:p>
          <a:p>
            <a:pPr lvl="1">
              <a:buFontTx/>
              <a:buChar char="•"/>
            </a:pPr>
            <a:endParaRPr lang="pt-BR" sz="2800"/>
          </a:p>
          <a:p>
            <a:pPr lvl="1">
              <a:buFontTx/>
              <a:buChar char="•"/>
            </a:pPr>
            <a:r>
              <a:rPr lang="pt-BR" sz="2800"/>
              <a:t> Identificação de gargalos como a falta de oferta de serviços de profissionais sub especializados;</a:t>
            </a:r>
          </a:p>
          <a:p>
            <a:pPr lvl="1">
              <a:buFontTx/>
              <a:buChar char="•"/>
            </a:pPr>
            <a:endParaRPr lang="pt-BR" sz="2800"/>
          </a:p>
          <a:p>
            <a:pPr lvl="1">
              <a:buFontTx/>
              <a:buChar char="•"/>
            </a:pPr>
            <a:r>
              <a:rPr lang="pt-BR" sz="2800"/>
              <a:t> Embasamento para ações nos processos de pactuação, construção das redes de atenção e de regionalização;</a:t>
            </a:r>
          </a:p>
          <a:p>
            <a:pPr lvl="1">
              <a:buFontTx/>
              <a:buChar char="•"/>
            </a:pPr>
            <a:endParaRPr lang="pt-BR" sz="2800"/>
          </a:p>
          <a:p>
            <a:pPr lvl="1">
              <a:buFontTx/>
              <a:buChar char="•"/>
            </a:pPr>
            <a:r>
              <a:rPr lang="pt-BR" sz="2800"/>
              <a:t> Criação de câmaras técnicas de regulação Estadual e Macrorregionais.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ítulo 1"/>
          <p:cNvSpPr>
            <a:spLocks noGrp="1"/>
          </p:cNvSpPr>
          <p:nvPr>
            <p:ph type="title"/>
          </p:nvPr>
        </p:nvSpPr>
        <p:spPr>
          <a:xfrm>
            <a:off x="0" y="0"/>
            <a:ext cx="9144000" cy="765175"/>
          </a:xfrm>
        </p:spPr>
        <p:txBody>
          <a:bodyPr/>
          <a:lstStyle/>
          <a:p>
            <a:pPr eaLnBrk="1" hangingPunct="1"/>
            <a:r>
              <a:rPr lang="pt-BR" sz="3200" b="1" smtClean="0">
                <a:solidFill>
                  <a:schemeClr val="hlink"/>
                </a:solidFill>
              </a:rPr>
              <a:t>EXPECTATIVAS FUTURAS PARA A REGULAÇÃO</a:t>
            </a:r>
            <a:endParaRPr lang="pt-BR" sz="4800" b="1" smtClean="0">
              <a:solidFill>
                <a:schemeClr val="hlink"/>
              </a:solidFill>
            </a:endParaRPr>
          </a:p>
        </p:txBody>
      </p:sp>
      <p:sp>
        <p:nvSpPr>
          <p:cNvPr id="76802" name="CaixaDeTexto 4"/>
          <p:cNvSpPr txBox="1">
            <a:spLocks noChangeArrowheads="1"/>
          </p:cNvSpPr>
          <p:nvPr/>
        </p:nvSpPr>
        <p:spPr bwMode="auto">
          <a:xfrm>
            <a:off x="0" y="692150"/>
            <a:ext cx="9144000" cy="5203825"/>
          </a:xfrm>
          <a:prstGeom prst="rect">
            <a:avLst/>
          </a:prstGeom>
          <a:noFill/>
          <a:ln w="9525">
            <a:noFill/>
            <a:miter lim="800000"/>
            <a:headEnd/>
            <a:tailEnd/>
          </a:ln>
        </p:spPr>
        <p:txBody>
          <a:bodyPr>
            <a:spAutoFit/>
          </a:bodyPr>
          <a:lstStyle/>
          <a:p>
            <a:pPr>
              <a:buFont typeface="Arial" charset="0"/>
              <a:buChar char="•"/>
            </a:pPr>
            <a:r>
              <a:rPr lang="pt-BR" sz="2400" b="1">
                <a:solidFill>
                  <a:schemeClr val="tx1"/>
                </a:solidFill>
                <a:latin typeface="Calibri" pitchFamily="34" charset="0"/>
                <a:cs typeface="Arial" charset="0"/>
              </a:rPr>
              <a:t> Construção da estrutura física dos Complexos reguladores Macrorregionais;</a:t>
            </a:r>
          </a:p>
          <a:p>
            <a:pPr>
              <a:buFont typeface="Arial" charset="0"/>
              <a:buChar char="•"/>
            </a:pPr>
            <a:endParaRPr lang="pt-BR" sz="2400" b="1">
              <a:solidFill>
                <a:schemeClr val="tx1"/>
              </a:solidFill>
              <a:latin typeface="Calibri" pitchFamily="34" charset="0"/>
              <a:cs typeface="Arial" charset="0"/>
            </a:endParaRPr>
          </a:p>
          <a:p>
            <a:pPr>
              <a:buFont typeface="Arial" charset="0"/>
              <a:buChar char="•"/>
            </a:pPr>
            <a:r>
              <a:rPr lang="pt-BR" sz="2400" b="1">
                <a:solidFill>
                  <a:schemeClr val="tx1"/>
                </a:solidFill>
                <a:latin typeface="Calibri" pitchFamily="34" charset="0"/>
                <a:cs typeface="Arial" charset="0"/>
              </a:rPr>
              <a:t> Provisão de recursos de Custeio aos complexos reguladores;</a:t>
            </a:r>
          </a:p>
          <a:p>
            <a:pPr>
              <a:buFont typeface="Arial" charset="0"/>
              <a:buChar char="•"/>
            </a:pPr>
            <a:endParaRPr lang="pt-BR" sz="2400" b="1">
              <a:solidFill>
                <a:schemeClr val="tx1"/>
              </a:solidFill>
              <a:latin typeface="Calibri" pitchFamily="34" charset="0"/>
              <a:cs typeface="Arial" charset="0"/>
            </a:endParaRPr>
          </a:p>
          <a:p>
            <a:pPr>
              <a:buFont typeface="Arial" charset="0"/>
              <a:buChar char="•"/>
            </a:pPr>
            <a:r>
              <a:rPr lang="pt-BR" sz="2400" b="1">
                <a:solidFill>
                  <a:schemeClr val="tx1"/>
                </a:solidFill>
                <a:latin typeface="Calibri" pitchFamily="34" charset="0"/>
                <a:cs typeface="Arial" charset="0"/>
              </a:rPr>
              <a:t> Fortalecimento da APS inclusive para atendimento às urgências com apoio do processo regulatório;</a:t>
            </a:r>
          </a:p>
          <a:p>
            <a:pPr>
              <a:buFont typeface="Arial" charset="0"/>
              <a:buChar char="•"/>
            </a:pPr>
            <a:endParaRPr lang="pt-BR" sz="2400" b="1">
              <a:solidFill>
                <a:schemeClr val="tx1"/>
              </a:solidFill>
              <a:latin typeface="Calibri" pitchFamily="34" charset="0"/>
              <a:cs typeface="Arial" charset="0"/>
            </a:endParaRPr>
          </a:p>
          <a:p>
            <a:pPr>
              <a:buFont typeface="Arial" charset="0"/>
              <a:buChar char="•"/>
            </a:pPr>
            <a:r>
              <a:rPr lang="pt-BR" sz="2400" b="1">
                <a:solidFill>
                  <a:schemeClr val="tx1"/>
                </a:solidFill>
                <a:latin typeface="Calibri" pitchFamily="34" charset="0"/>
                <a:cs typeface="Arial" charset="0"/>
              </a:rPr>
              <a:t> Revisão da tipologia dos hospitais do Estado com conversão de HPPs em unidades de apoio a APS e fortalecimento dos Hospitais Regionais;</a:t>
            </a:r>
          </a:p>
          <a:p>
            <a:pPr>
              <a:buFont typeface="Arial" charset="0"/>
              <a:buNone/>
            </a:pPr>
            <a:endParaRPr lang="pt-BR" sz="2400" b="1">
              <a:solidFill>
                <a:schemeClr val="tx1"/>
              </a:solidFill>
              <a:latin typeface="Calibri" pitchFamily="34" charset="0"/>
              <a:cs typeface="Arial" charset="0"/>
            </a:endParaRPr>
          </a:p>
          <a:p>
            <a:pPr>
              <a:buFont typeface="Arial" charset="0"/>
              <a:buChar char="•"/>
            </a:pPr>
            <a:r>
              <a:rPr lang="pt-BR" sz="2400" b="1">
                <a:solidFill>
                  <a:schemeClr val="tx1"/>
                </a:solidFill>
                <a:latin typeface="Calibri" pitchFamily="34" charset="0"/>
                <a:cs typeface="Arial" charset="0"/>
              </a:rPr>
              <a:t> Validação do curso para Médicos Reguladores para fortalecimento do processo de matriciamento e estruturação dos recursos humanos médicos, previsto para segunda quinzena de setembro;</a:t>
            </a:r>
          </a:p>
        </p:txBody>
      </p:sp>
      <p:sp>
        <p:nvSpPr>
          <p:cNvPr id="76803" name="Rectangle 4"/>
          <p:cNvSpPr>
            <a:spLocks noChangeArrowheads="1"/>
          </p:cNvSpPr>
          <p:nvPr/>
        </p:nvSpPr>
        <p:spPr bwMode="auto">
          <a:xfrm>
            <a:off x="0" y="6165850"/>
            <a:ext cx="9144000" cy="384175"/>
          </a:xfrm>
          <a:prstGeom prst="rect">
            <a:avLst/>
          </a:prstGeom>
          <a:noFill/>
          <a:ln w="9525">
            <a:noFill/>
            <a:miter lim="800000"/>
            <a:headEnd/>
            <a:tailEnd/>
          </a:ln>
        </p:spPr>
        <p:txBody>
          <a:bodyPr>
            <a:spAutoFit/>
          </a:bodyPr>
          <a:lstStyle/>
          <a:p>
            <a:pPr>
              <a:lnSpc>
                <a:spcPct val="80000"/>
              </a:lnSpc>
              <a:spcBef>
                <a:spcPct val="20000"/>
              </a:spcBef>
              <a:buFont typeface="Arial" charset="0"/>
              <a:buChar char="•"/>
            </a:pPr>
            <a:r>
              <a:rPr lang="pt-BR" sz="2400" b="1">
                <a:solidFill>
                  <a:schemeClr val="tx1"/>
                </a:solidFill>
              </a:rPr>
              <a:t> PPI Interestadual: Oncologia.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5"/>
          <p:cNvSpPr>
            <a:spLocks noChangeArrowheads="1"/>
          </p:cNvSpPr>
          <p:nvPr/>
        </p:nvSpPr>
        <p:spPr bwMode="auto">
          <a:xfrm>
            <a:off x="0" y="1125538"/>
            <a:ext cx="9144000" cy="5568950"/>
          </a:xfrm>
          <a:prstGeom prst="rect">
            <a:avLst/>
          </a:prstGeom>
          <a:noFill/>
          <a:ln w="9525">
            <a:noFill/>
            <a:miter lim="800000"/>
            <a:headEnd/>
            <a:tailEnd/>
          </a:ln>
        </p:spPr>
        <p:txBody>
          <a:bodyPr>
            <a:spAutoFit/>
          </a:bodyPr>
          <a:lstStyle/>
          <a:p>
            <a:pPr>
              <a:buFontTx/>
              <a:buChar char="•"/>
            </a:pPr>
            <a:r>
              <a:rPr lang="pt-BR" sz="2400" b="1">
                <a:solidFill>
                  <a:schemeClr val="tx1"/>
                </a:solidFill>
                <a:latin typeface="Calibri" pitchFamily="34" charset="0"/>
              </a:rPr>
              <a:t> Conclusão do Plano diretor de Regionalização da Assistência com definição das grades de referência regionais;</a:t>
            </a:r>
          </a:p>
          <a:p>
            <a:pPr>
              <a:buFontTx/>
              <a:buChar char="•"/>
            </a:pPr>
            <a:endParaRPr lang="pt-BR" sz="2400" b="1">
              <a:solidFill>
                <a:schemeClr val="tx1"/>
              </a:solidFill>
              <a:latin typeface="Calibri" pitchFamily="34" charset="0"/>
            </a:endParaRPr>
          </a:p>
          <a:p>
            <a:pPr>
              <a:buFontTx/>
              <a:buChar char="•"/>
            </a:pPr>
            <a:r>
              <a:rPr lang="pt-BR" sz="2400" b="1">
                <a:solidFill>
                  <a:schemeClr val="tx1"/>
                </a:solidFill>
                <a:latin typeface="Calibri" pitchFamily="34" charset="0"/>
              </a:rPr>
              <a:t> Publicação da portaria habilitando o SAMU Estadual;</a:t>
            </a:r>
          </a:p>
          <a:p>
            <a:pPr>
              <a:buFontTx/>
              <a:buChar char="•"/>
            </a:pPr>
            <a:endParaRPr lang="pt-BR" sz="2400" b="1">
              <a:solidFill>
                <a:schemeClr val="tx1"/>
              </a:solidFill>
              <a:latin typeface="Calibri" pitchFamily="34" charset="0"/>
            </a:endParaRPr>
          </a:p>
          <a:p>
            <a:pPr>
              <a:buFontTx/>
              <a:buChar char="•"/>
            </a:pPr>
            <a:r>
              <a:rPr lang="pt-BR" sz="2400" b="1">
                <a:solidFill>
                  <a:schemeClr val="tx1"/>
                </a:solidFill>
                <a:latin typeface="Calibri" pitchFamily="34" charset="0"/>
              </a:rPr>
              <a:t>Definição dos fluxos e grades de referências regionais através da discussão das linhas de cuidado prioritárias: Materno-infantil, Saúde Mental, Crônico- degenerativas, infecto contagiosas e U.E.;</a:t>
            </a:r>
          </a:p>
          <a:p>
            <a:pPr>
              <a:buFontTx/>
              <a:buChar char="•"/>
            </a:pPr>
            <a:endParaRPr lang="pt-BR" sz="2400" b="1">
              <a:solidFill>
                <a:schemeClr val="tx1"/>
              </a:solidFill>
              <a:latin typeface="Calibri" pitchFamily="34" charset="0"/>
            </a:endParaRPr>
          </a:p>
          <a:p>
            <a:pPr>
              <a:buFontTx/>
              <a:buChar char="•"/>
            </a:pPr>
            <a:r>
              <a:rPr lang="pt-BR" sz="2400" b="1">
                <a:solidFill>
                  <a:schemeClr val="tx1"/>
                </a:solidFill>
                <a:latin typeface="Calibri" pitchFamily="34" charset="0"/>
              </a:rPr>
              <a:t> Implementação prioritária do Projeto Estadual da Rede Cegonha;</a:t>
            </a:r>
          </a:p>
          <a:p>
            <a:pPr>
              <a:buFontTx/>
              <a:buChar char="•"/>
            </a:pPr>
            <a:endParaRPr lang="pt-BR" sz="2400" b="1">
              <a:solidFill>
                <a:schemeClr val="tx1"/>
              </a:solidFill>
              <a:latin typeface="Calibri" pitchFamily="34" charset="0"/>
            </a:endParaRPr>
          </a:p>
          <a:p>
            <a:pPr>
              <a:buFontTx/>
              <a:buChar char="•"/>
            </a:pPr>
            <a:r>
              <a:rPr lang="pt-BR" sz="2400" b="1">
                <a:solidFill>
                  <a:schemeClr val="tx1"/>
                </a:solidFill>
                <a:latin typeface="Calibri" pitchFamily="34" charset="0"/>
              </a:rPr>
              <a:t> Conclusão da construção do Hospital do Trauma em Campo Grande;</a:t>
            </a:r>
          </a:p>
          <a:p>
            <a:endParaRPr lang="pt-BR" sz="2400" b="1">
              <a:solidFill>
                <a:schemeClr val="tx1"/>
              </a:solidFill>
              <a:latin typeface="Calibri" pitchFamily="34" charset="0"/>
            </a:endParaRPr>
          </a:p>
          <a:p>
            <a:pPr>
              <a:buFontTx/>
              <a:buChar char="•"/>
            </a:pPr>
            <a:r>
              <a:rPr lang="pt-BR" sz="2400" b="1">
                <a:solidFill>
                  <a:schemeClr val="tx1"/>
                </a:solidFill>
                <a:latin typeface="Calibri" pitchFamily="34" charset="0"/>
              </a:rPr>
              <a:t> Conclusão das oficinas de planificação da atenção primária.</a:t>
            </a:r>
          </a:p>
          <a:p>
            <a:pPr>
              <a:buFontTx/>
              <a:buChar char="•"/>
            </a:pPr>
            <a:endParaRPr lang="pt-BR" sz="2400" b="1">
              <a:solidFill>
                <a:schemeClr val="tx1"/>
              </a:solidFill>
              <a:latin typeface="Calibri" pitchFamily="34" charset="0"/>
            </a:endParaRPr>
          </a:p>
        </p:txBody>
      </p:sp>
      <p:sp>
        <p:nvSpPr>
          <p:cNvPr id="77826" name="Título 1"/>
          <p:cNvSpPr>
            <a:spLocks/>
          </p:cNvSpPr>
          <p:nvPr/>
        </p:nvSpPr>
        <p:spPr bwMode="auto">
          <a:xfrm>
            <a:off x="0" y="0"/>
            <a:ext cx="9144000" cy="765175"/>
          </a:xfrm>
          <a:prstGeom prst="rect">
            <a:avLst/>
          </a:prstGeom>
          <a:noFill/>
          <a:ln w="9525">
            <a:noFill/>
            <a:miter lim="800000"/>
            <a:headEnd/>
            <a:tailEnd/>
          </a:ln>
        </p:spPr>
        <p:txBody>
          <a:bodyPr anchor="ctr"/>
          <a:lstStyle/>
          <a:p>
            <a:pPr algn="ctr"/>
            <a:r>
              <a:rPr lang="pt-BR" sz="2700" b="1">
                <a:solidFill>
                  <a:schemeClr val="hlink"/>
                </a:solidFill>
                <a:latin typeface="Calibri" pitchFamily="34" charset="0"/>
              </a:rPr>
              <a:t>EXPECTATIVAS FUTURAS PARA A REGULAÇÃO</a:t>
            </a:r>
            <a:endParaRPr lang="pt-BR" sz="4400" b="1">
              <a:solidFill>
                <a:schemeClr val="hlink"/>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ço Reservado para Conteúdo 2"/>
          <p:cNvSpPr>
            <a:spLocks noGrp="1"/>
          </p:cNvSpPr>
          <p:nvPr>
            <p:ph idx="4294967295"/>
          </p:nvPr>
        </p:nvSpPr>
        <p:spPr>
          <a:xfrm>
            <a:off x="468313" y="681038"/>
            <a:ext cx="8229600" cy="4525962"/>
          </a:xfrm>
        </p:spPr>
        <p:txBody>
          <a:bodyPr/>
          <a:lstStyle/>
          <a:p>
            <a:pPr algn="just" eaLnBrk="1" hangingPunct="1">
              <a:lnSpc>
                <a:spcPct val="80000"/>
              </a:lnSpc>
            </a:pPr>
            <a:r>
              <a:rPr lang="pt-BR" sz="2400" smtClean="0">
                <a:latin typeface="Arial" charset="0"/>
              </a:rPr>
              <a:t>Conclusão das oficinas de planificação da atenção primária.</a:t>
            </a:r>
          </a:p>
          <a:p>
            <a:pPr algn="just" eaLnBrk="1" hangingPunct="1">
              <a:lnSpc>
                <a:spcPct val="80000"/>
              </a:lnSpc>
            </a:pPr>
            <a:endParaRPr lang="pt-BR" sz="2400" smtClean="0">
              <a:latin typeface="Arial" charset="0"/>
            </a:endParaRPr>
          </a:p>
          <a:p>
            <a:pPr algn="just" eaLnBrk="1" hangingPunct="1">
              <a:lnSpc>
                <a:spcPct val="80000"/>
              </a:lnSpc>
            </a:pPr>
            <a:r>
              <a:rPr lang="pt-BR" sz="2400" smtClean="0">
                <a:latin typeface="Arial" charset="0"/>
              </a:rPr>
              <a:t>Conclusão e execução das demandas do Plano de Diretor de Atenção em Saúde da macrorregião de Dourados.</a:t>
            </a:r>
          </a:p>
          <a:p>
            <a:pPr algn="just" eaLnBrk="1" hangingPunct="1">
              <a:lnSpc>
                <a:spcPct val="80000"/>
              </a:lnSpc>
            </a:pPr>
            <a:endParaRPr lang="pt-BR" sz="2400" smtClean="0">
              <a:latin typeface="Arial" charset="0"/>
            </a:endParaRPr>
          </a:p>
          <a:p>
            <a:pPr algn="just" eaLnBrk="1" hangingPunct="1">
              <a:lnSpc>
                <a:spcPct val="80000"/>
              </a:lnSpc>
            </a:pPr>
            <a:r>
              <a:rPr lang="pt-BR" sz="2400" smtClean="0">
                <a:latin typeface="Arial" charset="0"/>
              </a:rPr>
              <a:t>Conclusão da implementação da Regulação Ambulatorial – articulada com as APS municipais.</a:t>
            </a:r>
          </a:p>
          <a:p>
            <a:pPr algn="just" eaLnBrk="1" hangingPunct="1">
              <a:lnSpc>
                <a:spcPct val="80000"/>
              </a:lnSpc>
            </a:pPr>
            <a:endParaRPr lang="pt-BR" sz="2400" smtClean="0">
              <a:latin typeface="Arial" charset="0"/>
            </a:endParaRPr>
          </a:p>
          <a:p>
            <a:pPr algn="just" eaLnBrk="1" hangingPunct="1">
              <a:lnSpc>
                <a:spcPct val="80000"/>
              </a:lnSpc>
            </a:pPr>
            <a:r>
              <a:rPr lang="pt-BR" sz="2400" smtClean="0">
                <a:latin typeface="Arial" charset="0"/>
              </a:rPr>
              <a:t>Implantação da Regulação de Leitos Hospitalares em todos os hospitais de referência do Estado, com relação direta com os NIR’S hospitalares.</a:t>
            </a:r>
          </a:p>
          <a:p>
            <a:pPr algn="just" eaLnBrk="1" hangingPunct="1">
              <a:lnSpc>
                <a:spcPct val="80000"/>
              </a:lnSpc>
            </a:pPr>
            <a:endParaRPr lang="pt-BR" sz="2400" smtClean="0">
              <a:latin typeface="Arial" charset="0"/>
            </a:endParaRPr>
          </a:p>
          <a:p>
            <a:pPr algn="just" eaLnBrk="1" hangingPunct="1">
              <a:lnSpc>
                <a:spcPct val="80000"/>
              </a:lnSpc>
            </a:pPr>
            <a:r>
              <a:rPr lang="pt-BR" sz="2400" smtClean="0">
                <a:latin typeface="Arial" charset="0"/>
              </a:rPr>
              <a:t>Definição dos fluxos e grades de referências regionais através da discussão das linhas de cuidado prioritárias: Materno-infantil, Saúde Mental, Crônico-degenerativas, UE e Infecto Parasitárias.</a:t>
            </a:r>
          </a:p>
        </p:txBody>
      </p:sp>
      <p:sp>
        <p:nvSpPr>
          <p:cNvPr id="78850" name="Título 1"/>
          <p:cNvSpPr>
            <a:spLocks/>
          </p:cNvSpPr>
          <p:nvPr/>
        </p:nvSpPr>
        <p:spPr bwMode="auto">
          <a:xfrm>
            <a:off x="0" y="0"/>
            <a:ext cx="9144000" cy="765175"/>
          </a:xfrm>
          <a:prstGeom prst="rect">
            <a:avLst/>
          </a:prstGeom>
          <a:noFill/>
          <a:ln w="9525">
            <a:noFill/>
            <a:miter lim="800000"/>
            <a:headEnd/>
            <a:tailEnd/>
          </a:ln>
        </p:spPr>
        <p:txBody>
          <a:bodyPr anchor="ctr"/>
          <a:lstStyle/>
          <a:p>
            <a:pPr algn="ctr"/>
            <a:r>
              <a:rPr lang="pt-BR" sz="2700" b="1">
                <a:solidFill>
                  <a:schemeClr val="hlink"/>
                </a:solidFill>
                <a:latin typeface="Calibri" pitchFamily="34" charset="0"/>
              </a:rPr>
              <a:t>EXPECTATIVAS FUTURAS PARA A REGULAÇÃO</a:t>
            </a:r>
            <a:endParaRPr lang="pt-BR" sz="4400" b="1">
              <a:solidFill>
                <a:schemeClr val="hlink"/>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a:xfrm>
            <a:off x="0" y="2636838"/>
            <a:ext cx="9144000" cy="990600"/>
          </a:xfrm>
        </p:spPr>
        <p:txBody>
          <a:bodyPr anchor="b"/>
          <a:lstStyle/>
          <a:p>
            <a:r>
              <a:rPr lang="pt-BR" sz="4000" b="1" smtClean="0">
                <a:solidFill>
                  <a:srgbClr val="F22616"/>
                </a:solidFill>
              </a:rPr>
              <a:t>RELATÓRIOS E INFORMAÇÕES</a:t>
            </a:r>
            <a:br>
              <a:rPr lang="pt-BR" sz="4000" b="1" smtClean="0">
                <a:solidFill>
                  <a:srgbClr val="F22616"/>
                </a:solidFill>
              </a:rPr>
            </a:br>
            <a:r>
              <a:rPr lang="pt-BR" sz="4000" b="1" smtClean="0">
                <a:solidFill>
                  <a:srgbClr val="F22616"/>
                </a:solidFill>
              </a:rPr>
              <a:t>ESTRATÉGICAS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a:xfrm>
            <a:off x="468313" y="188913"/>
            <a:ext cx="8229600" cy="777875"/>
          </a:xfrm>
        </p:spPr>
        <p:txBody>
          <a:bodyPr/>
          <a:lstStyle/>
          <a:p>
            <a:r>
              <a:rPr lang="pt-BR" sz="4000" b="1" smtClean="0"/>
              <a:t>REDE AMBULATORIAL</a:t>
            </a:r>
            <a:br>
              <a:rPr lang="pt-BR" sz="4000" b="1" smtClean="0"/>
            </a:br>
            <a:endParaRPr lang="pt-BR" sz="4000" b="1" smtClean="0"/>
          </a:p>
        </p:txBody>
      </p:sp>
      <p:sp>
        <p:nvSpPr>
          <p:cNvPr id="80898" name="Rectangle 3"/>
          <p:cNvSpPr>
            <a:spLocks noGrp="1"/>
          </p:cNvSpPr>
          <p:nvPr>
            <p:ph type="body" idx="1"/>
          </p:nvPr>
        </p:nvSpPr>
        <p:spPr>
          <a:xfrm>
            <a:off x="179388" y="908050"/>
            <a:ext cx="8785225" cy="4525963"/>
          </a:xfrm>
        </p:spPr>
        <p:txBody>
          <a:bodyPr/>
          <a:lstStyle/>
          <a:p>
            <a:pPr algn="ctr">
              <a:lnSpc>
                <a:spcPct val="90000"/>
              </a:lnSpc>
              <a:buFont typeface="Arial" charset="0"/>
              <a:buNone/>
            </a:pPr>
            <a:r>
              <a:rPr lang="pt-BR" sz="2400" smtClean="0"/>
              <a:t>TOTAL DE CONSULTAS MÉDICAS REALIZADAS MÊS </a:t>
            </a:r>
            <a:r>
              <a:rPr lang="pt-BR" sz="2400" b="1" smtClean="0"/>
              <a:t>VIA SISREG -  EM TORNO DE 40 MIL CONSULTAS.</a:t>
            </a:r>
          </a:p>
          <a:p>
            <a:pPr algn="ctr">
              <a:lnSpc>
                <a:spcPct val="90000"/>
              </a:lnSpc>
              <a:buFont typeface="Arial" charset="0"/>
              <a:buNone/>
            </a:pPr>
            <a:endParaRPr lang="pt-BR" sz="2400" b="1" smtClean="0"/>
          </a:p>
          <a:p>
            <a:pPr algn="ctr">
              <a:lnSpc>
                <a:spcPct val="90000"/>
              </a:lnSpc>
              <a:buFont typeface="Arial" charset="0"/>
              <a:buNone/>
            </a:pPr>
            <a:r>
              <a:rPr lang="pt-BR" sz="2400" b="1" smtClean="0"/>
              <a:t>MACRORREGIÕES DE DOURADOS COM TODOS DOS PROCEDIMENTOS REGULADOS VIA SISREG – CAMPO GRANDE COM TODAS AS CONSULTAS E EM FASE DE IMPLANTAÇÃO DOS EXAMES E TRÊS LAGOAS COM TODOS OS PROCEDIMENTOS DE CONSULTAS E EXAMES REGULADOS.</a:t>
            </a:r>
          </a:p>
          <a:p>
            <a:pPr algn="ctr">
              <a:lnSpc>
                <a:spcPct val="90000"/>
              </a:lnSpc>
              <a:buFont typeface="Arial" charset="0"/>
              <a:buNone/>
            </a:pPr>
            <a:endParaRPr lang="pt-BR" sz="2400" b="1" smtClean="0"/>
          </a:p>
          <a:p>
            <a:pPr algn="ctr">
              <a:lnSpc>
                <a:spcPct val="90000"/>
              </a:lnSpc>
            </a:pPr>
            <a:r>
              <a:rPr lang="pt-BR" sz="2400" b="1" smtClean="0"/>
              <a:t>PRINCIPAIS PROCEDIMENTOS COM DEMANDAS REPRIMIDAS: </a:t>
            </a:r>
            <a:r>
              <a:rPr lang="pt-BR" sz="2400" b="1" smtClean="0">
                <a:solidFill>
                  <a:srgbClr val="FF3300"/>
                </a:solidFill>
              </a:rPr>
              <a:t>ORTOPEDIA, NEUROLOGIA/NEUROCIRURGIA, CIRURGIA GERAL E CARDIOLOGIA PEDIATRICA.</a:t>
            </a:r>
          </a:p>
          <a:p>
            <a:pPr>
              <a:lnSpc>
                <a:spcPct val="90000"/>
              </a:lnSpc>
              <a:buFont typeface="Arial" charset="0"/>
              <a:buNone/>
            </a:pPr>
            <a:endParaRPr lang="pt-BR" sz="2400" smtClean="0">
              <a:solidFill>
                <a:srgbClr val="FF3300"/>
              </a:solidFill>
            </a:endParaRPr>
          </a:p>
          <a:p>
            <a:pPr>
              <a:lnSpc>
                <a:spcPct val="90000"/>
              </a:lnSpc>
            </a:pPr>
            <a:endParaRPr lang="pt-BR" sz="2400" smtClean="0"/>
          </a:p>
          <a:p>
            <a:pPr>
              <a:lnSpc>
                <a:spcPct val="90000"/>
              </a:lnSpc>
            </a:pPr>
            <a:endParaRPr lang="pt-BR"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ítulo 1"/>
          <p:cNvSpPr>
            <a:spLocks noGrp="1"/>
          </p:cNvSpPr>
          <p:nvPr>
            <p:ph type="title" idx="4294967295"/>
          </p:nvPr>
        </p:nvSpPr>
        <p:spPr/>
        <p:txBody>
          <a:bodyPr anchor="b"/>
          <a:lstStyle/>
          <a:p>
            <a:pPr eaLnBrk="1" hangingPunct="1"/>
            <a:r>
              <a:rPr lang="pt-BR" sz="2800" b="1" smtClean="0"/>
              <a:t>Encaminhamentos via CERA, comparando urgências totais com as traumáticas</a:t>
            </a:r>
            <a:br>
              <a:rPr lang="pt-BR" sz="2800" b="1" smtClean="0"/>
            </a:br>
            <a:r>
              <a:rPr lang="pt-BR" sz="2800" b="1" smtClean="0"/>
              <a:t> </a:t>
            </a:r>
            <a:r>
              <a:rPr lang="pt-BR" sz="2400" b="1" smtClean="0"/>
              <a:t>PERIODO – JAN A JUL DE 2011 </a:t>
            </a:r>
          </a:p>
        </p:txBody>
      </p:sp>
      <p:graphicFrame>
        <p:nvGraphicFramePr>
          <p:cNvPr id="8" name="Gráfico 7"/>
          <p:cNvGraphicFramePr/>
          <p:nvPr/>
        </p:nvGraphicFramePr>
        <p:xfrm>
          <a:off x="6350" y="149223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4559300" y="149382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nvGraphicFramePr>
        <p:xfrm>
          <a:off x="6350" y="410845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p:nvPr/>
        </p:nvGraphicFramePr>
        <p:xfrm>
          <a:off x="4565650" y="410845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t="12189" r="51367" b="3436"/>
          <a:stretch>
            <a:fillRect/>
          </a:stretch>
        </p:blipFill>
        <p:spPr bwMode="auto">
          <a:xfrm>
            <a:off x="1331913" y="-36513"/>
            <a:ext cx="6357937" cy="6894513"/>
          </a:xfrm>
          <a:prstGeom prst="rect">
            <a:avLst/>
          </a:prstGeom>
          <a:noFill/>
          <a:ln w="9525">
            <a:noFill/>
            <a:miter lim="800000"/>
            <a:headEnd/>
            <a:tailEnd/>
          </a:ln>
        </p:spPr>
      </p:pic>
      <p:sp>
        <p:nvSpPr>
          <p:cNvPr id="25602" name="CaixaDeTexto 5"/>
          <p:cNvSpPr txBox="1">
            <a:spLocks noChangeArrowheads="1"/>
          </p:cNvSpPr>
          <p:nvPr/>
        </p:nvSpPr>
        <p:spPr bwMode="auto">
          <a:xfrm>
            <a:off x="0" y="0"/>
            <a:ext cx="2000250" cy="1477963"/>
          </a:xfrm>
          <a:prstGeom prst="rect">
            <a:avLst/>
          </a:prstGeom>
          <a:noFill/>
          <a:ln w="9525">
            <a:noFill/>
            <a:miter lim="800000"/>
            <a:headEnd/>
            <a:tailEnd/>
          </a:ln>
        </p:spPr>
        <p:txBody>
          <a:bodyPr>
            <a:spAutoFit/>
          </a:bodyPr>
          <a:lstStyle/>
          <a:p>
            <a:pPr algn="ctr"/>
            <a:r>
              <a:rPr lang="pt-BR" sz="1800">
                <a:solidFill>
                  <a:schemeClr val="tx1"/>
                </a:solidFill>
                <a:latin typeface="Calibri" pitchFamily="34" charset="0"/>
                <a:cs typeface="Arial" charset="0"/>
              </a:rPr>
              <a:t>Macrorregião de Campo Grande – 32 municípios e 1.298.656 hab.</a:t>
            </a:r>
          </a:p>
          <a:p>
            <a:pPr algn="ctr"/>
            <a:endParaRPr lang="pt-BR" sz="1800">
              <a:solidFill>
                <a:schemeClr val="tx1"/>
              </a:solidFill>
              <a:latin typeface="Calibri" pitchFamily="34" charset="0"/>
              <a:cs typeface="Arial" charset="0"/>
            </a:endParaRPr>
          </a:p>
        </p:txBody>
      </p:sp>
      <p:sp>
        <p:nvSpPr>
          <p:cNvPr id="25603" name="CaixaDeTexto 6"/>
          <p:cNvSpPr txBox="1">
            <a:spLocks noChangeArrowheads="1"/>
          </p:cNvSpPr>
          <p:nvPr/>
        </p:nvSpPr>
        <p:spPr bwMode="auto">
          <a:xfrm>
            <a:off x="5786438" y="361950"/>
            <a:ext cx="3357562" cy="923925"/>
          </a:xfrm>
          <a:prstGeom prst="rect">
            <a:avLst/>
          </a:prstGeom>
          <a:noFill/>
          <a:ln w="9525">
            <a:noFill/>
            <a:miter lim="800000"/>
            <a:headEnd/>
            <a:tailEnd/>
          </a:ln>
        </p:spPr>
        <p:txBody>
          <a:bodyPr>
            <a:spAutoFit/>
          </a:bodyPr>
          <a:lstStyle/>
          <a:p>
            <a:r>
              <a:rPr lang="pt-BR" sz="1800">
                <a:solidFill>
                  <a:schemeClr val="tx1"/>
                </a:solidFill>
                <a:latin typeface="Calibri" pitchFamily="34" charset="0"/>
                <a:cs typeface="Arial" charset="0"/>
              </a:rPr>
              <a:t>Macrorregião de Três Lagoas – 11 municípios e 245.337 hab.</a:t>
            </a:r>
          </a:p>
          <a:p>
            <a:endParaRPr lang="pt-BR" sz="1800">
              <a:solidFill>
                <a:schemeClr val="tx1"/>
              </a:solidFill>
              <a:latin typeface="Calibri" pitchFamily="34" charset="0"/>
              <a:cs typeface="Arial" charset="0"/>
            </a:endParaRPr>
          </a:p>
        </p:txBody>
      </p:sp>
      <p:sp>
        <p:nvSpPr>
          <p:cNvPr id="25604" name="CaixaDeTexto 7"/>
          <p:cNvSpPr txBox="1">
            <a:spLocks noChangeArrowheads="1"/>
          </p:cNvSpPr>
          <p:nvPr/>
        </p:nvSpPr>
        <p:spPr bwMode="auto">
          <a:xfrm>
            <a:off x="857250" y="4500563"/>
            <a:ext cx="2643188" cy="1200150"/>
          </a:xfrm>
          <a:prstGeom prst="rect">
            <a:avLst/>
          </a:prstGeom>
          <a:noFill/>
          <a:ln w="9525">
            <a:noFill/>
            <a:miter lim="800000"/>
            <a:headEnd/>
            <a:tailEnd/>
          </a:ln>
        </p:spPr>
        <p:txBody>
          <a:bodyPr>
            <a:spAutoFit/>
          </a:bodyPr>
          <a:lstStyle/>
          <a:p>
            <a:r>
              <a:rPr lang="pt-BR" sz="1800">
                <a:solidFill>
                  <a:schemeClr val="tx1"/>
                </a:solidFill>
                <a:latin typeface="Calibri" pitchFamily="34" charset="0"/>
                <a:cs typeface="Arial" charset="0"/>
              </a:rPr>
              <a:t>Macrorregião de Dourados – 35 municípios e 720.488 hab.</a:t>
            </a:r>
          </a:p>
          <a:p>
            <a:endParaRPr lang="pt-BR" sz="1800">
              <a:solidFill>
                <a:schemeClr val="tx1"/>
              </a:solidFill>
              <a:latin typeface="Calibri" pitchFamily="34" charset="0"/>
              <a:cs typeface="Arial" charset="0"/>
            </a:endParaRPr>
          </a:p>
        </p:txBody>
      </p:sp>
      <p:cxnSp>
        <p:nvCxnSpPr>
          <p:cNvPr id="10" name="Conector reto 9"/>
          <p:cNvCxnSpPr/>
          <p:nvPr/>
        </p:nvCxnSpPr>
        <p:spPr>
          <a:xfrm>
            <a:off x="2214563" y="1643063"/>
            <a:ext cx="2214562" cy="114300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2" name="Conector reto 11"/>
          <p:cNvCxnSpPr/>
          <p:nvPr/>
        </p:nvCxnSpPr>
        <p:spPr>
          <a:xfrm rot="10800000">
            <a:off x="4429125" y="2786063"/>
            <a:ext cx="2143125" cy="214312"/>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4" name="Conector reto 13"/>
          <p:cNvCxnSpPr/>
          <p:nvPr/>
        </p:nvCxnSpPr>
        <p:spPr>
          <a:xfrm rot="5400000">
            <a:off x="3820319" y="3393282"/>
            <a:ext cx="1216025" cy="1587"/>
          </a:xfrm>
          <a:prstGeom prst="line">
            <a:avLst/>
          </a:prstGeom>
        </p:spPr>
        <p:style>
          <a:lnRef idx="3">
            <a:schemeClr val="dk1"/>
          </a:lnRef>
          <a:fillRef idx="0">
            <a:schemeClr val="dk1"/>
          </a:fillRef>
          <a:effectRef idx="2">
            <a:schemeClr val="dk1"/>
          </a:effectRef>
          <a:fontRef idx="minor">
            <a:schemeClr val="tx1"/>
          </a:fontRef>
        </p:style>
      </p:cxnSp>
      <p:sp>
        <p:nvSpPr>
          <p:cNvPr id="25608" name="CaixaDeTexto 14"/>
          <p:cNvSpPr txBox="1">
            <a:spLocks noChangeArrowheads="1"/>
          </p:cNvSpPr>
          <p:nvPr/>
        </p:nvSpPr>
        <p:spPr bwMode="auto">
          <a:xfrm>
            <a:off x="4857750" y="2416175"/>
            <a:ext cx="4071938" cy="369888"/>
          </a:xfrm>
          <a:prstGeom prst="rect">
            <a:avLst/>
          </a:prstGeom>
          <a:solidFill>
            <a:schemeClr val="bg1"/>
          </a:solidFill>
          <a:ln w="9525">
            <a:noFill/>
            <a:miter lim="800000"/>
            <a:headEnd/>
            <a:tailEnd/>
          </a:ln>
        </p:spPr>
        <p:txBody>
          <a:bodyPr>
            <a:spAutoFit/>
          </a:bodyPr>
          <a:lstStyle/>
          <a:p>
            <a:r>
              <a:rPr lang="pt-BR" sz="1800">
                <a:solidFill>
                  <a:schemeClr val="tx1"/>
                </a:solidFill>
                <a:latin typeface="Calibri" pitchFamily="34" charset="0"/>
                <a:cs typeface="Arial" charset="0"/>
              </a:rPr>
              <a:t>Campo Grande – Tres Lagoas= 338 km</a:t>
            </a:r>
          </a:p>
        </p:txBody>
      </p:sp>
      <p:sp>
        <p:nvSpPr>
          <p:cNvPr id="25609" name="CaixaDeTexto 15"/>
          <p:cNvSpPr txBox="1">
            <a:spLocks noChangeArrowheads="1"/>
          </p:cNvSpPr>
          <p:nvPr/>
        </p:nvSpPr>
        <p:spPr bwMode="auto">
          <a:xfrm>
            <a:off x="3143250" y="4214813"/>
            <a:ext cx="4071938" cy="369887"/>
          </a:xfrm>
          <a:prstGeom prst="rect">
            <a:avLst/>
          </a:prstGeom>
          <a:solidFill>
            <a:schemeClr val="bg1"/>
          </a:solidFill>
          <a:ln w="9525">
            <a:noFill/>
            <a:miter lim="800000"/>
            <a:headEnd/>
            <a:tailEnd/>
          </a:ln>
        </p:spPr>
        <p:txBody>
          <a:bodyPr>
            <a:spAutoFit/>
          </a:bodyPr>
          <a:lstStyle/>
          <a:p>
            <a:r>
              <a:rPr lang="pt-BR" sz="1800">
                <a:solidFill>
                  <a:schemeClr val="tx1"/>
                </a:solidFill>
                <a:latin typeface="Calibri" pitchFamily="34" charset="0"/>
                <a:cs typeface="Arial" charset="0"/>
              </a:rPr>
              <a:t>Campo Grande – Dourados = 228 km</a:t>
            </a:r>
          </a:p>
        </p:txBody>
      </p:sp>
      <p:sp>
        <p:nvSpPr>
          <p:cNvPr id="25610" name="CaixaDeTexto 16"/>
          <p:cNvSpPr txBox="1">
            <a:spLocks noChangeArrowheads="1"/>
          </p:cNvSpPr>
          <p:nvPr/>
        </p:nvSpPr>
        <p:spPr bwMode="auto">
          <a:xfrm>
            <a:off x="142875" y="2000250"/>
            <a:ext cx="4071938" cy="369888"/>
          </a:xfrm>
          <a:prstGeom prst="rect">
            <a:avLst/>
          </a:prstGeom>
          <a:solidFill>
            <a:schemeClr val="bg1"/>
          </a:solidFill>
          <a:ln w="9525">
            <a:noFill/>
            <a:miter lim="800000"/>
            <a:headEnd/>
            <a:tailEnd/>
          </a:ln>
        </p:spPr>
        <p:txBody>
          <a:bodyPr>
            <a:spAutoFit/>
          </a:bodyPr>
          <a:lstStyle/>
          <a:p>
            <a:r>
              <a:rPr lang="pt-BR" sz="1800">
                <a:solidFill>
                  <a:schemeClr val="tx1"/>
                </a:solidFill>
                <a:latin typeface="Calibri" pitchFamily="34" charset="0"/>
                <a:cs typeface="Arial" charset="0"/>
              </a:rPr>
              <a:t>Campo Grande – Corumbá = 427 km km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ítulo 1"/>
          <p:cNvSpPr>
            <a:spLocks noGrp="1"/>
          </p:cNvSpPr>
          <p:nvPr>
            <p:ph type="title" idx="4294967295"/>
          </p:nvPr>
        </p:nvSpPr>
        <p:spPr>
          <a:xfrm>
            <a:off x="0" y="127000"/>
            <a:ext cx="9144000" cy="836613"/>
          </a:xfrm>
        </p:spPr>
        <p:txBody>
          <a:bodyPr anchor="b"/>
          <a:lstStyle/>
          <a:p>
            <a:pPr eaLnBrk="1" hangingPunct="1"/>
            <a:r>
              <a:rPr lang="pt-BR" sz="2800" smtClean="0"/>
              <a:t>CID de maior incidência, no ano de 2011, dentre as solicitações autorizadas.  2011</a:t>
            </a:r>
          </a:p>
        </p:txBody>
      </p:sp>
      <p:graphicFrame>
        <p:nvGraphicFramePr>
          <p:cNvPr id="42153" name="Group 169"/>
          <p:cNvGraphicFramePr>
            <a:graphicFrameLocks noGrp="1"/>
          </p:cNvGraphicFramePr>
          <p:nvPr>
            <p:ph sz="quarter" idx="4294967295"/>
          </p:nvPr>
        </p:nvGraphicFramePr>
        <p:xfrm>
          <a:off x="142875" y="908050"/>
          <a:ext cx="5797550" cy="5827713"/>
        </p:xfrm>
        <a:graphic>
          <a:graphicData uri="http://schemas.openxmlformats.org/drawingml/2006/table">
            <a:tbl>
              <a:tblPr/>
              <a:tblGrid>
                <a:gridCol w="4471988"/>
                <a:gridCol w="1325562"/>
              </a:tblGrid>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AUTORIZADO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DIAGNÓSTICO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2010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S72.0 Frat do colo do femur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115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S42.0 Frat da clavicula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96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S06.0 Concussao cerebral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S52.5 Frat da extremidade distal do radio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88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S52.0 Frat da extremidade super do cubito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57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S82.2 Frat da diafise da tibia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49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S42.4 Frat da extremidade infer do umero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47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S52.6 Frat da extremidade distal do radio e cubito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41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S06.8 Outr traum intracranianos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S02.6 Frat de mandibula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S42.2 Frat da extremidade super do umero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S72.3 Frat da diafise do femur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S52.4 Frat das diafises do radio e do cubito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S62.6 Frat de outr dedos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S82.3 Frat da extremidade distal da tibia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S82.4 Frat do peronio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30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S02.2 Frat dos ossos nasais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27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S62.0 Frat do osso navicular da mao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27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S52.1 Frat da extremidade super do radio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27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S82.6 Frat do maleolo lateral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26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S52.3 Frat da diafise do radio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Calibri" pitchFamily="34" charset="0"/>
                        </a:rPr>
                        <a:t>26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áfico 4"/>
          <p:cNvGraphicFramePr/>
          <p:nvPr/>
        </p:nvGraphicFramePr>
        <p:xfrm>
          <a:off x="5786446" y="1142984"/>
          <a:ext cx="3357554"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83021" name="Text Box 170"/>
          <p:cNvSpPr txBox="1">
            <a:spLocks noChangeArrowheads="1"/>
          </p:cNvSpPr>
          <p:nvPr/>
        </p:nvSpPr>
        <p:spPr bwMode="auto">
          <a:xfrm>
            <a:off x="7588250" y="6542088"/>
            <a:ext cx="1398588" cy="304800"/>
          </a:xfrm>
          <a:prstGeom prst="rect">
            <a:avLst/>
          </a:prstGeom>
          <a:noFill/>
          <a:ln w="9525">
            <a:noFill/>
            <a:miter lim="800000"/>
            <a:headEnd/>
            <a:tailEnd/>
          </a:ln>
        </p:spPr>
        <p:txBody>
          <a:bodyPr wrap="none">
            <a:spAutoFit/>
          </a:bodyPr>
          <a:lstStyle/>
          <a:p>
            <a:r>
              <a:rPr lang="pt-BR" sz="1400" b="1">
                <a:solidFill>
                  <a:schemeClr val="tx1"/>
                </a:solidFill>
                <a:latin typeface="Arial" charset="0"/>
              </a:rPr>
              <a:t>FONTE: CERA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07" name="Group 99"/>
          <p:cNvGraphicFramePr>
            <a:graphicFrameLocks noGrp="1"/>
          </p:cNvGraphicFramePr>
          <p:nvPr>
            <p:ph sz="quarter" idx="4294967295"/>
          </p:nvPr>
        </p:nvGraphicFramePr>
        <p:xfrm>
          <a:off x="38100" y="1268413"/>
          <a:ext cx="5364163" cy="4473575"/>
        </p:xfrm>
        <a:graphic>
          <a:graphicData uri="http://schemas.openxmlformats.org/drawingml/2006/table">
            <a:tbl>
              <a:tblPr/>
              <a:tblGrid>
                <a:gridCol w="4135438"/>
                <a:gridCol w="1228725"/>
              </a:tblGrid>
              <a:tr h="6334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2200" b="1"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FD2D03"/>
                          </a:solidFill>
                          <a:effectLst/>
                          <a:latin typeface="Calibri" pitchFamily="34" charset="0"/>
                        </a:rPr>
                        <a:t>VAGA</a:t>
                      </a:r>
                      <a:r>
                        <a:rPr kumimoji="0" lang="pt-BR" sz="2200" b="1" i="0" u="none" strike="noStrike" cap="none" normalizeH="0" baseline="0" smtClean="0">
                          <a:ln>
                            <a:noFill/>
                          </a:ln>
                          <a:solidFill>
                            <a:srgbClr val="000000"/>
                          </a:solidFill>
                          <a:effectLst/>
                          <a:latin typeface="Calibri" pitchFamily="34" charset="0"/>
                        </a:rPr>
                        <a:t> </a:t>
                      </a:r>
                      <a:r>
                        <a:rPr kumimoji="0" lang="pt-BR" sz="2200" b="1" i="0" u="none" strike="noStrike" cap="none" normalizeH="0" baseline="0" smtClean="0">
                          <a:ln>
                            <a:noFill/>
                          </a:ln>
                          <a:solidFill>
                            <a:srgbClr val="FD2D03"/>
                          </a:solidFill>
                          <a:effectLst/>
                          <a:latin typeface="Calibri" pitchFamily="34" charset="0"/>
                        </a:rPr>
                        <a:t>ZERO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FD2D03"/>
                          </a:solidFill>
                          <a:effectLst/>
                          <a:latin typeface="Calibri" pitchFamily="34" charset="0"/>
                        </a:rPr>
                        <a:t>DIAGNÓSTICO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FD2D03"/>
                          </a:solidFill>
                          <a:effectLst/>
                          <a:latin typeface="Calibri" pitchFamily="34" charset="0"/>
                        </a:rPr>
                        <a:t>2010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S06.0 Concussao cerebral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62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S06.9 Traum intracraniano NE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46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S06.2 Traum cerebral difuso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30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323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S06.8 Outr traum intracranianos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28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S02.0 Frat da abobada do cranio</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21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320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S09.9 Traum NE da cabeca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20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S06.3 Traum cerebral focal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13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S82.2 Frat da diafise da tibia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11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S31.1 Ferim da parede abdominal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11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T07   Traum mult NE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200" b="1" i="0" u="none" strike="noStrike" cap="none" normalizeH="0" baseline="0" smtClean="0">
                          <a:ln>
                            <a:noFill/>
                          </a:ln>
                          <a:solidFill>
                            <a:srgbClr val="000000"/>
                          </a:solidFill>
                          <a:effectLst/>
                          <a:latin typeface="Calibri" pitchFamily="34" charset="0"/>
                        </a:rPr>
                        <a:t>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10" name="Título 1"/>
          <p:cNvSpPr>
            <a:spLocks noGrp="1"/>
          </p:cNvSpPr>
          <p:nvPr>
            <p:ph type="title" idx="4294967295"/>
          </p:nvPr>
        </p:nvSpPr>
        <p:spPr>
          <a:xfrm>
            <a:off x="0" y="122238"/>
            <a:ext cx="9144000" cy="1143000"/>
          </a:xfrm>
        </p:spPr>
        <p:txBody>
          <a:bodyPr anchor="b"/>
          <a:lstStyle/>
          <a:p>
            <a:pPr eaLnBrk="1" hangingPunct="1">
              <a:lnSpc>
                <a:spcPct val="80000"/>
              </a:lnSpc>
            </a:pPr>
            <a:r>
              <a:rPr lang="pt-BR" sz="3200" smtClean="0"/>
              <a:t>CID de maior incidência ( 10 maiores), no ano de 2011, dentre as solicitações encaminhadas em vaga zero.  </a:t>
            </a:r>
          </a:p>
        </p:txBody>
      </p:sp>
      <p:graphicFrame>
        <p:nvGraphicFramePr>
          <p:cNvPr id="6" name="Gráfico 5"/>
          <p:cNvGraphicFramePr/>
          <p:nvPr/>
        </p:nvGraphicFramePr>
        <p:xfrm>
          <a:off x="4722417" y="1135094"/>
          <a:ext cx="5028398" cy="5168865"/>
        </p:xfrm>
        <a:graphic>
          <a:graphicData uri="http://schemas.openxmlformats.org/drawingml/2006/chart">
            <c:chart xmlns:c="http://schemas.openxmlformats.org/drawingml/2006/chart" xmlns:r="http://schemas.openxmlformats.org/officeDocument/2006/relationships" r:id="rId2"/>
          </a:graphicData>
        </a:graphic>
      </p:graphicFrame>
      <p:sp>
        <p:nvSpPr>
          <p:cNvPr id="84012" name="Text Box 100"/>
          <p:cNvSpPr txBox="1">
            <a:spLocks noChangeArrowheads="1"/>
          </p:cNvSpPr>
          <p:nvPr/>
        </p:nvSpPr>
        <p:spPr bwMode="auto">
          <a:xfrm>
            <a:off x="7588250" y="6564313"/>
            <a:ext cx="1225550" cy="274637"/>
          </a:xfrm>
          <a:prstGeom prst="rect">
            <a:avLst/>
          </a:prstGeom>
          <a:noFill/>
          <a:ln w="9525">
            <a:noFill/>
            <a:miter lim="800000"/>
            <a:headEnd/>
            <a:tailEnd/>
          </a:ln>
        </p:spPr>
        <p:txBody>
          <a:bodyPr wrap="none">
            <a:spAutoFit/>
          </a:bodyPr>
          <a:lstStyle/>
          <a:p>
            <a:r>
              <a:rPr lang="pt-BR" sz="1200" b="1">
                <a:solidFill>
                  <a:schemeClr val="tx1"/>
                </a:solidFill>
                <a:latin typeface="Arial" charset="0"/>
              </a:rPr>
              <a:t>FONTE: CERA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sz="quarter" idx="4294967295"/>
          </p:nvPr>
        </p:nvGraphicFramePr>
        <p:xfrm>
          <a:off x="63500" y="1214438"/>
          <a:ext cx="4643438" cy="7854950"/>
        </p:xfrm>
        <a:graphic>
          <a:graphicData uri="http://schemas.openxmlformats.org/drawingml/2006/table">
            <a:tbl>
              <a:tblPr/>
              <a:tblGrid>
                <a:gridCol w="3571875"/>
                <a:gridCol w="1071563"/>
              </a:tblGrid>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rgbClr val="000000"/>
                        </a:solidFill>
                        <a:effectLst/>
                        <a:latin typeface="Calibri" pitchFamily="34" charset="0"/>
                      </a:endParaRPr>
                    </a:p>
                  </a:txBody>
                  <a:tcPr marL="7883" marR="7883" marT="7883"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0000"/>
                          </a:solidFill>
                          <a:effectLst/>
                          <a:latin typeface="Calibri" pitchFamily="34" charset="0"/>
                        </a:rPr>
                        <a:t>Total geral</a:t>
                      </a:r>
                    </a:p>
                  </a:txBody>
                  <a:tcPr marL="7883" marR="7883" marT="7883" marB="0" anchor="b" horzOverflow="overflow">
                    <a:lnL>
                      <a:noFill/>
                    </a:lnL>
                    <a:lnR>
                      <a:noFill/>
                    </a:lnR>
                    <a:lnT>
                      <a:noFill/>
                    </a:lnT>
                    <a:lnB>
                      <a:noFill/>
                    </a:lnB>
                    <a:lnTlToBr>
                      <a:noFill/>
                    </a:lnTlToBr>
                    <a:lnBlToTr>
                      <a:noFill/>
                    </a:lnBlToTr>
                    <a:solidFill>
                      <a:srgbClr val="DBE5F1"/>
                    </a:solid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0000"/>
                          </a:solidFill>
                          <a:effectLst/>
                          <a:latin typeface="Calibri" pitchFamily="34" charset="0"/>
                        </a:rPr>
                        <a:t>DIAGNÓSTICO</a:t>
                      </a:r>
                    </a:p>
                  </a:txBody>
                  <a:tcPr marL="7883" marR="7883" marT="7883" marB="0" anchor="b" horzOverflow="overflow">
                    <a:lnL>
                      <a:noFill/>
                    </a:lnL>
                    <a:lnR>
                      <a:noFill/>
                    </a:lnR>
                    <a:lnT>
                      <a:noFill/>
                    </a:lnT>
                    <a:lnB w="6350" cap="flat" cmpd="sng" algn="ctr">
                      <a:solidFill>
                        <a:srgbClr val="95B3D7"/>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rgbClr val="000000"/>
                        </a:solidFill>
                        <a:effectLst/>
                        <a:latin typeface="Calibri" pitchFamily="34" charset="0"/>
                      </a:endParaRPr>
                    </a:p>
                  </a:txBody>
                  <a:tcPr marL="7883" marR="7883" marT="7883" marB="0" anchor="b" horzOverflow="overflow">
                    <a:lnL>
                      <a:noFill/>
                    </a:lnL>
                    <a:lnR>
                      <a:noFill/>
                    </a:lnR>
                    <a:lnT>
                      <a:noFill/>
                    </a:lnT>
                    <a:lnB w="6350" cap="flat" cmpd="sng" algn="ctr">
                      <a:solidFill>
                        <a:srgbClr val="95B3D7"/>
                      </a:solidFill>
                      <a:prstDash val="solid"/>
                      <a:round/>
                      <a:headEnd type="none" w="med" len="med"/>
                      <a:tailEnd type="none" w="med" len="med"/>
                    </a:lnB>
                    <a:lnTlToBr>
                      <a:noFill/>
                    </a:lnTlToBr>
                    <a:lnBlToTr>
                      <a:noFill/>
                    </a:lnBlToTr>
                    <a:solidFill>
                      <a:srgbClr val="DBE5F1"/>
                    </a:solid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S72.0 Frat do colo do femur</a:t>
                      </a:r>
                    </a:p>
                  </a:txBody>
                  <a:tcPr marL="7883" marR="7883" marT="7883" marB="0" anchor="b" horzOverflow="overflow">
                    <a:lnL>
                      <a:noFill/>
                    </a:lnL>
                    <a:lnR>
                      <a:noFill/>
                    </a:lnR>
                    <a:lnT w="635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1187</a:t>
                      </a:r>
                    </a:p>
                  </a:txBody>
                  <a:tcPr marL="7883" marR="7883" marT="7883" marB="0" anchor="b" horzOverflow="overflow">
                    <a:lnL>
                      <a:noFill/>
                    </a:lnL>
                    <a:lnR>
                      <a:noFill/>
                    </a:lnR>
                    <a:lnT w="6350" cap="flat" cmpd="sng" algn="ctr">
                      <a:solidFill>
                        <a:srgbClr val="95B3D7"/>
                      </a:solidFill>
                      <a:prstDash val="solid"/>
                      <a:round/>
                      <a:headEnd type="none" w="med" len="med"/>
                      <a:tailEnd type="none" w="med" len="med"/>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S52.5 Frat da extremidade distal do radio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481</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S06.0 Concussao cerebral</a:t>
                      </a:r>
                    </a:p>
                  </a:txBody>
                  <a:tcPr marL="7883" marR="7883" marT="7883" marB="0" anchor="b" horzOverflow="overflow">
                    <a:lnL>
                      <a:noFill/>
                    </a:lnL>
                    <a:lnR>
                      <a:noFill/>
                    </a:lnR>
                    <a:lnT>
                      <a:noFill/>
                    </a:lnT>
                    <a:lnB>
                      <a:noFill/>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432</a:t>
                      </a:r>
                    </a:p>
                  </a:txBody>
                  <a:tcPr marL="7883" marR="7883" marT="7883" marB="0" anchor="b" horzOverflow="overflow">
                    <a:lnL>
                      <a:noFill/>
                    </a:lnL>
                    <a:lnR>
                      <a:noFill/>
                    </a:lnR>
                    <a:lnT>
                      <a:noFill/>
                    </a:lnT>
                    <a:lnB>
                      <a:noFill/>
                    </a:lnB>
                    <a:lnTlToBr>
                      <a:noFill/>
                    </a:lnTlToBr>
                    <a:lnBlToTr>
                      <a:noFill/>
                    </a:lnBlToTr>
                    <a:solidFill>
                      <a:srgbClr val="BFBFBF"/>
                    </a:solid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S42.0 Frat da clavicula</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429</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S42.2 Frat da extremidade super do umero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349</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S82.2 Frat da diafise da tibia</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313</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S72.3 Frat da diafise do femur</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269</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S52.0 Frat da extremidade super do cubito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234</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S72.1 Frat pertrocanterica</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226</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S62.6 Frat de outr dedos</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222</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S52.1 Frat da extremidade super do radio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209</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S62.0 Frat do osso navicular da mao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206</a:t>
                      </a:r>
                    </a:p>
                  </a:txBody>
                  <a:tcPr marL="7883" marR="7883" marT="7883" marB="0" anchor="b" horzOverflow="overflow">
                    <a:lnL>
                      <a:noFill/>
                    </a:lnL>
                    <a:lnR>
                      <a:noFill/>
                    </a:lnR>
                    <a:lnT>
                      <a:noFill/>
                    </a:lnT>
                    <a:lnB>
                      <a:noFill/>
                    </a:lnB>
                    <a:lnTlToBr>
                      <a:noFill/>
                    </a:lnTlToBr>
                    <a:lnBlToTr>
                      <a:noFill/>
                    </a:lnBlToTr>
                    <a:no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S82.3 Frat da extremidade distal da tibia</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191</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S06.8 Outr traum intracranianos</a:t>
                      </a:r>
                    </a:p>
                  </a:txBody>
                  <a:tcPr marL="7883" marR="7883" marT="7883" marB="0" anchor="b" horzOverflow="overflow">
                    <a:lnL>
                      <a:noFill/>
                    </a:lnL>
                    <a:lnR>
                      <a:noFill/>
                    </a:lnR>
                    <a:lnT>
                      <a:noFill/>
                    </a:lnT>
                    <a:lnB>
                      <a:noFill/>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188</a:t>
                      </a:r>
                    </a:p>
                  </a:txBody>
                  <a:tcPr marL="7883" marR="7883" marT="7883" marB="0" anchor="b" horzOverflow="overflow">
                    <a:lnL>
                      <a:noFill/>
                    </a:lnL>
                    <a:lnR>
                      <a:noFill/>
                    </a:lnR>
                    <a:lnT>
                      <a:noFill/>
                    </a:lnT>
                    <a:lnB>
                      <a:noFill/>
                    </a:lnB>
                    <a:lnTlToBr>
                      <a:noFill/>
                    </a:lnTlToBr>
                    <a:lnBlToTr>
                      <a:noFill/>
                    </a:lnBlToTr>
                    <a:solidFill>
                      <a:srgbClr val="BFBFBF"/>
                    </a:solid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S82.0 Frat da rotula</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175</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S62.3 Frat de outr ossos do metacarpo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173</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S42.3 Frat da diafise do umero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166</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S72.9 Frat do femur parte NE</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161</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S82.4 Frat do peronio</a:t>
                      </a:r>
                    </a:p>
                  </a:txBody>
                  <a:tcPr marL="7883" marR="7883" marT="78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154</a:t>
                      </a:r>
                    </a:p>
                  </a:txBody>
                  <a:tcPr marL="7883" marR="7883" marT="7883" marB="0" anchor="b"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S06.9 Traum intracraniano NE</a:t>
                      </a:r>
                    </a:p>
                  </a:txBody>
                  <a:tcPr marL="7883" marR="7883" marT="7883" marB="0" anchor="b" horzOverflow="overflow">
                    <a:lnL>
                      <a:noFill/>
                    </a:lnL>
                    <a:lnR>
                      <a:noFill/>
                    </a:lnR>
                    <a:lnT>
                      <a:noFill/>
                    </a:lnT>
                    <a:lnB>
                      <a:noFill/>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rPr>
                        <a:t>146</a:t>
                      </a:r>
                    </a:p>
                  </a:txBody>
                  <a:tcPr marL="7883" marR="7883" marT="7883" marB="0" anchor="b" horzOverflow="overflow">
                    <a:lnL>
                      <a:noFill/>
                    </a:lnL>
                    <a:lnR>
                      <a:noFill/>
                    </a:lnR>
                    <a:lnT>
                      <a:noFill/>
                    </a:lnT>
                    <a:lnB>
                      <a:noFill/>
                    </a:lnB>
                    <a:lnTlToBr>
                      <a:noFill/>
                    </a:lnTlToBr>
                    <a:lnBlToTr>
                      <a:noFill/>
                    </a:lnBlToTr>
                    <a:solidFill>
                      <a:srgbClr val="BFBFBF"/>
                    </a:solidFill>
                  </a:tcPr>
                </a:tc>
              </a:tr>
            </a:tbl>
          </a:graphicData>
        </a:graphic>
      </p:graphicFrame>
      <p:sp>
        <p:nvSpPr>
          <p:cNvPr id="85039" name="Título 1"/>
          <p:cNvSpPr>
            <a:spLocks noGrp="1"/>
          </p:cNvSpPr>
          <p:nvPr>
            <p:ph type="title" idx="4294967295"/>
          </p:nvPr>
        </p:nvSpPr>
        <p:spPr>
          <a:xfrm>
            <a:off x="0" y="71438"/>
            <a:ext cx="9144000" cy="1143000"/>
          </a:xfrm>
        </p:spPr>
        <p:txBody>
          <a:bodyPr anchor="b"/>
          <a:lstStyle/>
          <a:p>
            <a:pPr eaLnBrk="1" hangingPunct="1">
              <a:lnSpc>
                <a:spcPct val="80000"/>
              </a:lnSpc>
            </a:pPr>
            <a:r>
              <a:rPr lang="pt-BR" sz="3000" smtClean="0"/>
              <a:t>20 Códigos do CID-10 de maior incidência , no ano de 2011, dentre todas as solicitações (autorizadas, vaga zero e negadas).  </a:t>
            </a:r>
          </a:p>
        </p:txBody>
      </p:sp>
      <p:graphicFrame>
        <p:nvGraphicFramePr>
          <p:cNvPr id="7" name="Gráfico 6"/>
          <p:cNvGraphicFramePr/>
          <p:nvPr/>
        </p:nvGraphicFramePr>
        <p:xfrm>
          <a:off x="3994146" y="1065196"/>
          <a:ext cx="5143504" cy="5786454"/>
        </p:xfrm>
        <a:graphic>
          <a:graphicData uri="http://schemas.openxmlformats.org/drawingml/2006/chart">
            <c:chart xmlns:c="http://schemas.openxmlformats.org/drawingml/2006/chart" xmlns:r="http://schemas.openxmlformats.org/officeDocument/2006/relationships" r:id="rId2"/>
          </a:graphicData>
        </a:graphic>
      </p:graphicFrame>
      <p:sp>
        <p:nvSpPr>
          <p:cNvPr id="85041" name="Text Box 51"/>
          <p:cNvSpPr txBox="1">
            <a:spLocks noChangeArrowheads="1"/>
          </p:cNvSpPr>
          <p:nvPr/>
        </p:nvSpPr>
        <p:spPr bwMode="auto">
          <a:xfrm>
            <a:off x="7588250" y="6542088"/>
            <a:ext cx="1398588" cy="304800"/>
          </a:xfrm>
          <a:prstGeom prst="rect">
            <a:avLst/>
          </a:prstGeom>
          <a:noFill/>
          <a:ln w="9525">
            <a:noFill/>
            <a:miter lim="800000"/>
            <a:headEnd/>
            <a:tailEnd/>
          </a:ln>
        </p:spPr>
        <p:txBody>
          <a:bodyPr wrap="none">
            <a:spAutoFit/>
          </a:bodyPr>
          <a:lstStyle/>
          <a:p>
            <a:r>
              <a:rPr lang="pt-BR" sz="1400" b="1">
                <a:solidFill>
                  <a:schemeClr val="tx1"/>
                </a:solidFill>
                <a:latin typeface="Arial" charset="0"/>
              </a:rPr>
              <a:t>FONTE: CERA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ítulo 1"/>
          <p:cNvSpPr>
            <a:spLocks noGrp="1"/>
          </p:cNvSpPr>
          <p:nvPr>
            <p:ph type="title" idx="4294967295"/>
          </p:nvPr>
        </p:nvSpPr>
        <p:spPr>
          <a:xfrm>
            <a:off x="457200" y="71438"/>
            <a:ext cx="8229600" cy="1143000"/>
          </a:xfrm>
        </p:spPr>
        <p:txBody>
          <a:bodyPr anchor="b"/>
          <a:lstStyle/>
          <a:p>
            <a:pPr eaLnBrk="1" hangingPunct="1"/>
            <a:r>
              <a:rPr lang="pt-BR" sz="3200" smtClean="0"/>
              <a:t>Categorias de CID de maior incidência dentre as solicitações autorizadas em 2011</a:t>
            </a:r>
          </a:p>
        </p:txBody>
      </p:sp>
      <p:graphicFrame>
        <p:nvGraphicFramePr>
          <p:cNvPr id="86077" name="Group 61"/>
          <p:cNvGraphicFramePr>
            <a:graphicFrameLocks noGrp="1"/>
          </p:cNvGraphicFramePr>
          <p:nvPr>
            <p:ph sz="quarter" idx="4294967295"/>
          </p:nvPr>
        </p:nvGraphicFramePr>
        <p:xfrm>
          <a:off x="179388" y="1125538"/>
          <a:ext cx="8820150" cy="5286375"/>
        </p:xfrm>
        <a:graphic>
          <a:graphicData uri="http://schemas.openxmlformats.org/drawingml/2006/table">
            <a:tbl>
              <a:tblPr/>
              <a:tblGrid>
                <a:gridCol w="8280400"/>
                <a:gridCol w="539750"/>
              </a:tblGrid>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DIAGNÓSTICO</a:t>
                      </a:r>
                    </a:p>
                  </a:txBody>
                  <a:tcPr marL="5091" marR="5091" marT="5091"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Total</a:t>
                      </a:r>
                    </a:p>
                  </a:txBody>
                  <a:tcPr marL="5091" marR="5091" marT="5091"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S50-S59 Traumatismos do cotovelo e do antebraço</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500</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S00-S09 Traumatismos da cabeça</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462</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S40-S49 Traumatismos do ombro e do braço</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401</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S80-S89 Traumatismos do joelho e da perna</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318</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S60-S69 Traumatismos do punho e da mão</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289</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S70-S79 Traumatismos do quadril e da coxa</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285</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S90-S99 Traumatismos do tornozelo e do pé</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128</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S30-S39 Traumatismos do abdome, do dorso, da coluna lombar e da pelve</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88</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T15-T19 Efeito da penetração de corpo estranho através de orifício natural</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87</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T08-T14 Traumatismos de localização não especificada do tronco, membro ou outra região do corpo</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82</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S20-S29 Traumatismos do tórax</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53</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T20-T32 Queimaduras e corrosões</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52</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T00-T07 Traumatismos envolvendo múltiplas regiões do corpo</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46</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S10-S19 Traumatismos do pescoço</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30</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T80-T88 Complicações de cuidados médicos e cirúrgicos, não classificados em outra parte</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16</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T79 Algumas complicações precoces de traumatismos</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4</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T33-T35 Geladuras [frostbite]</a:t>
                      </a:r>
                    </a:p>
                  </a:txBody>
                  <a:tcPr marL="5091" marR="5091" marT="509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a:t>
                      </a:r>
                    </a:p>
                  </a:txBody>
                  <a:tcPr marL="5091" marR="5091" marT="509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4294967295"/>
          </p:nvPr>
        </p:nvGraphicFramePr>
        <p:xfrm>
          <a:off x="500063" y="1143000"/>
          <a:ext cx="8143875" cy="5370513"/>
        </p:xfrm>
        <a:graphic>
          <a:graphicData uri="http://schemas.openxmlformats.org/drawingml/2006/table">
            <a:tbl>
              <a:tblPr/>
              <a:tblGrid>
                <a:gridCol w="7353300"/>
                <a:gridCol w="790575"/>
              </a:tblGrid>
              <a:tr h="104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DIAGNÓSTICO</a:t>
                      </a:r>
                    </a:p>
                  </a:txBody>
                  <a:tcPr marL="5275" marR="5275" marT="527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Total</a:t>
                      </a:r>
                    </a:p>
                  </a:txBody>
                  <a:tcPr marL="5275" marR="5275" marT="527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S00-S09 Traumatismos da cabeça</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294</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S30-S39 Traumatismos do abdome, do dorso, da coluna lombar e da pelve</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61</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S80-S89 Traumatismos do joelho e da perna</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51</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S20-S29 Traumatismos do tórax</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43</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T00-T07 Traumatismos envolvendo múltiplas regiões do corpo</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36</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S70-S79 Traumatismos do quadril e da coxa</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30</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S50-S59 Traumatismos do cotovelo e do antebraço</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23</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T08-T14 Traumatismos de localização não especificada do tronco, membro ou outra região do corpo</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19</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S10-S19 Traumatismos do pescoço</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18</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S60-S69 Traumatismos do punho e da mão</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17</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S90-S99 Traumatismos do tornozelo e do pé</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16</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S40-S49 Traumatismos do ombro e do braço</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13</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T20-T32 Queimaduras e corrosões</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11</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T15-T19 Efeito da penetração de corpo estranho através de orifício natural</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8</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T80-T88 Complicações de cuidados médicos e cirúrgicos, não classificados em outra parte</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2</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T79 Algumas complicações precoces de traumatismos</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0" i="0" u="none" strike="noStrike" cap="none" normalizeH="0" baseline="0" smtClean="0">
                          <a:ln>
                            <a:noFill/>
                          </a:ln>
                          <a:solidFill>
                            <a:srgbClr val="000000"/>
                          </a:solidFill>
                          <a:effectLst/>
                          <a:latin typeface="Arial" charset="0"/>
                          <a:cs typeface="Arial" charset="0"/>
                        </a:rPr>
                        <a:t>1</a:t>
                      </a:r>
                    </a:p>
                  </a:txBody>
                  <a:tcPr marL="5275" marR="5275" marT="527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Total geral</a:t>
                      </a:r>
                    </a:p>
                  </a:txBody>
                  <a:tcPr marL="5275" marR="5275" marT="527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500" b="1" i="0" u="none" strike="noStrike" cap="none" normalizeH="0" baseline="0" smtClean="0">
                          <a:ln>
                            <a:noFill/>
                          </a:ln>
                          <a:solidFill>
                            <a:srgbClr val="000000"/>
                          </a:solidFill>
                          <a:effectLst/>
                          <a:latin typeface="Arial" charset="0"/>
                          <a:cs typeface="Arial" charset="0"/>
                        </a:rPr>
                        <a:t>643</a:t>
                      </a:r>
                    </a:p>
                  </a:txBody>
                  <a:tcPr marL="5275" marR="5275" marT="527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bl>
          </a:graphicData>
        </a:graphic>
      </p:graphicFrame>
      <p:sp>
        <p:nvSpPr>
          <p:cNvPr id="87100" name="Título 1"/>
          <p:cNvSpPr>
            <a:spLocks noGrp="1"/>
          </p:cNvSpPr>
          <p:nvPr>
            <p:ph type="title" idx="4294967295"/>
          </p:nvPr>
        </p:nvSpPr>
        <p:spPr>
          <a:xfrm>
            <a:off x="0" y="-42863"/>
            <a:ext cx="9144000" cy="1143001"/>
          </a:xfrm>
        </p:spPr>
        <p:txBody>
          <a:bodyPr anchor="b"/>
          <a:lstStyle/>
          <a:p>
            <a:pPr eaLnBrk="1" hangingPunct="1"/>
            <a:r>
              <a:rPr lang="pt-BR" sz="3200" smtClean="0"/>
              <a:t>Categorias de CID de maior incidência dentre as solicitações encaminhadas em vaga zero em 2011</a:t>
            </a:r>
          </a:p>
        </p:txBody>
      </p:sp>
      <p:sp>
        <p:nvSpPr>
          <p:cNvPr id="87101" name="CaixaDeTexto 5"/>
          <p:cNvSpPr txBox="1">
            <a:spLocks noChangeArrowheads="1"/>
          </p:cNvSpPr>
          <p:nvPr/>
        </p:nvSpPr>
        <p:spPr bwMode="auto">
          <a:xfrm>
            <a:off x="642938" y="6429375"/>
            <a:ext cx="8501062" cy="277813"/>
          </a:xfrm>
          <a:prstGeom prst="rect">
            <a:avLst/>
          </a:prstGeom>
          <a:noFill/>
          <a:ln w="9525">
            <a:noFill/>
            <a:miter lim="800000"/>
            <a:headEnd/>
            <a:tailEnd/>
          </a:ln>
        </p:spPr>
        <p:txBody>
          <a:bodyPr>
            <a:spAutoFit/>
          </a:bodyPr>
          <a:lstStyle/>
          <a:p>
            <a:r>
              <a:rPr lang="pt-BR" sz="1200">
                <a:solidFill>
                  <a:schemeClr val="tx1"/>
                </a:solidFill>
                <a:latin typeface="Arial" charset="0"/>
              </a:rPr>
              <a:t>Fonte: Gerencia de Supervisão Médica / CERA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500063" y="1214438"/>
          <a:ext cx="8286750" cy="5065712"/>
        </p:xfrm>
        <a:graphic>
          <a:graphicData uri="http://schemas.openxmlformats.org/drawingml/2006/table">
            <a:tbl>
              <a:tblPr/>
              <a:tblGrid>
                <a:gridCol w="7643812"/>
                <a:gridCol w="642938"/>
              </a:tblGrid>
              <a:tr h="236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DIAGNÓSTICO</a:t>
                      </a:r>
                    </a:p>
                  </a:txBody>
                  <a:tcPr marL="4348" marR="4348" marT="4348" marB="0" anchor="b" horzOverflow="overflow">
                    <a:lnL>
                      <a:noFill/>
                    </a:lnL>
                    <a:lnR>
                      <a:noFill/>
                    </a:lnR>
                    <a:lnT>
                      <a:noFill/>
                    </a:lnT>
                    <a:lnB w="6350" cap="flat" cmpd="sng" algn="ctr">
                      <a:solidFill>
                        <a:srgbClr val="95B3D7"/>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Total</a:t>
                      </a:r>
                    </a:p>
                  </a:txBody>
                  <a:tcPr marL="4348" marR="4348" marT="4348" marB="0" anchor="b" horzOverflow="overflow">
                    <a:lnL>
                      <a:noFill/>
                    </a:lnL>
                    <a:lnR>
                      <a:noFill/>
                    </a:lnR>
                    <a:lnT>
                      <a:noFill/>
                    </a:lnT>
                    <a:lnB w="6350" cap="flat" cmpd="sng" algn="ctr">
                      <a:solidFill>
                        <a:srgbClr val="95B3D7"/>
                      </a:solidFill>
                      <a:prstDash val="solid"/>
                      <a:round/>
                      <a:headEnd type="none" w="med" len="med"/>
                      <a:tailEnd type="none" w="med" len="med"/>
                    </a:lnB>
                    <a:lnTlToBr>
                      <a:noFill/>
                    </a:lnTlToBr>
                    <a:lnBlToTr>
                      <a:noFill/>
                    </a:lnBlToTr>
                    <a:solidFill>
                      <a:srgbClr val="DBE5F1"/>
                    </a:solid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S70-S79 Traumatismos do quadril e da coxa</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2253</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S50-S59 Traumatismos do cotovelo e do antebraço</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1613</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S80-S89 Traumatismos do joelho e da perna</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1529</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S40-S49 Traumatismos do ombro e do braço</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1504</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S60-S69 Traumatismos do punho e da mão</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1215</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S00-S09 Traumatismos da cabeça</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1055</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S90-S99 Traumatismos do tornozelo e do pé</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604</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S30-S39 Traumatismos do abdome, do dorso, da coluna lombar e da pelve</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598</a:t>
                      </a:r>
                    </a:p>
                  </a:txBody>
                  <a:tcPr marL="4348" marR="4348" marT="4348" marB="0" anchor="ctr" horzOverflow="overflow">
                    <a:lnL>
                      <a:noFill/>
                    </a:lnL>
                    <a:lnR>
                      <a:noFill/>
                    </a:lnR>
                    <a:lnT>
                      <a:noFill/>
                    </a:lnT>
                    <a:lnB>
                      <a:noFill/>
                    </a:lnB>
                    <a:lnTlToBr>
                      <a:noFill/>
                    </a:lnTlToBr>
                    <a:lnBlToTr>
                      <a:noFill/>
                    </a:lnBlToTr>
                    <a:noFill/>
                  </a:tcPr>
                </a:tc>
              </a:tr>
              <a:tr h="469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T08-T14 Traumatismos de localização não especificada do tronco, membro ou outra região do corpo</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208</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S20-S29 Traumatismos do tórax</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203</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T00-T07 Traumatismos envolvendo múltiplas regiões do corpo</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143</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T15-T19 Efeito da penetração de corpo estranho através de orifício natural</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137</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S10-S19 Traumatismos do pescoço</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130</a:t>
                      </a:r>
                    </a:p>
                  </a:txBody>
                  <a:tcPr marL="4348" marR="4348" marT="4348" marB="0" anchor="ctr" horzOverflow="overflow">
                    <a:lnL>
                      <a:noFill/>
                    </a:lnL>
                    <a:lnR>
                      <a:noFill/>
                    </a:lnR>
                    <a:lnT>
                      <a:noFill/>
                    </a:lnT>
                    <a:lnB>
                      <a:noFill/>
                    </a:lnB>
                    <a:lnTlToBr>
                      <a:noFill/>
                    </a:lnTlToBr>
                    <a:lnBlToTr>
                      <a:noFill/>
                    </a:lnBlToTr>
                    <a:noFill/>
                  </a:tcPr>
                </a:tc>
              </a:tr>
              <a:tr h="469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T80-T88 Complicações de cuidados médicos e cirúrgicos, não classificados em outra parte</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86</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T20-T32 Queimaduras e corrosões</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58</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T79 Algumas complicações precoces de traumatismos</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16</a:t>
                      </a:r>
                    </a:p>
                  </a:txBody>
                  <a:tcPr marL="4348" marR="4348" marT="4348" marB="0" anchor="ctr" horzOverflow="overflow">
                    <a:lnL>
                      <a:noFill/>
                    </a:lnL>
                    <a:lnR>
                      <a:noFill/>
                    </a:lnR>
                    <a:lnT>
                      <a:noFill/>
                    </a:lnT>
                    <a:lnB>
                      <a:noFill/>
                    </a:lnB>
                    <a:lnTlToBr>
                      <a:noFill/>
                    </a:lnTlToBr>
                    <a:lnBlToTr>
                      <a:noFill/>
                    </a:lnBlToTr>
                    <a:noFill/>
                  </a:tcPr>
                </a:tc>
              </a:tr>
              <a:tr h="255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charset="0"/>
                          <a:cs typeface="Arial" charset="0"/>
                        </a:rPr>
                        <a:t>T33-T35 Geladuras [frostbite]</a:t>
                      </a:r>
                    </a:p>
                  </a:txBody>
                  <a:tcPr marL="4348" marR="4348" marT="4348" marB="0" anchor="ctr" horzOverflow="overflow">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charset="0"/>
                          <a:cs typeface="Arial" charset="0"/>
                        </a:rPr>
                        <a:t>10</a:t>
                      </a:r>
                    </a:p>
                  </a:txBody>
                  <a:tcPr marL="4348" marR="4348" marT="4348" marB="0" anchor="ctr" horzOverflow="overflow">
                    <a:lnL>
                      <a:noFill/>
                    </a:lnL>
                    <a:lnR>
                      <a:noFill/>
                    </a:lnR>
                    <a:lnT>
                      <a:noFill/>
                    </a:lnT>
                    <a:lnB>
                      <a:noFill/>
                    </a:lnB>
                    <a:lnTlToBr>
                      <a:noFill/>
                    </a:lnTlToBr>
                    <a:lnBlToTr>
                      <a:noFill/>
                    </a:lnBlToTr>
                    <a:noFill/>
                  </a:tcPr>
                </a:tc>
              </a:tr>
            </a:tbl>
          </a:graphicData>
        </a:graphic>
      </p:graphicFrame>
      <p:sp>
        <p:nvSpPr>
          <p:cNvPr id="88120" name="Título 1"/>
          <p:cNvSpPr>
            <a:spLocks noGrp="1"/>
          </p:cNvSpPr>
          <p:nvPr>
            <p:ph type="title" idx="4294967295"/>
          </p:nvPr>
        </p:nvSpPr>
        <p:spPr>
          <a:xfrm>
            <a:off x="0" y="0"/>
            <a:ext cx="9144000" cy="1143000"/>
          </a:xfrm>
        </p:spPr>
        <p:txBody>
          <a:bodyPr anchor="b"/>
          <a:lstStyle/>
          <a:p>
            <a:pPr eaLnBrk="1" hangingPunct="1"/>
            <a:r>
              <a:rPr lang="pt-BR" sz="3200" smtClean="0"/>
              <a:t>Categorias de CID de maior incidência dentre as solicitações não autorizadas em 2011</a:t>
            </a:r>
          </a:p>
        </p:txBody>
      </p:sp>
      <p:sp>
        <p:nvSpPr>
          <p:cNvPr id="88121" name="CaixaDeTexto 5"/>
          <p:cNvSpPr txBox="1">
            <a:spLocks noChangeArrowheads="1"/>
          </p:cNvSpPr>
          <p:nvPr/>
        </p:nvSpPr>
        <p:spPr bwMode="auto">
          <a:xfrm>
            <a:off x="642938" y="6429375"/>
            <a:ext cx="8501062" cy="277813"/>
          </a:xfrm>
          <a:prstGeom prst="rect">
            <a:avLst/>
          </a:prstGeom>
          <a:noFill/>
          <a:ln w="9525">
            <a:noFill/>
            <a:miter lim="800000"/>
            <a:headEnd/>
            <a:tailEnd/>
          </a:ln>
        </p:spPr>
        <p:txBody>
          <a:bodyPr>
            <a:spAutoFit/>
          </a:bodyPr>
          <a:lstStyle/>
          <a:p>
            <a:r>
              <a:rPr lang="pt-BR" sz="1200">
                <a:solidFill>
                  <a:schemeClr val="tx1"/>
                </a:solidFill>
                <a:latin typeface="Arial" charset="0"/>
              </a:rPr>
              <a:t>Fonte: Gerencia de Supervisão Médica / CERA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ítulo 1"/>
          <p:cNvSpPr>
            <a:spLocks noGrp="1"/>
          </p:cNvSpPr>
          <p:nvPr>
            <p:ph type="title" idx="4294967295"/>
          </p:nvPr>
        </p:nvSpPr>
        <p:spPr>
          <a:xfrm>
            <a:off x="179388" y="404813"/>
            <a:ext cx="8964612" cy="922337"/>
          </a:xfrm>
        </p:spPr>
        <p:txBody>
          <a:bodyPr/>
          <a:lstStyle/>
          <a:p>
            <a:r>
              <a:rPr lang="pt-BR" sz="3600" b="1" u="sng" smtClean="0">
                <a:solidFill>
                  <a:srgbClr val="008000"/>
                </a:solidFill>
              </a:rPr>
              <a:t>ESPECIALIDADES MAIS SOLICITADAS EM 2011</a:t>
            </a:r>
          </a:p>
        </p:txBody>
      </p:sp>
      <p:graphicFrame>
        <p:nvGraphicFramePr>
          <p:cNvPr id="133169" name="Group 49"/>
          <p:cNvGraphicFramePr>
            <a:graphicFrameLocks noGrp="1"/>
          </p:cNvGraphicFramePr>
          <p:nvPr>
            <p:ph idx="4294967295"/>
          </p:nvPr>
        </p:nvGraphicFramePr>
        <p:xfrm>
          <a:off x="1979613" y="1911350"/>
          <a:ext cx="5400675" cy="4799013"/>
        </p:xfrm>
        <a:graphic>
          <a:graphicData uri="http://schemas.openxmlformats.org/drawingml/2006/table">
            <a:tbl>
              <a:tblPr/>
              <a:tblGrid>
                <a:gridCol w="5400675"/>
              </a:tblGrid>
              <a:tr h="1905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outerShdw blurRad="38100" dist="38100" dir="2700000" algn="tl">
                              <a:srgbClr val="FFFFFF"/>
                            </a:outerShdw>
                          </a:effectLst>
                          <a:latin typeface="Calibri" pitchFamily="34" charset="0"/>
                        </a:rPr>
                        <a:t>ESPECIALIDADES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ORTOPEDIA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CIRURGIA GERAL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NEUROLOGIA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CARDIOLOGIA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CLINICA MEDICA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PEDIATRIA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OBSTETRICIA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UTI NEONATAL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PSIQUIATRIA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2800" b="1" i="0" u="none" strike="noStrike" cap="none" normalizeH="0" baseline="0" smtClean="0">
                          <a:ln>
                            <a:noFill/>
                          </a:ln>
                          <a:solidFill>
                            <a:srgbClr val="F22616"/>
                          </a:solidFill>
                          <a:effectLst>
                            <a:outerShdw blurRad="38100" dist="38100" dir="2700000" algn="tl">
                              <a:srgbClr val="C0C0C0"/>
                            </a:outerShdw>
                          </a:effectLst>
                          <a:latin typeface="Calibri" pitchFamily="34" charset="0"/>
                        </a:rPr>
                        <a:t>VASCULAR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Campo Grande - MS"/>
          <p:cNvPicPr>
            <a:picLocks noChangeAspect="1" noChangeArrowheads="1"/>
          </p:cNvPicPr>
          <p:nvPr/>
        </p:nvPicPr>
        <p:blipFill>
          <a:blip r:embed="rId2"/>
          <a:srcRect/>
          <a:stretch>
            <a:fillRect/>
          </a:stretch>
        </p:blipFill>
        <p:spPr bwMode="auto">
          <a:xfrm>
            <a:off x="179388" y="260350"/>
            <a:ext cx="4752975" cy="3259138"/>
          </a:xfrm>
          <a:prstGeom prst="rect">
            <a:avLst/>
          </a:prstGeom>
          <a:noFill/>
          <a:ln w="9525">
            <a:noFill/>
            <a:miter lim="800000"/>
            <a:headEnd/>
            <a:tailEnd/>
          </a:ln>
        </p:spPr>
      </p:pic>
      <p:pic>
        <p:nvPicPr>
          <p:cNvPr id="90114" name="Picture 6" descr="gruta bonito"/>
          <p:cNvPicPr>
            <a:picLocks noChangeAspect="1" noChangeArrowheads="1"/>
          </p:cNvPicPr>
          <p:nvPr/>
        </p:nvPicPr>
        <p:blipFill>
          <a:blip r:embed="rId3"/>
          <a:srcRect/>
          <a:stretch>
            <a:fillRect/>
          </a:stretch>
        </p:blipFill>
        <p:spPr bwMode="auto">
          <a:xfrm>
            <a:off x="165100" y="3559175"/>
            <a:ext cx="4767263" cy="3109913"/>
          </a:xfrm>
          <a:prstGeom prst="rect">
            <a:avLst/>
          </a:prstGeom>
          <a:noFill/>
          <a:ln w="9525">
            <a:noFill/>
            <a:miter lim="800000"/>
            <a:headEnd/>
            <a:tailEnd/>
          </a:ln>
        </p:spPr>
      </p:pic>
      <p:pic>
        <p:nvPicPr>
          <p:cNvPr id="90115" name="Picture 7" descr="bonituuu"/>
          <p:cNvPicPr>
            <a:picLocks noChangeAspect="1" noChangeArrowheads="1"/>
          </p:cNvPicPr>
          <p:nvPr/>
        </p:nvPicPr>
        <p:blipFill>
          <a:blip r:embed="rId4"/>
          <a:srcRect/>
          <a:stretch>
            <a:fillRect/>
          </a:stretch>
        </p:blipFill>
        <p:spPr bwMode="auto">
          <a:xfrm>
            <a:off x="5026025" y="244475"/>
            <a:ext cx="4067175" cy="3255963"/>
          </a:xfrm>
          <a:prstGeom prst="rect">
            <a:avLst/>
          </a:prstGeom>
          <a:noFill/>
          <a:ln w="9525">
            <a:noFill/>
            <a:miter lim="800000"/>
            <a:headEnd/>
            <a:tailEnd/>
          </a:ln>
        </p:spPr>
      </p:pic>
      <p:pic>
        <p:nvPicPr>
          <p:cNvPr id="90116" name="Picture 9" descr="MS%20campo%20grande%20027"/>
          <p:cNvPicPr>
            <a:picLocks noChangeAspect="1" noChangeArrowheads="1"/>
          </p:cNvPicPr>
          <p:nvPr/>
        </p:nvPicPr>
        <p:blipFill>
          <a:blip r:embed="rId5"/>
          <a:srcRect/>
          <a:stretch>
            <a:fillRect/>
          </a:stretch>
        </p:blipFill>
        <p:spPr bwMode="auto">
          <a:xfrm>
            <a:off x="5051425" y="3522663"/>
            <a:ext cx="4059238" cy="328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4"/>
          <p:cNvSpPr>
            <a:spLocks noChangeArrowheads="1"/>
          </p:cNvSpPr>
          <p:nvPr/>
        </p:nvSpPr>
        <p:spPr bwMode="auto">
          <a:xfrm>
            <a:off x="-61913" y="1700213"/>
            <a:ext cx="9144001" cy="2041525"/>
          </a:xfrm>
          <a:prstGeom prst="rect">
            <a:avLst/>
          </a:prstGeom>
          <a:noFill/>
          <a:ln w="38100" algn="ctr">
            <a:noFill/>
            <a:miter lim="800000"/>
            <a:headEnd/>
            <a:tailEnd/>
          </a:ln>
        </p:spPr>
        <p:txBody>
          <a:bodyPr>
            <a:spAutoFit/>
          </a:bodyPr>
          <a:lstStyle/>
          <a:p>
            <a:pPr indent="269875"/>
            <a:r>
              <a:rPr lang="pt-BR" sz="3200" b="1">
                <a:solidFill>
                  <a:srgbClr val="008000"/>
                </a:solidFill>
              </a:rPr>
              <a:t>Contato CERA (067 – 3378-3501):</a:t>
            </a:r>
          </a:p>
          <a:p>
            <a:pPr indent="269875">
              <a:buFontTx/>
              <a:buChar char="•"/>
            </a:pPr>
            <a:r>
              <a:rPr lang="pt-BR" sz="3200" b="1">
                <a:solidFill>
                  <a:srgbClr val="008000"/>
                </a:solidFill>
              </a:rPr>
              <a:t>Ed Carlo Britto Burgatt - Coordenador da CERA</a:t>
            </a:r>
          </a:p>
          <a:p>
            <a:pPr indent="269875"/>
            <a:r>
              <a:rPr lang="pt-BR" sz="3200" b="1">
                <a:solidFill>
                  <a:srgbClr val="008000"/>
                </a:solidFill>
              </a:rPr>
              <a:t>edcarlosburgatt@gmail.com</a:t>
            </a:r>
          </a:p>
          <a:p>
            <a:pPr indent="269875"/>
            <a:endParaRPr lang="pt-BR" sz="3200" b="1">
              <a:solidFill>
                <a:srgbClr val="008000"/>
              </a:solidFill>
            </a:endParaRPr>
          </a:p>
        </p:txBody>
      </p:sp>
      <p:sp>
        <p:nvSpPr>
          <p:cNvPr id="91138" name="Rectangle 2"/>
          <p:cNvSpPr>
            <a:spLocks/>
          </p:cNvSpPr>
          <p:nvPr/>
        </p:nvSpPr>
        <p:spPr bwMode="auto">
          <a:xfrm>
            <a:off x="468313" y="-142875"/>
            <a:ext cx="8229600" cy="1143000"/>
          </a:xfrm>
          <a:prstGeom prst="rect">
            <a:avLst/>
          </a:prstGeom>
          <a:noFill/>
          <a:ln w="9525">
            <a:noFill/>
            <a:miter lim="800000"/>
            <a:headEnd/>
            <a:tailEnd/>
          </a:ln>
        </p:spPr>
        <p:txBody>
          <a:bodyPr anchor="ctr"/>
          <a:lstStyle/>
          <a:p>
            <a:pPr algn="ctr"/>
            <a:r>
              <a:rPr lang="pt-BR" sz="4400" b="1">
                <a:solidFill>
                  <a:schemeClr val="hlink"/>
                </a:solidFill>
                <a:latin typeface="Calibri" pitchFamily="34" charset="0"/>
              </a:rPr>
              <a:t>OBRIGADO!</a:t>
            </a:r>
          </a:p>
        </p:txBody>
      </p:sp>
      <p:sp>
        <p:nvSpPr>
          <p:cNvPr id="14" name="Rectangle 32"/>
          <p:cNvSpPr>
            <a:spLocks noChangeArrowheads="1"/>
          </p:cNvSpPr>
          <p:nvPr/>
        </p:nvSpPr>
        <p:spPr bwMode="auto">
          <a:xfrm>
            <a:off x="0" y="4941888"/>
            <a:ext cx="9144000" cy="1768475"/>
          </a:xfrm>
          <a:prstGeom prst="rect">
            <a:avLst/>
          </a:prstGeom>
          <a:noFill/>
          <a:ln w="12700" cap="sq" algn="ctr">
            <a:noFill/>
            <a:miter lim="800000"/>
            <a:headEnd/>
            <a:tailEnd/>
          </a:ln>
          <a:effectLst/>
        </p:spPr>
        <p:txBody>
          <a:bodyPr>
            <a:spAutoFit/>
          </a:bodyPr>
          <a:lstStyle/>
          <a:p>
            <a:pPr algn="ctr">
              <a:defRPr/>
            </a:pPr>
            <a:r>
              <a:rPr lang="pt-BR" sz="3000" b="1">
                <a:solidFill>
                  <a:srgbClr val="FF0066"/>
                </a:solidFill>
                <a:effectLst>
                  <a:outerShdw blurRad="38100" dist="38100" dir="2700000" algn="tl">
                    <a:srgbClr val="000000"/>
                  </a:outerShdw>
                </a:effectLst>
                <a:latin typeface="Comic Sans MS" pitchFamily="66" charset="0"/>
                <a:cs typeface="Tahoma" pitchFamily="34" charset="0"/>
              </a:rPr>
              <a:t>PODEMOS TER CHEGADO EM DIFERENTES NAVIOS, MAS HOJE ESTAMOS TODOS NO MESMO BARCO....</a:t>
            </a:r>
          </a:p>
          <a:p>
            <a:pPr algn="r">
              <a:defRPr/>
            </a:pPr>
            <a:r>
              <a:rPr lang="pt-BR" sz="2000" b="1">
                <a:solidFill>
                  <a:srgbClr val="006600"/>
                </a:solidFill>
                <a:effectLst>
                  <a:outerShdw blurRad="38100" dist="38100" dir="2700000" algn="tl">
                    <a:srgbClr val="000000"/>
                  </a:outerShdw>
                </a:effectLst>
                <a:latin typeface="Viner Hand ITC" pitchFamily="66" charset="0"/>
                <a:cs typeface="+mn-cs"/>
              </a:rPr>
              <a:t>Martin Luther 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t="12189" r="51367" b="3436"/>
          <a:stretch>
            <a:fillRect/>
          </a:stretch>
        </p:blipFill>
        <p:spPr bwMode="auto">
          <a:xfrm>
            <a:off x="1357313" y="-36513"/>
            <a:ext cx="6357937" cy="6894513"/>
          </a:xfrm>
          <a:prstGeom prst="rect">
            <a:avLst/>
          </a:prstGeom>
          <a:noFill/>
          <a:ln w="9525">
            <a:noFill/>
            <a:miter lim="800000"/>
            <a:headEnd/>
            <a:tailEnd/>
          </a:ln>
        </p:spPr>
      </p:pic>
      <p:sp>
        <p:nvSpPr>
          <p:cNvPr id="26626" name="CaixaDeTexto 5"/>
          <p:cNvSpPr txBox="1">
            <a:spLocks noChangeArrowheads="1"/>
          </p:cNvSpPr>
          <p:nvPr/>
        </p:nvSpPr>
        <p:spPr bwMode="auto">
          <a:xfrm>
            <a:off x="0" y="0"/>
            <a:ext cx="2000250" cy="1477963"/>
          </a:xfrm>
          <a:prstGeom prst="rect">
            <a:avLst/>
          </a:prstGeom>
          <a:noFill/>
          <a:ln w="9525">
            <a:noFill/>
            <a:miter lim="800000"/>
            <a:headEnd/>
            <a:tailEnd/>
          </a:ln>
        </p:spPr>
        <p:txBody>
          <a:bodyPr>
            <a:spAutoFit/>
          </a:bodyPr>
          <a:lstStyle/>
          <a:p>
            <a:pPr algn="ctr"/>
            <a:r>
              <a:rPr lang="pt-BR" sz="1800">
                <a:solidFill>
                  <a:schemeClr val="tx1"/>
                </a:solidFill>
                <a:latin typeface="Calibri" pitchFamily="34" charset="0"/>
                <a:cs typeface="Arial" charset="0"/>
              </a:rPr>
              <a:t>Macrorregião de Campo Grande – 32 municípios e 1.298.656 hab.</a:t>
            </a:r>
          </a:p>
          <a:p>
            <a:pPr algn="ctr"/>
            <a:endParaRPr lang="pt-BR" sz="1800">
              <a:solidFill>
                <a:schemeClr val="tx1"/>
              </a:solidFill>
              <a:latin typeface="Calibri" pitchFamily="34" charset="0"/>
              <a:cs typeface="Arial" charset="0"/>
            </a:endParaRPr>
          </a:p>
        </p:txBody>
      </p:sp>
      <p:sp>
        <p:nvSpPr>
          <p:cNvPr id="26627" name="CaixaDeTexto 6"/>
          <p:cNvSpPr txBox="1">
            <a:spLocks noChangeArrowheads="1"/>
          </p:cNvSpPr>
          <p:nvPr/>
        </p:nvSpPr>
        <p:spPr bwMode="auto">
          <a:xfrm>
            <a:off x="5786438" y="361950"/>
            <a:ext cx="3357562" cy="923925"/>
          </a:xfrm>
          <a:prstGeom prst="rect">
            <a:avLst/>
          </a:prstGeom>
          <a:noFill/>
          <a:ln w="9525">
            <a:noFill/>
            <a:miter lim="800000"/>
            <a:headEnd/>
            <a:tailEnd/>
          </a:ln>
        </p:spPr>
        <p:txBody>
          <a:bodyPr>
            <a:spAutoFit/>
          </a:bodyPr>
          <a:lstStyle/>
          <a:p>
            <a:r>
              <a:rPr lang="pt-BR" sz="1800">
                <a:solidFill>
                  <a:schemeClr val="tx1"/>
                </a:solidFill>
                <a:latin typeface="Calibri" pitchFamily="34" charset="0"/>
                <a:cs typeface="Arial" charset="0"/>
              </a:rPr>
              <a:t>Macrorregião de Três Lagoas – 11 municípios e 245.337 hab.</a:t>
            </a:r>
          </a:p>
          <a:p>
            <a:endParaRPr lang="pt-BR" sz="1800">
              <a:solidFill>
                <a:schemeClr val="tx1"/>
              </a:solidFill>
              <a:latin typeface="Calibri" pitchFamily="34" charset="0"/>
              <a:cs typeface="Arial" charset="0"/>
            </a:endParaRPr>
          </a:p>
        </p:txBody>
      </p:sp>
      <p:sp>
        <p:nvSpPr>
          <p:cNvPr id="26628" name="CaixaDeTexto 7"/>
          <p:cNvSpPr txBox="1">
            <a:spLocks noChangeArrowheads="1"/>
          </p:cNvSpPr>
          <p:nvPr/>
        </p:nvSpPr>
        <p:spPr bwMode="auto">
          <a:xfrm>
            <a:off x="857250" y="4500563"/>
            <a:ext cx="2643188" cy="1200150"/>
          </a:xfrm>
          <a:prstGeom prst="rect">
            <a:avLst/>
          </a:prstGeom>
          <a:noFill/>
          <a:ln w="9525">
            <a:noFill/>
            <a:miter lim="800000"/>
            <a:headEnd/>
            <a:tailEnd/>
          </a:ln>
        </p:spPr>
        <p:txBody>
          <a:bodyPr>
            <a:spAutoFit/>
          </a:bodyPr>
          <a:lstStyle/>
          <a:p>
            <a:r>
              <a:rPr lang="pt-BR" sz="1800">
                <a:solidFill>
                  <a:schemeClr val="tx1"/>
                </a:solidFill>
                <a:latin typeface="Calibri" pitchFamily="34" charset="0"/>
                <a:cs typeface="Arial" charset="0"/>
              </a:rPr>
              <a:t>Macrorregião de Dourados – 35 municípios e 720.488 hab.</a:t>
            </a:r>
          </a:p>
          <a:p>
            <a:endParaRPr lang="pt-BR" sz="1800">
              <a:solidFill>
                <a:schemeClr val="tx1"/>
              </a:solidFill>
              <a:latin typeface="Calibri" pitchFamily="34" charset="0"/>
              <a:cs typeface="Arial" charset="0"/>
            </a:endParaRPr>
          </a:p>
        </p:txBody>
      </p:sp>
      <p:cxnSp>
        <p:nvCxnSpPr>
          <p:cNvPr id="12" name="Conector reto 11"/>
          <p:cNvCxnSpPr/>
          <p:nvPr/>
        </p:nvCxnSpPr>
        <p:spPr>
          <a:xfrm rot="16200000" flipV="1">
            <a:off x="2178844" y="2750344"/>
            <a:ext cx="4786313" cy="428625"/>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4" name="Conector reto 13"/>
          <p:cNvCxnSpPr/>
          <p:nvPr/>
        </p:nvCxnSpPr>
        <p:spPr>
          <a:xfrm>
            <a:off x="2286000" y="1714500"/>
            <a:ext cx="4357688" cy="1285875"/>
          </a:xfrm>
          <a:prstGeom prst="line">
            <a:avLst/>
          </a:prstGeom>
        </p:spPr>
        <p:style>
          <a:lnRef idx="3">
            <a:schemeClr val="dk1"/>
          </a:lnRef>
          <a:fillRef idx="0">
            <a:schemeClr val="dk1"/>
          </a:fillRef>
          <a:effectRef idx="2">
            <a:schemeClr val="dk1"/>
          </a:effectRef>
          <a:fontRef idx="minor">
            <a:schemeClr val="tx1"/>
          </a:fontRef>
        </p:style>
      </p:cxnSp>
      <p:sp>
        <p:nvSpPr>
          <p:cNvPr id="26631" name="CaixaDeTexto 14"/>
          <p:cNvSpPr txBox="1">
            <a:spLocks noChangeArrowheads="1"/>
          </p:cNvSpPr>
          <p:nvPr/>
        </p:nvSpPr>
        <p:spPr bwMode="auto">
          <a:xfrm>
            <a:off x="4572000" y="1500188"/>
            <a:ext cx="3500438" cy="646112"/>
          </a:xfrm>
          <a:prstGeom prst="rect">
            <a:avLst/>
          </a:prstGeom>
          <a:solidFill>
            <a:schemeClr val="bg1"/>
          </a:solidFill>
          <a:ln w="9525">
            <a:noFill/>
            <a:miter lim="800000"/>
            <a:headEnd/>
            <a:tailEnd/>
          </a:ln>
        </p:spPr>
        <p:txBody>
          <a:bodyPr>
            <a:spAutoFit/>
          </a:bodyPr>
          <a:lstStyle/>
          <a:p>
            <a:pPr algn="ctr"/>
            <a:r>
              <a:rPr lang="pt-BR" sz="1800">
                <a:solidFill>
                  <a:schemeClr val="tx1"/>
                </a:solidFill>
                <a:latin typeface="Calibri" pitchFamily="34" charset="0"/>
                <a:cs typeface="Arial" charset="0"/>
              </a:rPr>
              <a:t>Norte-Sul </a:t>
            </a:r>
          </a:p>
          <a:p>
            <a:pPr algn="ctr"/>
            <a:r>
              <a:rPr lang="pt-BR" sz="1800">
                <a:solidFill>
                  <a:schemeClr val="tx1"/>
                </a:solidFill>
                <a:latin typeface="Calibri" pitchFamily="34" charset="0"/>
                <a:cs typeface="Arial" charset="0"/>
              </a:rPr>
              <a:t>Sonora – Mundo novo= 826 km</a:t>
            </a:r>
          </a:p>
        </p:txBody>
      </p:sp>
      <p:sp>
        <p:nvSpPr>
          <p:cNvPr id="26632" name="CaixaDeTexto 15"/>
          <p:cNvSpPr txBox="1">
            <a:spLocks noChangeArrowheads="1"/>
          </p:cNvSpPr>
          <p:nvPr/>
        </p:nvSpPr>
        <p:spPr bwMode="auto">
          <a:xfrm>
            <a:off x="785813" y="2428875"/>
            <a:ext cx="3286125" cy="646113"/>
          </a:xfrm>
          <a:prstGeom prst="rect">
            <a:avLst/>
          </a:prstGeom>
          <a:solidFill>
            <a:schemeClr val="bg1"/>
          </a:solidFill>
          <a:ln w="9525">
            <a:noFill/>
            <a:miter lim="800000"/>
            <a:headEnd/>
            <a:tailEnd/>
          </a:ln>
        </p:spPr>
        <p:txBody>
          <a:bodyPr>
            <a:spAutoFit/>
          </a:bodyPr>
          <a:lstStyle/>
          <a:p>
            <a:pPr algn="ctr"/>
            <a:r>
              <a:rPr lang="pt-BR" sz="1800">
                <a:solidFill>
                  <a:schemeClr val="tx1"/>
                </a:solidFill>
                <a:latin typeface="Calibri" pitchFamily="34" charset="0"/>
                <a:cs typeface="Arial" charset="0"/>
              </a:rPr>
              <a:t>Leste-Oeste</a:t>
            </a:r>
          </a:p>
          <a:p>
            <a:pPr algn="ctr"/>
            <a:r>
              <a:rPr lang="pt-BR" sz="1800">
                <a:solidFill>
                  <a:schemeClr val="tx1"/>
                </a:solidFill>
                <a:latin typeface="Calibri" pitchFamily="34" charset="0"/>
                <a:cs typeface="Arial" charset="0"/>
              </a:rPr>
              <a:t>Três Lagoas-Corumbá= 761 km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Object 6"/>
          <p:cNvGraphicFramePr>
            <a:graphicFrameLocks noChangeAspect="1"/>
          </p:cNvGraphicFramePr>
          <p:nvPr/>
        </p:nvGraphicFramePr>
        <p:xfrm>
          <a:off x="0" y="333375"/>
          <a:ext cx="9144000" cy="6524625"/>
        </p:xfrm>
        <a:graphic>
          <a:graphicData uri="http://schemas.openxmlformats.org/presentationml/2006/ole">
            <p:oleObj spid="_x0000_s27651" r:id="rId3" imgW="9142857" imgH="6857143"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75"/>
          <p:cNvSpPr txBox="1">
            <a:spLocks noChangeArrowheads="1"/>
          </p:cNvSpPr>
          <p:nvPr/>
        </p:nvSpPr>
        <p:spPr bwMode="auto">
          <a:xfrm>
            <a:off x="0" y="5516563"/>
            <a:ext cx="9144000" cy="641350"/>
          </a:xfrm>
          <a:prstGeom prst="rect">
            <a:avLst/>
          </a:prstGeom>
          <a:noFill/>
          <a:ln w="9525">
            <a:noFill/>
            <a:miter lim="800000"/>
            <a:headEnd/>
            <a:tailEnd/>
          </a:ln>
        </p:spPr>
        <p:txBody>
          <a:bodyPr>
            <a:spAutoFit/>
          </a:bodyPr>
          <a:lstStyle/>
          <a:p>
            <a:pPr algn="ctr"/>
            <a:r>
              <a:rPr lang="pt-BR" sz="1800" b="1">
                <a:solidFill>
                  <a:srgbClr val="FF0000"/>
                </a:solidFill>
                <a:latin typeface="Arial" charset="0"/>
                <a:cs typeface="Arial" charset="0"/>
              </a:rPr>
              <a:t>Dos 78 municípios do Estado de Mato Grosso do Sul 53 (69%) possuem população até vinte mil habitantes.</a:t>
            </a:r>
          </a:p>
        </p:txBody>
      </p:sp>
      <p:sp>
        <p:nvSpPr>
          <p:cNvPr id="28674" name="Título 1"/>
          <p:cNvSpPr>
            <a:spLocks/>
          </p:cNvSpPr>
          <p:nvPr/>
        </p:nvSpPr>
        <p:spPr bwMode="auto">
          <a:xfrm>
            <a:off x="0" y="0"/>
            <a:ext cx="9144000" cy="963613"/>
          </a:xfrm>
          <a:prstGeom prst="rect">
            <a:avLst/>
          </a:prstGeom>
          <a:noFill/>
          <a:ln w="9525">
            <a:noFill/>
            <a:miter lim="800000"/>
            <a:headEnd/>
            <a:tailEnd/>
          </a:ln>
        </p:spPr>
        <p:txBody>
          <a:bodyPr anchor="ctr"/>
          <a:lstStyle/>
          <a:p>
            <a:pPr algn="ctr"/>
            <a:r>
              <a:rPr lang="pt-BR" sz="3600" b="1">
                <a:solidFill>
                  <a:srgbClr val="008000"/>
                </a:solidFill>
                <a:latin typeface="Arial" charset="0"/>
              </a:rPr>
              <a:t>Municípios do Estado de Mato Grosso do Sul</a:t>
            </a:r>
          </a:p>
        </p:txBody>
      </p:sp>
      <p:graphicFrame>
        <p:nvGraphicFramePr>
          <p:cNvPr id="28749" name="Group 77"/>
          <p:cNvGraphicFramePr>
            <a:graphicFrameLocks noGrp="1"/>
          </p:cNvGraphicFramePr>
          <p:nvPr/>
        </p:nvGraphicFramePr>
        <p:xfrm>
          <a:off x="250825" y="1179513"/>
          <a:ext cx="8642350" cy="4005262"/>
        </p:xfrm>
        <a:graphic>
          <a:graphicData uri="http://schemas.openxmlformats.org/drawingml/2006/table">
            <a:tbl>
              <a:tblPr/>
              <a:tblGrid>
                <a:gridCol w="1081088"/>
                <a:gridCol w="2303462"/>
                <a:gridCol w="1096963"/>
                <a:gridCol w="1122362"/>
                <a:gridCol w="1838325"/>
                <a:gridCol w="1200150"/>
              </a:tblGrid>
              <a:tr h="129698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Cidades mais populosas de </a:t>
                      </a:r>
                      <a:r>
                        <a:rPr kumimoji="0" lang="pt-BR" sz="2000" b="1" i="0" u="none" strike="noStrike" cap="none" normalizeH="0" baseline="0" smtClean="0">
                          <a:ln>
                            <a:noFill/>
                          </a:ln>
                          <a:solidFill>
                            <a:schemeClr val="tx1"/>
                          </a:solidFill>
                          <a:effectLst/>
                          <a:latin typeface="Arial" charset="0"/>
                          <a:cs typeface="Arial" charset="0"/>
                        </a:rPr>
                        <a:t>Mato Grosso do Sul</a:t>
                      </a:r>
                      <a:r>
                        <a:rPr kumimoji="0" lang="pt-BR" sz="2000" b="0" i="0" u="none" strike="noStrike" cap="none" normalizeH="0" baseline="0" smtClean="0">
                          <a:ln>
                            <a:noFill/>
                          </a:ln>
                          <a:solidFill>
                            <a:schemeClr val="tx1"/>
                          </a:solidFill>
                          <a:effectLst/>
                          <a:latin typeface="Arial" charset="0"/>
                          <a:cs typeface="Arial" charset="0"/>
                        </a:rPr>
                        <a:t/>
                      </a:r>
                      <a:br>
                        <a:rPr kumimoji="0" lang="pt-BR" sz="2000" b="0" i="0" u="none" strike="noStrike" cap="none" normalizeH="0" baseline="0" smtClean="0">
                          <a:ln>
                            <a:noFill/>
                          </a:ln>
                          <a:solidFill>
                            <a:schemeClr val="tx1"/>
                          </a:solidFill>
                          <a:effectLst/>
                          <a:latin typeface="Arial" charset="0"/>
                          <a:cs typeface="Arial" charset="0"/>
                        </a:rPr>
                      </a:br>
                      <a:r>
                        <a:rPr kumimoji="0" lang="pt-BR" sz="2000" b="0" i="0" u="none" strike="noStrike" cap="none" normalizeH="0" baseline="0" smtClean="0">
                          <a:ln>
                            <a:noFill/>
                          </a:ln>
                          <a:solidFill>
                            <a:schemeClr val="tx1"/>
                          </a:solidFill>
                          <a:effectLst/>
                          <a:latin typeface="Arial" charset="0"/>
                          <a:cs typeface="Arial" charset="0"/>
                        </a:rPr>
                        <a:t>(Censo/2010 IBGE</a:t>
                      </a:r>
                      <a:r>
                        <a:rPr kumimoji="0" lang="pt-BR" sz="1600" b="0" i="0" u="none" strike="noStrike" cap="none" normalizeH="0" baseline="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Arial" charset="0"/>
                        </a:rPr>
                        <a:t> </a:t>
                      </a:r>
                    </a:p>
                  </a:txBody>
                  <a:tcPr marL="25885" marR="25885" marT="12943" marB="1294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hlinkClick r:id="rId2"/>
                        </a:rPr>
                        <a:t>Posição</a:t>
                      </a: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hlinkClick r:id="rId3"/>
                        </a:rPr>
                        <a:t>Cidade</a:t>
                      </a: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hlinkClick r:id="rId4"/>
                        </a:rPr>
                        <a:t>Pop.</a:t>
                      </a: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85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1</a:t>
                      </a:r>
                    </a:p>
                  </a:txBody>
                  <a:tcPr marL="25885" marR="25885" marT="12943" marB="12943" anchor="ctr" horzOverflow="overflow">
                    <a:lnL>
                      <a:noFill/>
                    </a:lnL>
                    <a:lnR>
                      <a:noFill/>
                    </a:lnR>
                    <a:lnT>
                      <a:noFill/>
                    </a:lnT>
                    <a:lnB>
                      <a:noFill/>
                    </a:lnB>
                    <a:lnTlToBr>
                      <a:noFill/>
                    </a:lnTlToBr>
                    <a:lnBlToTr>
                      <a:noFill/>
                    </a:lnBlToTr>
                    <a:solidFill>
                      <a:srgbClr val="F0F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Arial" charset="0"/>
                          <a:hlinkClick r:id="rId5"/>
                        </a:rPr>
                        <a:t>Campo </a:t>
                      </a:r>
                      <a:r>
                        <a:rPr kumimoji="0" lang="pt-BR" sz="2000" b="1" i="0" u="none" strike="noStrike" cap="none" normalizeH="0" baseline="0" smtClean="0">
                          <a:ln>
                            <a:noFill/>
                          </a:ln>
                          <a:solidFill>
                            <a:schemeClr val="tx1"/>
                          </a:solidFill>
                          <a:effectLst/>
                          <a:latin typeface="Arial" charset="0"/>
                          <a:cs typeface="Arial" charset="0"/>
                          <a:hlinkClick r:id="rId6"/>
                        </a:rPr>
                        <a:t>Grande</a:t>
                      </a:r>
                      <a:r>
                        <a:rPr kumimoji="0" lang="pt-BR" sz="2000" b="1" i="0" u="none" strike="noStrike" cap="none" normalizeH="0" baseline="0" smtClean="0">
                          <a:ln>
                            <a:noFill/>
                          </a:ln>
                          <a:solidFill>
                            <a:schemeClr val="tx1"/>
                          </a:solidFill>
                          <a:effectLst/>
                          <a:latin typeface="Arial" charset="0"/>
                          <a:cs typeface="Arial" charset="0"/>
                        </a:rPr>
                        <a:t>**</a:t>
                      </a: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787.204</a:t>
                      </a: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2</a:t>
                      </a:r>
                    </a:p>
                  </a:txBody>
                  <a:tcPr marL="25885" marR="25885" marT="12943" marB="12943" anchor="ctr" horzOverflow="overflow">
                    <a:lnL>
                      <a:noFill/>
                    </a:lnL>
                    <a:lnR>
                      <a:noFill/>
                    </a:lnR>
                    <a:lnT>
                      <a:noFill/>
                    </a:lnT>
                    <a:lnB>
                      <a:noFill/>
                    </a:lnB>
                    <a:lnTlToBr>
                      <a:noFill/>
                    </a:lnTlToBr>
                    <a:lnBlToTr>
                      <a:noFill/>
                    </a:lnBlToTr>
                    <a:solidFill>
                      <a:srgbClr val="F0F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Arial" charset="0"/>
                          <a:hlinkClick r:id="rId7"/>
                        </a:rPr>
                        <a:t>Dourados</a:t>
                      </a:r>
                      <a:r>
                        <a:rPr kumimoji="0" lang="pt-BR" sz="2000" b="1" i="0" u="none" strike="noStrike" cap="none" normalizeH="0" baseline="0" smtClean="0">
                          <a:ln>
                            <a:noFill/>
                          </a:ln>
                          <a:solidFill>
                            <a:schemeClr val="tx1"/>
                          </a:solidFill>
                          <a:effectLst/>
                          <a:latin typeface="Arial" charset="0"/>
                          <a:cs typeface="Arial" charset="0"/>
                        </a:rPr>
                        <a:t>**</a:t>
                      </a: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196.068</a:t>
                      </a: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3</a:t>
                      </a:r>
                    </a:p>
                  </a:txBody>
                  <a:tcPr marL="25885" marR="25885" marT="12943" marB="12943" anchor="ctr" horzOverflow="overflow">
                    <a:lnL>
                      <a:noFill/>
                    </a:lnL>
                    <a:lnR>
                      <a:noFill/>
                    </a:lnR>
                    <a:lnT>
                      <a:noFill/>
                    </a:lnT>
                    <a:lnB>
                      <a:noFill/>
                    </a:lnB>
                    <a:lnTlToBr>
                      <a:noFill/>
                    </a:lnTlToBr>
                    <a:lnBlToTr>
                      <a:noFill/>
                    </a:lnBlToTr>
                    <a:solidFill>
                      <a:srgbClr val="F0F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Arial" charset="0"/>
                          <a:hlinkClick r:id="rId8"/>
                        </a:rPr>
                        <a:t>Corumbá</a:t>
                      </a:r>
                      <a:r>
                        <a:rPr kumimoji="0" lang="pt-BR" sz="2000" b="1" i="0" u="none" strike="noStrike" cap="none" normalizeH="0" baseline="0" smtClean="0">
                          <a:ln>
                            <a:noFill/>
                          </a:ln>
                          <a:solidFill>
                            <a:schemeClr val="tx1"/>
                          </a:solidFill>
                          <a:effectLst/>
                          <a:latin typeface="Arial" charset="0"/>
                          <a:cs typeface="Arial" charset="0"/>
                        </a:rPr>
                        <a:t>*</a:t>
                      </a: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103.772</a:t>
                      </a: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4</a:t>
                      </a:r>
                    </a:p>
                  </a:txBody>
                  <a:tcPr marL="25885" marR="25885" marT="12943" marB="12943" anchor="ctr" horzOverflow="overflow">
                    <a:lnL>
                      <a:noFill/>
                    </a:lnL>
                    <a:lnR>
                      <a:noFill/>
                    </a:lnR>
                    <a:lnT>
                      <a:noFill/>
                    </a:lnT>
                    <a:lnB>
                      <a:noFill/>
                    </a:lnB>
                    <a:lnTlToBr>
                      <a:noFill/>
                    </a:lnTlToBr>
                    <a:lnBlToTr>
                      <a:noFill/>
                    </a:lnBlToTr>
                    <a:solidFill>
                      <a:srgbClr val="F0F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Arial" charset="0"/>
                          <a:hlinkClick r:id="rId9"/>
                        </a:rPr>
                        <a:t>Três Lagoas</a:t>
                      </a:r>
                      <a:r>
                        <a:rPr kumimoji="0" lang="pt-BR" sz="2000" b="1" i="0" u="none" strike="noStrike" cap="none" normalizeH="0" baseline="0" smtClean="0">
                          <a:ln>
                            <a:noFill/>
                          </a:ln>
                          <a:solidFill>
                            <a:schemeClr val="tx1"/>
                          </a:solidFill>
                          <a:effectLst/>
                          <a:latin typeface="Arial" charset="0"/>
                          <a:cs typeface="Arial" charset="0"/>
                        </a:rPr>
                        <a:t>**</a:t>
                      </a: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101.722</a:t>
                      </a: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Arial" charset="0"/>
                      </a:endParaRPr>
                    </a:p>
                  </a:txBody>
                  <a:tcPr marL="25885" marR="25885" marT="12943" marB="12943" anchor="ctr" horzOverflow="overflow">
                    <a:lnL>
                      <a:noFill/>
                    </a:lnL>
                    <a:lnR>
                      <a:noFill/>
                    </a:lnR>
                    <a:lnT>
                      <a:noFill/>
                    </a:lnT>
                    <a:lnB>
                      <a:noFill/>
                    </a:lnB>
                    <a:lnTlToBr>
                      <a:noFill/>
                    </a:lnTlToBr>
                    <a:lnBlToTr>
                      <a:noFill/>
                    </a:lnBlToTr>
                    <a:noFill/>
                  </a:tcPr>
                </a:tc>
              </a:tr>
              <a:tr h="538163">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 Municípios sede de Microrregião</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 Municípios sede de Macrorregião</a:t>
                      </a:r>
                    </a:p>
                  </a:txBody>
                  <a:tcPr marL="25885" marR="25885" marT="12943" marB="12943" anchor="ctr" horzOverflow="overflow">
                    <a:lnL>
                      <a:noFill/>
                    </a:lnL>
                    <a:lnR>
                      <a:noFill/>
                    </a:lnR>
                    <a:lnT>
                      <a:noFill/>
                    </a:lnT>
                    <a:lnB>
                      <a:noFill/>
                    </a:lnB>
                    <a:lnTlToBr>
                      <a:noFill/>
                    </a:lnTlToBr>
                    <a:lnBlToTr>
                      <a:noFill/>
                    </a:lnBlToTr>
                    <a:solidFill>
                      <a:schemeClr val="bg1">
                        <a:alpha val="5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ph idx="4294967295"/>
          </p:nvPr>
        </p:nvGraphicFramePr>
        <p:xfrm>
          <a:off x="395288" y="1023938"/>
          <a:ext cx="8137525" cy="5429250"/>
        </p:xfrm>
        <a:graphic>
          <a:graphicData uri="http://schemas.openxmlformats.org/presentationml/2006/ole">
            <p:oleObj spid="_x0000_s93186" name="Gráfico" r:id="rId3" imgW="6096000" imgH="4067243" progId="MSGraph.Chart.8">
              <p:embed followColorScheme="full"/>
            </p:oleObj>
          </a:graphicData>
        </a:graphic>
      </p:graphicFrame>
      <p:sp>
        <p:nvSpPr>
          <p:cNvPr id="93187" name="Text Box 3"/>
          <p:cNvSpPr txBox="1">
            <a:spLocks noChangeArrowheads="1"/>
          </p:cNvSpPr>
          <p:nvPr/>
        </p:nvSpPr>
        <p:spPr bwMode="auto">
          <a:xfrm>
            <a:off x="1331913" y="333375"/>
            <a:ext cx="6553200" cy="779463"/>
          </a:xfrm>
          <a:prstGeom prst="rect">
            <a:avLst/>
          </a:prstGeom>
          <a:noFill/>
          <a:ln w="9525">
            <a:noFill/>
            <a:miter lim="800000"/>
            <a:headEnd/>
            <a:tailEnd/>
          </a:ln>
        </p:spPr>
        <p:txBody>
          <a:bodyPr>
            <a:spAutoFit/>
          </a:bodyPr>
          <a:lstStyle/>
          <a:p>
            <a:pPr algn="ctr">
              <a:spcBef>
                <a:spcPct val="50000"/>
              </a:spcBef>
            </a:pPr>
            <a:r>
              <a:rPr lang="pt-BR" sz="1800" b="1">
                <a:solidFill>
                  <a:schemeClr val="tx1"/>
                </a:solidFill>
                <a:latin typeface="Arial" charset="0"/>
                <a:cs typeface="Arial" charset="0"/>
              </a:rPr>
              <a:t>Cobertura de Equipes de Saúde da Família</a:t>
            </a:r>
          </a:p>
          <a:p>
            <a:pPr algn="ctr">
              <a:spcBef>
                <a:spcPct val="50000"/>
              </a:spcBef>
            </a:pPr>
            <a:r>
              <a:rPr lang="pt-BR" sz="1800" b="1">
                <a:solidFill>
                  <a:schemeClr val="tx1"/>
                </a:solidFill>
                <a:latin typeface="Arial" charset="0"/>
                <a:cs typeface="Arial" charset="0"/>
              </a:rPr>
              <a:t>Mato Grosso do Sul - 2010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t="12189" r="51367" b="20049"/>
          <a:stretch>
            <a:fillRect/>
          </a:stretch>
        </p:blipFill>
        <p:spPr bwMode="auto">
          <a:xfrm>
            <a:off x="611188" y="0"/>
            <a:ext cx="7875587" cy="6858000"/>
          </a:xfrm>
          <a:prstGeom prst="rect">
            <a:avLst/>
          </a:prstGeom>
          <a:noFill/>
          <a:ln w="9525">
            <a:noFill/>
            <a:miter lim="800000"/>
            <a:headEnd/>
            <a:tailEnd/>
          </a:ln>
        </p:spPr>
      </p:pic>
      <p:grpSp>
        <p:nvGrpSpPr>
          <p:cNvPr id="29698" name="Grupo 4"/>
          <p:cNvGrpSpPr>
            <a:grpSpLocks/>
          </p:cNvGrpSpPr>
          <p:nvPr/>
        </p:nvGrpSpPr>
        <p:grpSpPr bwMode="auto">
          <a:xfrm>
            <a:off x="6388100" y="4967288"/>
            <a:ext cx="2857500" cy="1360487"/>
            <a:chOff x="6286512" y="3500438"/>
            <a:chExt cx="2857488" cy="1359966"/>
          </a:xfrm>
        </p:grpSpPr>
        <p:sp>
          <p:nvSpPr>
            <p:cNvPr id="29737" name="CaixaDeTexto 5"/>
            <p:cNvSpPr txBox="1">
              <a:spLocks noChangeArrowheads="1"/>
            </p:cNvSpPr>
            <p:nvPr/>
          </p:nvSpPr>
          <p:spPr bwMode="auto">
            <a:xfrm>
              <a:off x="6786572" y="3571848"/>
              <a:ext cx="1785930" cy="304683"/>
            </a:xfrm>
            <a:prstGeom prst="rect">
              <a:avLst/>
            </a:prstGeom>
            <a:noFill/>
            <a:ln w="9525">
              <a:noFill/>
              <a:miter lim="800000"/>
              <a:headEnd/>
              <a:tailEnd/>
            </a:ln>
          </p:spPr>
          <p:txBody>
            <a:bodyPr>
              <a:spAutoFit/>
            </a:bodyPr>
            <a:lstStyle/>
            <a:p>
              <a:r>
                <a:rPr lang="pt-BR" sz="1400">
                  <a:solidFill>
                    <a:schemeClr val="tx1"/>
                  </a:solidFill>
                  <a:latin typeface="Calibri" pitchFamily="34" charset="0"/>
                  <a:cs typeface="Arial" charset="0"/>
                </a:rPr>
                <a:t>Central SAMU 192</a:t>
              </a:r>
            </a:p>
          </p:txBody>
        </p:sp>
        <p:sp>
          <p:nvSpPr>
            <p:cNvPr id="29738" name="CaixaDeTexto 6"/>
            <p:cNvSpPr txBox="1">
              <a:spLocks noChangeArrowheads="1"/>
            </p:cNvSpPr>
            <p:nvPr/>
          </p:nvSpPr>
          <p:spPr bwMode="auto">
            <a:xfrm>
              <a:off x="6786572" y="4071719"/>
              <a:ext cx="2357428" cy="304683"/>
            </a:xfrm>
            <a:prstGeom prst="rect">
              <a:avLst/>
            </a:prstGeom>
            <a:noFill/>
            <a:ln w="9525">
              <a:noFill/>
              <a:miter lim="800000"/>
              <a:headEnd/>
              <a:tailEnd/>
            </a:ln>
          </p:spPr>
          <p:txBody>
            <a:bodyPr>
              <a:spAutoFit/>
            </a:bodyPr>
            <a:lstStyle/>
            <a:p>
              <a:r>
                <a:rPr lang="pt-BR" sz="1400">
                  <a:solidFill>
                    <a:schemeClr val="tx1"/>
                  </a:solidFill>
                  <a:latin typeface="Calibri" pitchFamily="34" charset="0"/>
                  <a:cs typeface="Arial" charset="0"/>
                </a:rPr>
                <a:t>Central Regulação Municipal</a:t>
              </a:r>
            </a:p>
          </p:txBody>
        </p:sp>
        <p:sp>
          <p:nvSpPr>
            <p:cNvPr id="29739" name="CaixaDeTexto 7"/>
            <p:cNvSpPr txBox="1">
              <a:spLocks noChangeArrowheads="1"/>
            </p:cNvSpPr>
            <p:nvPr/>
          </p:nvSpPr>
          <p:spPr bwMode="auto">
            <a:xfrm>
              <a:off x="6786572" y="4500417"/>
              <a:ext cx="2071679" cy="304755"/>
            </a:xfrm>
            <a:prstGeom prst="rect">
              <a:avLst/>
            </a:prstGeom>
            <a:noFill/>
            <a:ln w="9525">
              <a:noFill/>
              <a:miter lim="800000"/>
              <a:headEnd/>
              <a:tailEnd/>
            </a:ln>
          </p:spPr>
          <p:txBody>
            <a:bodyPr>
              <a:spAutoFit/>
            </a:bodyPr>
            <a:lstStyle/>
            <a:p>
              <a:r>
                <a:rPr lang="pt-BR" sz="1400">
                  <a:solidFill>
                    <a:schemeClr val="tx1"/>
                  </a:solidFill>
                  <a:latin typeface="Calibri" pitchFamily="34" charset="0"/>
                  <a:cs typeface="Arial" charset="0"/>
                </a:rPr>
                <a:t>Central Regulação Micro</a:t>
              </a:r>
            </a:p>
          </p:txBody>
        </p:sp>
        <p:sp>
          <p:nvSpPr>
            <p:cNvPr id="9" name="Estrela de 4 pontas 8"/>
            <p:cNvSpPr/>
            <p:nvPr/>
          </p:nvSpPr>
          <p:spPr>
            <a:xfrm>
              <a:off x="6286512" y="3500438"/>
              <a:ext cx="428623" cy="428461"/>
            </a:xfrm>
            <a:prstGeom prst="star4">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pt-BR" sz="1800"/>
            </a:p>
          </p:txBody>
        </p:sp>
        <p:sp>
          <p:nvSpPr>
            <p:cNvPr id="10" name="Losango 9"/>
            <p:cNvSpPr/>
            <p:nvPr/>
          </p:nvSpPr>
          <p:spPr>
            <a:xfrm>
              <a:off x="6286512" y="4000309"/>
              <a:ext cx="357186" cy="357051"/>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11" name="Fluxograma: Conector 10"/>
            <p:cNvSpPr/>
            <p:nvPr/>
          </p:nvSpPr>
          <p:spPr>
            <a:xfrm>
              <a:off x="6357950" y="4500570"/>
              <a:ext cx="285752" cy="285752"/>
            </a:xfrm>
            <a:prstGeom prst="flowChartConnector">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a:p>
          </p:txBody>
        </p:sp>
      </p:grpSp>
      <p:sp>
        <p:nvSpPr>
          <p:cNvPr id="12" name="Estrela de 4 pontas 11"/>
          <p:cNvSpPr/>
          <p:nvPr/>
        </p:nvSpPr>
        <p:spPr>
          <a:xfrm>
            <a:off x="4140200" y="4868863"/>
            <a:ext cx="428625" cy="428625"/>
          </a:xfrm>
          <a:prstGeom prst="star4">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pt-BR" sz="1800"/>
          </a:p>
        </p:txBody>
      </p:sp>
      <p:sp>
        <p:nvSpPr>
          <p:cNvPr id="13" name="Estrela de 4 pontas 12"/>
          <p:cNvSpPr/>
          <p:nvPr/>
        </p:nvSpPr>
        <p:spPr>
          <a:xfrm>
            <a:off x="4357688" y="3286125"/>
            <a:ext cx="428625" cy="428625"/>
          </a:xfrm>
          <a:prstGeom prst="star4">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pt-BR" sz="1800"/>
          </a:p>
        </p:txBody>
      </p:sp>
      <p:sp>
        <p:nvSpPr>
          <p:cNvPr id="14" name="Estrela de 4 pontas 13"/>
          <p:cNvSpPr/>
          <p:nvPr/>
        </p:nvSpPr>
        <p:spPr>
          <a:xfrm>
            <a:off x="6929438" y="3500438"/>
            <a:ext cx="428625" cy="428625"/>
          </a:xfrm>
          <a:prstGeom prst="star4">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pt-BR" sz="1800"/>
          </a:p>
        </p:txBody>
      </p:sp>
      <p:sp>
        <p:nvSpPr>
          <p:cNvPr id="15" name="Fluxograma: Conector 14"/>
          <p:cNvSpPr/>
          <p:nvPr/>
        </p:nvSpPr>
        <p:spPr>
          <a:xfrm>
            <a:off x="1968480" y="1738301"/>
            <a:ext cx="285753" cy="285752"/>
          </a:xfrm>
          <a:prstGeom prst="flowChartConnector">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a:p>
        </p:txBody>
      </p:sp>
      <p:sp>
        <p:nvSpPr>
          <p:cNvPr id="16" name="Losango 15"/>
          <p:cNvSpPr/>
          <p:nvPr/>
        </p:nvSpPr>
        <p:spPr>
          <a:xfrm>
            <a:off x="5429250" y="3143250"/>
            <a:ext cx="357188"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17" name="Losango 16"/>
          <p:cNvSpPr/>
          <p:nvPr/>
        </p:nvSpPr>
        <p:spPr>
          <a:xfrm>
            <a:off x="5429250" y="4786313"/>
            <a:ext cx="357188" cy="357187"/>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18" name="Losango 17"/>
          <p:cNvSpPr/>
          <p:nvPr/>
        </p:nvSpPr>
        <p:spPr>
          <a:xfrm>
            <a:off x="6429375" y="3214688"/>
            <a:ext cx="357188" cy="357187"/>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19" name="Losango 18"/>
          <p:cNvSpPr/>
          <p:nvPr/>
        </p:nvSpPr>
        <p:spPr>
          <a:xfrm>
            <a:off x="7215188" y="3286125"/>
            <a:ext cx="357187"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0" name="Losango 19"/>
          <p:cNvSpPr/>
          <p:nvPr/>
        </p:nvSpPr>
        <p:spPr>
          <a:xfrm>
            <a:off x="7235825" y="2349500"/>
            <a:ext cx="357188"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1" name="Losango 20"/>
          <p:cNvSpPr/>
          <p:nvPr/>
        </p:nvSpPr>
        <p:spPr>
          <a:xfrm>
            <a:off x="5572125" y="1714500"/>
            <a:ext cx="357188"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2" name="Losango 21"/>
          <p:cNvSpPr/>
          <p:nvPr/>
        </p:nvSpPr>
        <p:spPr>
          <a:xfrm>
            <a:off x="3429000" y="3571875"/>
            <a:ext cx="357188"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3" name="Losango 22"/>
          <p:cNvSpPr/>
          <p:nvPr/>
        </p:nvSpPr>
        <p:spPr>
          <a:xfrm>
            <a:off x="3214688" y="2928938"/>
            <a:ext cx="357187" cy="357187"/>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4" name="Losango 23"/>
          <p:cNvSpPr/>
          <p:nvPr/>
        </p:nvSpPr>
        <p:spPr>
          <a:xfrm>
            <a:off x="3786188" y="4714875"/>
            <a:ext cx="357187"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5" name="Losango 24"/>
          <p:cNvSpPr/>
          <p:nvPr/>
        </p:nvSpPr>
        <p:spPr>
          <a:xfrm>
            <a:off x="4643438" y="4429125"/>
            <a:ext cx="357187"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7" name="Losango 26"/>
          <p:cNvSpPr/>
          <p:nvPr/>
        </p:nvSpPr>
        <p:spPr>
          <a:xfrm>
            <a:off x="5000625" y="4357688"/>
            <a:ext cx="357188" cy="357187"/>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8" name="Losango 27"/>
          <p:cNvSpPr/>
          <p:nvPr/>
        </p:nvSpPr>
        <p:spPr>
          <a:xfrm>
            <a:off x="5000625" y="2143125"/>
            <a:ext cx="357188" cy="357188"/>
          </a:xfrm>
          <a:prstGeom prst="diamond">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t-BR" sz="1800"/>
          </a:p>
        </p:txBody>
      </p:sp>
      <p:sp>
        <p:nvSpPr>
          <p:cNvPr id="2" name="Fluxograma: Conector 14"/>
          <p:cNvSpPr/>
          <p:nvPr/>
        </p:nvSpPr>
        <p:spPr>
          <a:xfrm>
            <a:off x="3648979" y="5121424"/>
            <a:ext cx="272575" cy="170522"/>
          </a:xfrm>
          <a:prstGeom prst="flowChartConnector">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a:p>
        </p:txBody>
      </p:sp>
      <p:sp>
        <p:nvSpPr>
          <p:cNvPr id="3" name="Fluxograma: Conector 14"/>
          <p:cNvSpPr/>
          <p:nvPr/>
        </p:nvSpPr>
        <p:spPr>
          <a:xfrm>
            <a:off x="5668403" y="4541986"/>
            <a:ext cx="181383" cy="170523"/>
          </a:xfrm>
          <a:prstGeom prst="flowChartConnector">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a:p>
        </p:txBody>
      </p:sp>
      <p:sp>
        <p:nvSpPr>
          <p:cNvPr id="4" name="Fluxograma: Conector 14"/>
          <p:cNvSpPr/>
          <p:nvPr/>
        </p:nvSpPr>
        <p:spPr>
          <a:xfrm>
            <a:off x="4930310" y="5626249"/>
            <a:ext cx="227479" cy="170522"/>
          </a:xfrm>
          <a:prstGeom prst="flowChartConnector">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a:p>
        </p:txBody>
      </p:sp>
      <p:sp>
        <p:nvSpPr>
          <p:cNvPr id="5" name="Fluxograma: Conector 14"/>
          <p:cNvSpPr/>
          <p:nvPr/>
        </p:nvSpPr>
        <p:spPr>
          <a:xfrm>
            <a:off x="4562010" y="4833878"/>
            <a:ext cx="227479" cy="213860"/>
          </a:xfrm>
          <a:prstGeom prst="flowChartConnector">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a:p>
        </p:txBody>
      </p:sp>
      <p:sp>
        <p:nvSpPr>
          <p:cNvPr id="6" name="Fluxograma: Conector 14"/>
          <p:cNvSpPr/>
          <p:nvPr/>
        </p:nvSpPr>
        <p:spPr>
          <a:xfrm>
            <a:off x="4488985" y="1449328"/>
            <a:ext cx="227479" cy="213860"/>
          </a:xfrm>
          <a:prstGeom prst="flowChartConnector">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a:p>
        </p:txBody>
      </p:sp>
      <p:sp>
        <p:nvSpPr>
          <p:cNvPr id="29732" name="AutoShape 45"/>
          <p:cNvSpPr>
            <a:spLocks noChangeArrowheads="1"/>
          </p:cNvSpPr>
          <p:nvPr/>
        </p:nvSpPr>
        <p:spPr bwMode="auto">
          <a:xfrm>
            <a:off x="6400800" y="6410325"/>
            <a:ext cx="360363" cy="288925"/>
          </a:xfrm>
          <a:custGeom>
            <a:avLst/>
            <a:gdLst>
              <a:gd name="T0" fmla="*/ 836700921 w 21600"/>
              <a:gd name="T1" fmla="*/ 0 h 21600"/>
              <a:gd name="T2" fmla="*/ 245045216 w 21600"/>
              <a:gd name="T3" fmla="*/ 101257448 h 21600"/>
              <a:gd name="T4" fmla="*/ 0 w 21600"/>
              <a:gd name="T5" fmla="*/ 345740692 h 21600"/>
              <a:gd name="T6" fmla="*/ 245045216 w 21600"/>
              <a:gd name="T7" fmla="*/ 590221555 h 21600"/>
              <a:gd name="T8" fmla="*/ 836700921 w 21600"/>
              <a:gd name="T9" fmla="*/ 691478816 h 21600"/>
              <a:gd name="T10" fmla="*/ 1428352956 w 21600"/>
              <a:gd name="T11" fmla="*/ 590221555 h 21600"/>
              <a:gd name="T12" fmla="*/ 1673397572 w 21600"/>
              <a:gd name="T13" fmla="*/ 345740692 h 21600"/>
              <a:gd name="T14" fmla="*/ 1428352956 w 21600"/>
              <a:gd name="T15" fmla="*/ 10125744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pt-BR"/>
          </a:p>
        </p:txBody>
      </p:sp>
      <p:sp>
        <p:nvSpPr>
          <p:cNvPr id="29733" name="Text Box 46"/>
          <p:cNvSpPr txBox="1">
            <a:spLocks noChangeArrowheads="1"/>
          </p:cNvSpPr>
          <p:nvPr/>
        </p:nvSpPr>
        <p:spPr bwMode="auto">
          <a:xfrm>
            <a:off x="6946900" y="6308725"/>
            <a:ext cx="2197100" cy="336550"/>
          </a:xfrm>
          <a:prstGeom prst="rect">
            <a:avLst/>
          </a:prstGeom>
          <a:noFill/>
          <a:ln w="9525">
            <a:noFill/>
            <a:miter lim="800000"/>
            <a:headEnd/>
            <a:tailEnd/>
          </a:ln>
        </p:spPr>
        <p:txBody>
          <a:bodyPr wrap="none">
            <a:spAutoFit/>
          </a:bodyPr>
          <a:lstStyle/>
          <a:p>
            <a:r>
              <a:rPr lang="pt-BR"/>
              <a:t>Regulação de Internação</a:t>
            </a:r>
          </a:p>
        </p:txBody>
      </p:sp>
      <p:sp>
        <p:nvSpPr>
          <p:cNvPr id="29734" name="AutoShape 47"/>
          <p:cNvSpPr>
            <a:spLocks noChangeArrowheads="1"/>
          </p:cNvSpPr>
          <p:nvPr/>
        </p:nvSpPr>
        <p:spPr bwMode="auto">
          <a:xfrm>
            <a:off x="4643438" y="3644900"/>
            <a:ext cx="360362" cy="288925"/>
          </a:xfrm>
          <a:custGeom>
            <a:avLst/>
            <a:gdLst>
              <a:gd name="T0" fmla="*/ 836690058 w 21600"/>
              <a:gd name="T1" fmla="*/ 0 h 21600"/>
              <a:gd name="T2" fmla="*/ 245043068 w 21600"/>
              <a:gd name="T3" fmla="*/ 101257448 h 21600"/>
              <a:gd name="T4" fmla="*/ 0 w 21600"/>
              <a:gd name="T5" fmla="*/ 345740692 h 21600"/>
              <a:gd name="T6" fmla="*/ 245043068 w 21600"/>
              <a:gd name="T7" fmla="*/ 590221555 h 21600"/>
              <a:gd name="T8" fmla="*/ 836690058 w 21600"/>
              <a:gd name="T9" fmla="*/ 691478816 h 21600"/>
              <a:gd name="T10" fmla="*/ 1428336179 w 21600"/>
              <a:gd name="T11" fmla="*/ 590221555 h 21600"/>
              <a:gd name="T12" fmla="*/ 1673380115 w 21600"/>
              <a:gd name="T13" fmla="*/ 345740692 h 21600"/>
              <a:gd name="T14" fmla="*/ 1428336179 w 21600"/>
              <a:gd name="T15" fmla="*/ 10125744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pt-BR"/>
          </a:p>
        </p:txBody>
      </p:sp>
      <p:sp>
        <p:nvSpPr>
          <p:cNvPr id="29735" name="AutoShape 48"/>
          <p:cNvSpPr>
            <a:spLocks noChangeArrowheads="1"/>
          </p:cNvSpPr>
          <p:nvPr/>
        </p:nvSpPr>
        <p:spPr bwMode="auto">
          <a:xfrm>
            <a:off x="5292725" y="4508500"/>
            <a:ext cx="360363" cy="288925"/>
          </a:xfrm>
          <a:custGeom>
            <a:avLst/>
            <a:gdLst>
              <a:gd name="T0" fmla="*/ 836700921 w 21600"/>
              <a:gd name="T1" fmla="*/ 0 h 21600"/>
              <a:gd name="T2" fmla="*/ 245045216 w 21600"/>
              <a:gd name="T3" fmla="*/ 101257448 h 21600"/>
              <a:gd name="T4" fmla="*/ 0 w 21600"/>
              <a:gd name="T5" fmla="*/ 345740692 h 21600"/>
              <a:gd name="T6" fmla="*/ 245045216 w 21600"/>
              <a:gd name="T7" fmla="*/ 590221555 h 21600"/>
              <a:gd name="T8" fmla="*/ 836700921 w 21600"/>
              <a:gd name="T9" fmla="*/ 691478816 h 21600"/>
              <a:gd name="T10" fmla="*/ 1428352956 w 21600"/>
              <a:gd name="T11" fmla="*/ 590221555 h 21600"/>
              <a:gd name="T12" fmla="*/ 1673397572 w 21600"/>
              <a:gd name="T13" fmla="*/ 345740692 h 21600"/>
              <a:gd name="T14" fmla="*/ 1428352956 w 21600"/>
              <a:gd name="T15" fmla="*/ 10125744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pt-BR"/>
          </a:p>
        </p:txBody>
      </p:sp>
      <p:sp>
        <p:nvSpPr>
          <p:cNvPr id="29736" name="AutoShape 49"/>
          <p:cNvSpPr>
            <a:spLocks noChangeArrowheads="1"/>
          </p:cNvSpPr>
          <p:nvPr/>
        </p:nvSpPr>
        <p:spPr bwMode="auto">
          <a:xfrm>
            <a:off x="3995738" y="1196975"/>
            <a:ext cx="360362" cy="288925"/>
          </a:xfrm>
          <a:custGeom>
            <a:avLst/>
            <a:gdLst>
              <a:gd name="T0" fmla="*/ 836690058 w 21600"/>
              <a:gd name="T1" fmla="*/ 0 h 21600"/>
              <a:gd name="T2" fmla="*/ 245043068 w 21600"/>
              <a:gd name="T3" fmla="*/ 101257448 h 21600"/>
              <a:gd name="T4" fmla="*/ 0 w 21600"/>
              <a:gd name="T5" fmla="*/ 345740692 h 21600"/>
              <a:gd name="T6" fmla="*/ 245043068 w 21600"/>
              <a:gd name="T7" fmla="*/ 590221555 h 21600"/>
              <a:gd name="T8" fmla="*/ 836690058 w 21600"/>
              <a:gd name="T9" fmla="*/ 691478816 h 21600"/>
              <a:gd name="T10" fmla="*/ 1428336179 w 21600"/>
              <a:gd name="T11" fmla="*/ 590221555 h 21600"/>
              <a:gd name="T12" fmla="*/ 1673380115 w 21600"/>
              <a:gd name="T13" fmla="*/ 345740692 h 21600"/>
              <a:gd name="T14" fmla="*/ 1428336179 w 21600"/>
              <a:gd name="T15" fmla="*/ 10125744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3.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4.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5.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6.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7.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4084</TotalTime>
  <Words>3331</Words>
  <Application>Microsoft Office PowerPoint</Application>
  <PresentationFormat>Apresentação na tela (4:3)</PresentationFormat>
  <Paragraphs>697</Paragraphs>
  <Slides>48</Slides>
  <Notes>0</Notes>
  <HiddenSlides>0</HiddenSlides>
  <MMClips>0</MMClips>
  <ScaleCrop>false</ScaleCrop>
  <HeadingPairs>
    <vt:vector size="8" baseType="variant">
      <vt:variant>
        <vt:lpstr>Fontes usadas</vt:lpstr>
      </vt:variant>
      <vt:variant>
        <vt:i4>13</vt:i4>
      </vt:variant>
      <vt:variant>
        <vt:lpstr>Modelo de design</vt:lpstr>
      </vt:variant>
      <vt:variant>
        <vt:i4>1</vt:i4>
      </vt:variant>
      <vt:variant>
        <vt:lpstr>Servidores OLE incorporados</vt:lpstr>
      </vt:variant>
      <vt:variant>
        <vt:i4>1</vt:i4>
      </vt:variant>
      <vt:variant>
        <vt:lpstr>Títulos de slides</vt:lpstr>
      </vt:variant>
      <vt:variant>
        <vt:i4>48</vt:i4>
      </vt:variant>
    </vt:vector>
  </HeadingPairs>
  <TitlesOfParts>
    <vt:vector size="63" baseType="lpstr">
      <vt:lpstr>Times New Roman</vt:lpstr>
      <vt:lpstr>Arial</vt:lpstr>
      <vt:lpstr>Calibri</vt:lpstr>
      <vt:lpstr>Comic Sans MS</vt:lpstr>
      <vt:lpstr>Wingdings</vt:lpstr>
      <vt:lpstr>Garamond</vt:lpstr>
      <vt:lpstr>Verdana</vt:lpstr>
      <vt:lpstr>Wingdings 3</vt:lpstr>
      <vt:lpstr>DejaVu Sans</vt:lpstr>
      <vt:lpstr>Arial Black</vt:lpstr>
      <vt:lpstr>Candara</vt:lpstr>
      <vt:lpstr>Tahoma</vt:lpstr>
      <vt:lpstr>Viner Hand ITC</vt:lpstr>
      <vt:lpstr>Tema do Office</vt:lpstr>
      <vt:lpstr>Gráfico</vt:lpstr>
      <vt:lpstr>Curso de Especialização em Regulação de Serviços de Saúde/NESC-UFG</vt:lpstr>
      <vt:lpstr>Slide 2</vt:lpstr>
      <vt:lpstr>Slide 3</vt:lpstr>
      <vt:lpstr>Slide 4</vt:lpstr>
      <vt:lpstr>Slide 5</vt:lpstr>
      <vt:lpstr>Slide 6</vt:lpstr>
      <vt:lpstr>Slide 7</vt:lpstr>
      <vt:lpstr>Slide 8</vt:lpstr>
      <vt:lpstr>Slide 9</vt:lpstr>
      <vt:lpstr>Slide 10</vt:lpstr>
      <vt:lpstr>Slide 11</vt:lpstr>
      <vt:lpstr>Slide 12</vt:lpstr>
      <vt:lpstr>ESTRUTURA DA CERA</vt:lpstr>
      <vt:lpstr>Slide 14</vt:lpstr>
      <vt:lpstr>INFRA-ESTRUTURA E RECURSOS HUMANOS ASSOCIADO À REGULAÇÃO DAS URGÊNCIAS (PRÉ-HOSPITALAR E INTERNAÇÃO DE URGÊNCIA).</vt:lpstr>
      <vt:lpstr>Slide 16</vt:lpstr>
      <vt:lpstr>Slide 17</vt:lpstr>
      <vt:lpstr>Slide 18</vt:lpstr>
      <vt:lpstr>Decisão Gestora de Implantação da Regulação de toda a RAS a partir de 2007</vt:lpstr>
      <vt:lpstr>Proposta para SAMU em Consonância direta com a CERA</vt:lpstr>
      <vt:lpstr>SAMU Municipais: Campo Grande, Dourados e Três Lagoas</vt:lpstr>
      <vt:lpstr>SAMU Estadual, Municipal de Três Lagoas e os Regionais de Campo Grande e Dourados</vt:lpstr>
      <vt:lpstr>DIFICULDADES EM 2007 - 2008</vt:lpstr>
      <vt:lpstr>DIFICULDADES EM 2007 - 2008</vt:lpstr>
      <vt:lpstr>Slide 25</vt:lpstr>
      <vt:lpstr>OBSTÁCULOS ENFRENTADOS PARA A ORGANIZAÇÃO DA REGULAÇÃO</vt:lpstr>
      <vt:lpstr>OBSTÁCULOS ENFRENTADOS PARA A ORGANIZAÇÃO DA REGULAÇÃO</vt:lpstr>
      <vt:lpstr>Slide 28</vt:lpstr>
      <vt:lpstr>Perspectivas em relação ao atual do Sistema de Saúde no Mato Grosso do Sul</vt:lpstr>
      <vt:lpstr>Ações Realizadas para a Consolidação e Fortalecimento das RAS.</vt:lpstr>
      <vt:lpstr>Ações Realizadas para a Consolidação e Fortalecimento das RAS.</vt:lpstr>
      <vt:lpstr>CONSIDERAÇÕES SOBRE O IMPACTO GERADO PELA AÇÃO REGULADORA NO ACESSO QUALIFICADO E OPORTUNO</vt:lpstr>
      <vt:lpstr>Slide 33</vt:lpstr>
      <vt:lpstr>EXPECTATIVAS FUTURAS PARA A REGULAÇÃO</vt:lpstr>
      <vt:lpstr>Slide 35</vt:lpstr>
      <vt:lpstr>Slide 36</vt:lpstr>
      <vt:lpstr>RELATÓRIOS E INFORMAÇÕES ESTRATÉGICAS</vt:lpstr>
      <vt:lpstr>REDE AMBULATORIAL </vt:lpstr>
      <vt:lpstr>Encaminhamentos via CERA, comparando urgências totais com as traumáticas  PERIODO – JAN A JUL DE 2011 </vt:lpstr>
      <vt:lpstr>CID de maior incidência, no ano de 2011, dentre as solicitações autorizadas.  2011</vt:lpstr>
      <vt:lpstr>CID de maior incidência ( 10 maiores), no ano de 2011, dentre as solicitações encaminhadas em vaga zero.  </vt:lpstr>
      <vt:lpstr>20 Códigos do CID-10 de maior incidência , no ano de 2011, dentre todas as solicitações (autorizadas, vaga zero e negadas).  </vt:lpstr>
      <vt:lpstr>Categorias de CID de maior incidência dentre as solicitações autorizadas em 2011</vt:lpstr>
      <vt:lpstr>Categorias de CID de maior incidência dentre as solicitações encaminhadas em vaga zero em 2011</vt:lpstr>
      <vt:lpstr>Categorias de CID de maior incidência dentre as solicitações não autorizadas em 2011</vt:lpstr>
      <vt:lpstr>ESPECIALIDADES MAIS SOLICITADAS EM 2011</vt:lpstr>
      <vt:lpstr>Slide 47</vt:lpstr>
      <vt:lpstr>Slide 48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CERA</cp:lastModifiedBy>
  <cp:revision>293</cp:revision>
  <dcterms:created xsi:type="dcterms:W3CDTF">2011-08-01T22:33:25Z</dcterms:created>
  <dcterms:modified xsi:type="dcterms:W3CDTF">2011-09-17T15:30:17Z</dcterms:modified>
</cp:coreProperties>
</file>