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6"/>
  </p:notesMasterIdLst>
  <p:sldIdLst>
    <p:sldId id="280" r:id="rId2"/>
    <p:sldId id="281" r:id="rId3"/>
    <p:sldId id="336" r:id="rId4"/>
    <p:sldId id="337" r:id="rId5"/>
    <p:sldId id="262" r:id="rId6"/>
    <p:sldId id="263" r:id="rId7"/>
    <p:sldId id="264" r:id="rId8"/>
    <p:sldId id="265" r:id="rId9"/>
    <p:sldId id="271" r:id="rId10"/>
    <p:sldId id="302" r:id="rId11"/>
    <p:sldId id="303" r:id="rId12"/>
    <p:sldId id="304" r:id="rId13"/>
    <p:sldId id="277" r:id="rId14"/>
    <p:sldId id="278" r:id="rId15"/>
    <p:sldId id="275" r:id="rId16"/>
    <p:sldId id="274" r:id="rId17"/>
    <p:sldId id="273" r:id="rId18"/>
    <p:sldId id="293" r:id="rId19"/>
    <p:sldId id="295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9" r:id="rId30"/>
    <p:sldId id="305" r:id="rId31"/>
    <p:sldId id="335" r:id="rId32"/>
    <p:sldId id="270" r:id="rId33"/>
    <p:sldId id="306" r:id="rId34"/>
    <p:sldId id="307" r:id="rId35"/>
    <p:sldId id="308" r:id="rId36"/>
    <p:sldId id="267" r:id="rId37"/>
    <p:sldId id="268" r:id="rId38"/>
    <p:sldId id="269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1126-DFAE-4C47-B675-B3FAE539E02B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D3C7-E0F2-4048-A5EC-90670F9677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790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E8698-C402-8341-B101-07EA13738E1C}" type="slidenum">
              <a:rPr lang="pt-BR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E101AD-C5C9-4908-ADF9-9C5C8731F763}" type="slidenum">
              <a:rPr lang="pt-BR" smtClean="0"/>
              <a:pPr/>
              <a:t>61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0CC0F-5CD0-4F0A-8C38-F9773085B08B}" type="slidenum">
              <a:rPr lang="pt-BR" smtClean="0"/>
              <a:pPr/>
              <a:t>63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DF410-A5A5-413B-B915-F759FBBF80D6}" type="slidenum">
              <a:rPr lang="pt-BR" smtClean="0"/>
              <a:pPr/>
              <a:t>64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630DCB-0D3F-F44D-8B08-0A17017C987C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6D3C7-E0F2-4048-A5EC-90670F9677CB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6724A-9F9B-4100-8D26-3194D8C1D199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86197-5057-4A08-883F-FF92AF44810E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CE618-9BB2-4689-94C9-5373E0D59FF9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E025F-2193-0B40-816D-54B63F76210A}" type="slidenum">
              <a:rPr lang="pt-BR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169CC1-BEBC-7147-BDBC-DA78BD052FE2}" type="slidenum">
              <a:rPr lang="pt-BR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36339C-0228-A542-AFA0-8FCF78F425D6}" type="slidenum">
              <a:rPr lang="pt-BR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916F8E-8E30-E34A-9E98-B05F8965EB4C}" type="datetimeFigureOut">
              <a:rPr lang="pt-BR" smtClean="0"/>
              <a:pPr/>
              <a:t>16/9/2011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524FBEE-001C-824B-983C-D8F6622016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142875" y="1874520"/>
            <a:ext cx="88582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>
                <a:latin typeface="Calibri" charset="0"/>
              </a:rPr>
              <a:t>ESPECIALIZAÇÃO EM REGULAÇÃO </a:t>
            </a:r>
            <a:r>
              <a:rPr lang="pt-BR" sz="4000" dirty="0" smtClean="0">
                <a:latin typeface="Calibri" charset="0"/>
              </a:rPr>
              <a:t>DE SISTEMAS DE </a:t>
            </a:r>
            <a:r>
              <a:rPr lang="pt-BR" sz="4000" dirty="0">
                <a:latin typeface="Calibri" charset="0"/>
              </a:rPr>
              <a:t>SAÚDE</a:t>
            </a:r>
            <a:endParaRPr lang="pt-BR" sz="4000" dirty="0" smtClean="0">
              <a:latin typeface="Calibri" charset="0"/>
            </a:endParaRPr>
          </a:p>
          <a:p>
            <a:pPr algn="ctr"/>
            <a:endParaRPr lang="pt-BR" sz="4000" dirty="0" smtClean="0">
              <a:latin typeface="Calibri" charset="0"/>
            </a:endParaRPr>
          </a:p>
          <a:p>
            <a:pPr algn="ctr"/>
            <a:r>
              <a:rPr lang="pt-BR" sz="3200" dirty="0" smtClean="0">
                <a:latin typeface="Calibri" charset="0"/>
              </a:rPr>
              <a:t>MICRORREGIÃO: CENTRAL</a:t>
            </a:r>
          </a:p>
          <a:p>
            <a:pPr algn="ctr"/>
            <a:endParaRPr lang="pt-BR" sz="2000" dirty="0" smtClean="0">
              <a:latin typeface="Calibri" charset="0"/>
            </a:endParaRPr>
          </a:p>
          <a:p>
            <a:pPr algn="ctr"/>
            <a:r>
              <a:rPr lang="pt-BR" sz="2000" dirty="0" smtClean="0"/>
              <a:t> </a:t>
            </a:r>
            <a:endParaRPr lang="pt-BR" sz="2000" dirty="0" smtClean="0">
              <a:latin typeface="Calibri" charset="0"/>
            </a:endParaRPr>
          </a:p>
          <a:p>
            <a:pPr algn="ctr"/>
            <a:r>
              <a:rPr lang="pt-BR" sz="2000" dirty="0" smtClean="0">
                <a:latin typeface="Calibri" charset="0"/>
              </a:rPr>
              <a:t>17 de setembro </a:t>
            </a:r>
            <a:r>
              <a:rPr lang="pt-BR" sz="2000" dirty="0">
                <a:latin typeface="Calibri" charset="0"/>
              </a:rPr>
              <a:t>de </a:t>
            </a:r>
            <a:r>
              <a:rPr lang="pt-BR" sz="2000" dirty="0" smtClean="0">
                <a:latin typeface="Calibri" charset="0"/>
              </a:rPr>
              <a:t>2011</a:t>
            </a:r>
          </a:p>
        </p:txBody>
      </p:sp>
      <p:pic>
        <p:nvPicPr>
          <p:cNvPr id="2051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065463" cy="1001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Imagem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5888"/>
            <a:ext cx="30972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11188" y="765175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i="1" dirty="0"/>
          </a:p>
          <a:p>
            <a:pPr algn="ctr"/>
            <a:r>
              <a:rPr lang="pt-BR" sz="2800" i="1" dirty="0" smtClean="0">
                <a:latin typeface="+mj-lt"/>
                <a:cs typeface="Calibri" pitchFamily="34" charset="0"/>
              </a:rPr>
              <a:t>CONSULTA ESPECIALIZADA</a:t>
            </a:r>
          </a:p>
          <a:p>
            <a:endParaRPr lang="pt-BR" sz="12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SISTEMA IMPLANTADO EM 2008</a:t>
            </a:r>
          </a:p>
          <a:p>
            <a:endParaRPr lang="pt-BR" sz="1600" i="1" dirty="0" smtClean="0">
              <a:latin typeface="Calibri" pitchFamily="34" charset="0"/>
              <a:cs typeface="Calibri" pitchFamily="34" charset="0"/>
            </a:endParaRPr>
          </a:p>
          <a:p>
            <a:endParaRPr lang="pt-BR" sz="16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ANTES DO SISTEMA:</a:t>
            </a:r>
          </a:p>
          <a:p>
            <a:pPr marL="571500" indent="-571500" algn="just">
              <a:buClrTx/>
              <a:buFont typeface="Arial" pitchFamily="34" charset="0"/>
              <a:buChar char="•"/>
            </a:pPr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ENCAMINHAMENTOS FICAVAM NAS UNIDADES E FUNCIONÁRIOS DAS UNIDADES LIGAVAM NA CENTRAL PAR REALIZAR O AGENDAMENTO DE FORMA ALEATÓRIA E SEM CRITÉRIO TÉCNICO; </a:t>
            </a:r>
          </a:p>
          <a:p>
            <a:pPr marL="571500" indent="-571500" algn="just">
              <a:buClrTx/>
              <a:buFont typeface="Arial" pitchFamily="34" charset="0"/>
              <a:buChar char="•"/>
            </a:pPr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LIGAÇÕES INICIAVAM A PARTIR DAS SEIS HORAS DA MANHÃ;</a:t>
            </a:r>
          </a:p>
          <a:p>
            <a:pPr marL="571500" indent="-571500" algn="just">
              <a:buClrTx/>
              <a:buFont typeface="Arial" pitchFamily="34" charset="0"/>
              <a:buChar char="•"/>
            </a:pPr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UNIDADES POSSUÍAM “ESPECIALISTAS EM CONSEGUIR AS MELHORES VAGAS;</a:t>
            </a:r>
          </a:p>
          <a:p>
            <a:pPr marL="571500" indent="-571500" algn="just">
              <a:buClrTx/>
              <a:buFont typeface="Arial" pitchFamily="34" charset="0"/>
              <a:buChar char="•"/>
            </a:pPr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ANTES DO SISTEMA TENTOU REALIZAR CONTROLE PELOS DISTRITOS SANITÁRIOS QUE NÃO FUNCIONAVA ADEQUADAMENTE;</a:t>
            </a:r>
          </a:p>
          <a:p>
            <a:pPr marL="571500" indent="-571500" algn="just">
              <a:buClrTx/>
              <a:buFont typeface="Arial" pitchFamily="34" charset="0"/>
              <a:buChar char="•"/>
            </a:pPr>
            <a:r>
              <a:rPr lang="pt-BR" sz="1600" i="1" dirty="0" smtClean="0">
                <a:latin typeface="Calibri" pitchFamily="34" charset="0"/>
                <a:cs typeface="Calibri" pitchFamily="34" charset="0"/>
              </a:rPr>
              <a:t>NÃO TINHA CONTROLE DA DEMANDA REPRIMIDA.</a:t>
            </a:r>
          </a:p>
          <a:p>
            <a:pPr algn="just">
              <a:buFont typeface="Arial" pitchFamily="34" charset="0"/>
              <a:buChar char="•"/>
            </a:pPr>
            <a:endParaRPr lang="pt-BR" sz="1600" i="1" dirty="0" smtClean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30680" y="1291828"/>
            <a:ext cx="530606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INTERNAÇÃO DE URGÊNCIA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SISTEMA DE INTERNAÇÃO PRÓPRIO</a:t>
            </a:r>
          </a:p>
          <a:p>
            <a:r>
              <a:rPr lang="pt-BR" dirty="0" smtClean="0"/>
              <a:t>UTILIZA LÓGICA DE MAPEAMENTO DE LEITOS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32560" y="740410"/>
          <a:ext cx="6309360" cy="4469130"/>
        </p:xfrm>
        <a:graphic>
          <a:graphicData uri="http://schemas.openxmlformats.org/drawingml/2006/table">
            <a:tbl>
              <a:tblPr/>
              <a:tblGrid>
                <a:gridCol w="3001280"/>
                <a:gridCol w="3308080"/>
              </a:tblGrid>
              <a:tr h="4178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RESUMO DO ACESSO EM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GOIÂNIA</a:t>
                      </a:r>
                    </a:p>
                    <a:p>
                      <a:pPr algn="ctr" fontAlgn="b"/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ATENÇÃO BÁSICA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PSF ou TELECONSULTA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EXAMES DE MÉDIA COMPLEXIDADE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RETIRA VALE EXAME NAS PRÓPRIAS UNIDADES ASSISTENCIAIS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 ESPECIALIZADA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DE LISTA DE 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ALTA COMPLEXIDADE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USUÁRIO DIRIGE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DRAC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CIRURGIA ELETIVA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DISTRITOS SANITÁRIOS E HOSPITAIS LEVAM AIH PARA A DRAC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INTERNAÇÃO DE URGÊNCIA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SISTEMA DE LEITOS INFORMATIZADA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URGÊNCIA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Rede própria informatizada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Lógica da consulta regulada - registrada em sistema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MARCO LEGAL NO ESTADO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4532"/>
            <a:ext cx="8134351" cy="4925788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pt-BR" b="1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2006</a:t>
            </a:r>
          </a:p>
          <a:p>
            <a:pPr algn="just" eaLnBrk="1" hangingPunct="1">
              <a:buClrTx/>
            </a:pPr>
            <a:r>
              <a:rPr lang="pt-BR" sz="26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Resolução nº025/2006 – CIB. Aprova Projeto de Implantação 12  Complexos Reguladores Regionais da Assistência, nos municípios pólos regionais </a:t>
            </a:r>
            <a:r>
              <a:rPr lang="pt-BR" sz="2600" dirty="0">
                <a:solidFill>
                  <a:srgbClr val="09213B"/>
                </a:solidFill>
                <a:effectLst/>
                <a:latin typeface="Calibri" pitchFamily="34" charset="0"/>
                <a:cs typeface="Calibri" pitchFamily="34" charset="0"/>
              </a:rPr>
              <a:t>com </a:t>
            </a:r>
            <a:r>
              <a:rPr lang="pt-BR" sz="2600" b="1" dirty="0">
                <a:solidFill>
                  <a:srgbClr val="09213B"/>
                </a:solidFill>
                <a:effectLst/>
                <a:latin typeface="Calibri" pitchFamily="34" charset="0"/>
                <a:cs typeface="Calibri" pitchFamily="34" charset="0"/>
              </a:rPr>
              <a:t>gestão e gerência compartilhada entre a SES-GO e as Secretarias Municipais de Saúde da região:</a:t>
            </a:r>
          </a:p>
          <a:p>
            <a:pPr algn="just" eaLnBrk="1" hangingPunct="1">
              <a:buFont typeface="Wingdings" charset="2"/>
              <a:buNone/>
            </a:pPr>
            <a:r>
              <a:rPr lang="pt-BR" sz="2600" b="1" dirty="0">
                <a:solidFill>
                  <a:srgbClr val="09213B"/>
                </a:solidFill>
                <a:effectLst/>
                <a:latin typeface="Calibri" pitchFamily="34" charset="0"/>
                <a:cs typeface="Calibri" pitchFamily="34" charset="0"/>
              </a:rPr>
              <a:t>    Macro Central, Centro Sul, Rio Vermelho, Oeste I/Oeste II, Entorno Sul, Entorno Norte/Nordeste, Norte/Serra da Mesa, São Patrício, Pireneus, Sudoeste I/Sudoeste II, Estrada de Ferro, Sul.</a:t>
            </a:r>
            <a:endParaRPr lang="pt-BR" sz="2600" dirty="0">
              <a:solidFill>
                <a:srgbClr val="09213B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pt-BR" sz="4000" b="1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MARCO LEGAL NO ESTADO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5320" y="1295400"/>
            <a:ext cx="8031480" cy="5257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charset="2"/>
              <a:buNone/>
            </a:pPr>
            <a:r>
              <a:rPr lang="pt-BR" sz="3600" b="1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2011-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Início 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do funcionamento do CRE </a:t>
            </a:r>
          </a:p>
          <a:p>
            <a:pPr algn="just" eaLnBrk="1" hangingPunct="1">
              <a:buFont typeface="Wingdings" charset="2"/>
              <a:buNone/>
            </a:pP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Responsável pela intermediação das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referências intermunicipais 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articulando com os 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COMPLEXOS REGULADORES DE URGËNCIA - SAMU 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e pelas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referências Interestaduais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, tem como atribuições principais:</a:t>
            </a:r>
          </a:p>
          <a:p>
            <a:pPr algn="just" eaLnBrk="1" hangingPunct="1">
              <a:buFont typeface="Wingdings" charset="2"/>
              <a:buNone/>
            </a:pP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 -Manter interlocução com os Complexos Reguladores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Regionais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eaLnBrk="1" hangingPunct="1">
              <a:buFont typeface="Wingdings" charset="2"/>
              <a:buNone/>
            </a:pP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-Regular os fluxos de referência e contra-referência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entre Complexos 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Regionais de Regulação conforme definido na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PPI;</a:t>
            </a:r>
            <a:endParaRPr lang="pt-BR" sz="2800" dirty="0">
              <a:solidFill>
                <a:srgbClr val="09213B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" charset="2"/>
              <a:buNone/>
            </a:pP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-Regular a referência interestadual, por meio da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operacionalização </a:t>
            </a:r>
            <a:r>
              <a:rPr lang="pt-BR" sz="2800" dirty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pt-BR" sz="2800" dirty="0" smtClean="0">
                <a:solidFill>
                  <a:srgbClr val="09213B"/>
                </a:solidFill>
                <a:latin typeface="Calibri" pitchFamily="34" charset="0"/>
                <a:cs typeface="Calibri" pitchFamily="34" charset="0"/>
              </a:rPr>
              <a:t>CERAC.</a:t>
            </a:r>
            <a:endParaRPr lang="pt-BR" sz="2800" dirty="0">
              <a:solidFill>
                <a:srgbClr val="09213B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4175" y="188913"/>
            <a:ext cx="84359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Distribuição dos Complexos Reguladores nas Regiões de Saúde</a:t>
            </a:r>
          </a:p>
        </p:txBody>
      </p:sp>
      <p:sp>
        <p:nvSpPr>
          <p:cNvPr id="16387" name="Text Box 55"/>
          <p:cNvSpPr txBox="1">
            <a:spLocks noChangeArrowheads="1"/>
          </p:cNvSpPr>
          <p:nvPr/>
        </p:nvSpPr>
        <p:spPr bwMode="auto">
          <a:xfrm>
            <a:off x="34925" y="6237288"/>
            <a:ext cx="2305050" cy="33655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Arial" charset="0"/>
              </a:rPr>
              <a:t>17 CRR Implantados</a:t>
            </a:r>
          </a:p>
        </p:txBody>
      </p:sp>
      <p:sp>
        <p:nvSpPr>
          <p:cNvPr id="16388" name="Text Box 56"/>
          <p:cNvSpPr txBox="1">
            <a:spLocks noChangeArrowheads="1"/>
          </p:cNvSpPr>
          <p:nvPr/>
        </p:nvSpPr>
        <p:spPr bwMode="auto">
          <a:xfrm>
            <a:off x="7620000" y="6324600"/>
            <a:ext cx="381000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pt-BR" sz="1600" b="1">
              <a:latin typeface="Arial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295400" y="1600200"/>
            <a:ext cx="6553200" cy="4679950"/>
            <a:chOff x="158" y="981"/>
            <a:chExt cx="2948" cy="2948"/>
          </a:xfrm>
        </p:grpSpPr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981"/>
              <a:ext cx="2948" cy="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39"/>
            <p:cNvSpPr txBox="1">
              <a:spLocks noChangeArrowheads="1"/>
            </p:cNvSpPr>
            <p:nvPr/>
          </p:nvSpPr>
          <p:spPr bwMode="auto">
            <a:xfrm>
              <a:off x="1519" y="2609"/>
              <a:ext cx="14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394" name="Text Box 40"/>
            <p:cNvSpPr txBox="1">
              <a:spLocks noChangeArrowheads="1"/>
            </p:cNvSpPr>
            <p:nvPr/>
          </p:nvSpPr>
          <p:spPr bwMode="auto">
            <a:xfrm>
              <a:off x="1913" y="2700"/>
              <a:ext cx="140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2</a:t>
              </a:r>
            </a:p>
          </p:txBody>
        </p:sp>
        <p:sp>
          <p:nvSpPr>
            <p:cNvPr id="16395" name="Text Box 41"/>
            <p:cNvSpPr txBox="1">
              <a:spLocks noChangeArrowheads="1"/>
            </p:cNvSpPr>
            <p:nvPr/>
          </p:nvSpPr>
          <p:spPr bwMode="auto">
            <a:xfrm>
              <a:off x="1837" y="2337"/>
              <a:ext cx="140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3</a:t>
              </a:r>
            </a:p>
          </p:txBody>
        </p:sp>
        <p:sp>
          <p:nvSpPr>
            <p:cNvPr id="16396" name="Text Box 42"/>
            <p:cNvSpPr txBox="1">
              <a:spLocks noChangeArrowheads="1"/>
            </p:cNvSpPr>
            <p:nvPr/>
          </p:nvSpPr>
          <p:spPr bwMode="auto">
            <a:xfrm>
              <a:off x="2064" y="2927"/>
              <a:ext cx="140" cy="231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4</a:t>
              </a:r>
            </a:p>
          </p:txBody>
        </p:sp>
        <p:sp>
          <p:nvSpPr>
            <p:cNvPr id="16397" name="Text Box 43"/>
            <p:cNvSpPr txBox="1">
              <a:spLocks noChangeArrowheads="1"/>
            </p:cNvSpPr>
            <p:nvPr/>
          </p:nvSpPr>
          <p:spPr bwMode="auto">
            <a:xfrm>
              <a:off x="1643" y="3216"/>
              <a:ext cx="140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6</a:t>
              </a:r>
            </a:p>
          </p:txBody>
        </p:sp>
        <p:sp>
          <p:nvSpPr>
            <p:cNvPr id="16398" name="Text Box 44"/>
            <p:cNvSpPr txBox="1">
              <a:spLocks noChangeArrowheads="1"/>
            </p:cNvSpPr>
            <p:nvPr/>
          </p:nvSpPr>
          <p:spPr bwMode="auto">
            <a:xfrm>
              <a:off x="1008" y="3216"/>
              <a:ext cx="140" cy="231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7</a:t>
              </a:r>
            </a:p>
          </p:txBody>
        </p:sp>
        <p:sp>
          <p:nvSpPr>
            <p:cNvPr id="16399" name="Text Box 45"/>
            <p:cNvSpPr txBox="1">
              <a:spLocks noChangeArrowheads="1"/>
            </p:cNvSpPr>
            <p:nvPr/>
          </p:nvSpPr>
          <p:spPr bwMode="auto">
            <a:xfrm>
              <a:off x="373" y="3034"/>
              <a:ext cx="140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8</a:t>
              </a:r>
            </a:p>
          </p:txBody>
        </p:sp>
        <p:sp>
          <p:nvSpPr>
            <p:cNvPr id="16400" name="Text Box 46"/>
            <p:cNvSpPr txBox="1">
              <a:spLocks noChangeArrowheads="1"/>
            </p:cNvSpPr>
            <p:nvPr/>
          </p:nvSpPr>
          <p:spPr bwMode="auto">
            <a:xfrm>
              <a:off x="1008" y="2082"/>
              <a:ext cx="140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9</a:t>
              </a:r>
            </a:p>
          </p:txBody>
        </p:sp>
        <p:sp>
          <p:nvSpPr>
            <p:cNvPr id="16401" name="Text Box 47"/>
            <p:cNvSpPr txBox="1">
              <a:spLocks noChangeArrowheads="1"/>
            </p:cNvSpPr>
            <p:nvPr/>
          </p:nvSpPr>
          <p:spPr bwMode="auto">
            <a:xfrm>
              <a:off x="748" y="2473"/>
              <a:ext cx="19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11</a:t>
              </a:r>
            </a:p>
          </p:txBody>
        </p:sp>
        <p:sp>
          <p:nvSpPr>
            <p:cNvPr id="16402" name="Text Box 48"/>
            <p:cNvSpPr txBox="1">
              <a:spLocks noChangeArrowheads="1"/>
            </p:cNvSpPr>
            <p:nvPr/>
          </p:nvSpPr>
          <p:spPr bwMode="auto">
            <a:xfrm>
              <a:off x="1202" y="2655"/>
              <a:ext cx="197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10</a:t>
              </a:r>
            </a:p>
          </p:txBody>
        </p:sp>
        <p:sp>
          <p:nvSpPr>
            <p:cNvPr id="16403" name="Text Box 49"/>
            <p:cNvSpPr txBox="1">
              <a:spLocks noChangeArrowheads="1"/>
            </p:cNvSpPr>
            <p:nvPr/>
          </p:nvSpPr>
          <p:spPr bwMode="auto">
            <a:xfrm>
              <a:off x="1461" y="1946"/>
              <a:ext cx="197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12</a:t>
              </a:r>
            </a:p>
          </p:txBody>
        </p:sp>
        <p:sp>
          <p:nvSpPr>
            <p:cNvPr id="16404" name="Text Box 50"/>
            <p:cNvSpPr txBox="1">
              <a:spLocks noChangeArrowheads="1"/>
            </p:cNvSpPr>
            <p:nvPr/>
          </p:nvSpPr>
          <p:spPr bwMode="auto">
            <a:xfrm>
              <a:off x="2187" y="2535"/>
              <a:ext cx="201" cy="23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13</a:t>
              </a:r>
            </a:p>
          </p:txBody>
        </p:sp>
        <p:sp>
          <p:nvSpPr>
            <p:cNvPr id="16405" name="Text Box 51"/>
            <p:cNvSpPr txBox="1">
              <a:spLocks noChangeArrowheads="1"/>
            </p:cNvSpPr>
            <p:nvPr/>
          </p:nvSpPr>
          <p:spPr bwMode="auto">
            <a:xfrm>
              <a:off x="2414" y="1946"/>
              <a:ext cx="197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14</a:t>
              </a:r>
            </a:p>
          </p:txBody>
        </p:sp>
        <p:sp>
          <p:nvSpPr>
            <p:cNvPr id="16406" name="Text Box 52"/>
            <p:cNvSpPr txBox="1">
              <a:spLocks noChangeArrowheads="1"/>
            </p:cNvSpPr>
            <p:nvPr/>
          </p:nvSpPr>
          <p:spPr bwMode="auto">
            <a:xfrm>
              <a:off x="2290" y="1480"/>
              <a:ext cx="19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15</a:t>
              </a:r>
            </a:p>
          </p:txBody>
        </p:sp>
        <p:sp>
          <p:nvSpPr>
            <p:cNvPr id="16407" name="Text Box 53"/>
            <p:cNvSpPr txBox="1">
              <a:spLocks noChangeArrowheads="1"/>
            </p:cNvSpPr>
            <p:nvPr/>
          </p:nvSpPr>
          <p:spPr bwMode="auto">
            <a:xfrm>
              <a:off x="1701" y="1657"/>
              <a:ext cx="19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17</a:t>
              </a:r>
            </a:p>
          </p:txBody>
        </p:sp>
        <p:sp>
          <p:nvSpPr>
            <p:cNvPr id="16408" name="Text Box 54"/>
            <p:cNvSpPr txBox="1">
              <a:spLocks noChangeArrowheads="1"/>
            </p:cNvSpPr>
            <p:nvPr/>
          </p:nvSpPr>
          <p:spPr bwMode="auto">
            <a:xfrm>
              <a:off x="1552" y="1265"/>
              <a:ext cx="197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16</a:t>
              </a:r>
            </a:p>
          </p:txBody>
        </p:sp>
        <p:sp>
          <p:nvSpPr>
            <p:cNvPr id="16409" name="Text Box 58"/>
            <p:cNvSpPr txBox="1">
              <a:spLocks noChangeArrowheads="1"/>
            </p:cNvSpPr>
            <p:nvPr/>
          </p:nvSpPr>
          <p:spPr bwMode="auto">
            <a:xfrm>
              <a:off x="2200" y="3249"/>
              <a:ext cx="140" cy="23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>
                  <a:latin typeface="Arial" charset="0"/>
                </a:rPr>
                <a:t>5</a:t>
              </a:r>
            </a:p>
          </p:txBody>
        </p:sp>
      </p:grpSp>
      <p:sp>
        <p:nvSpPr>
          <p:cNvPr id="16390" name="Text Box 56"/>
          <p:cNvSpPr txBox="1">
            <a:spLocks noChangeArrowheads="1"/>
          </p:cNvSpPr>
          <p:nvPr/>
        </p:nvSpPr>
        <p:spPr bwMode="auto">
          <a:xfrm>
            <a:off x="7772400" y="6324600"/>
            <a:ext cx="381000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pt-BR" sz="1600" b="1">
              <a:latin typeface="Arial" charset="0"/>
            </a:endParaRPr>
          </a:p>
        </p:txBody>
      </p:sp>
      <p:sp>
        <p:nvSpPr>
          <p:cNvPr id="16391" name="Text Box 56"/>
          <p:cNvSpPr txBox="1">
            <a:spLocks noChangeArrowheads="1"/>
          </p:cNvSpPr>
          <p:nvPr/>
        </p:nvSpPr>
        <p:spPr bwMode="auto">
          <a:xfrm>
            <a:off x="7772400" y="6324600"/>
            <a:ext cx="381000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pt-BR" sz="1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56" name="Group 488"/>
          <p:cNvGraphicFramePr>
            <a:graphicFrameLocks noGrp="1"/>
          </p:cNvGraphicFramePr>
          <p:nvPr>
            <p:ph idx="4294967295"/>
          </p:nvPr>
        </p:nvGraphicFramePr>
        <p:xfrm>
          <a:off x="457200" y="457200"/>
          <a:ext cx="8305800" cy="6127436"/>
        </p:xfrm>
        <a:graphic>
          <a:graphicData uri="http://schemas.openxmlformats.org/drawingml/2006/table">
            <a:tbl>
              <a:tblPr/>
              <a:tblGrid>
                <a:gridCol w="2190750"/>
                <a:gridCol w="2000250"/>
                <a:gridCol w="1852613"/>
                <a:gridCol w="2262187"/>
              </a:tblGrid>
              <a:tr h="661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REGIÃO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MUNICÍPIO-SEDE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Contrapartida SES para CRR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Contrapartida SES para CR Urgência (Tripartite)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CENTRAL</a:t>
                      </a: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GOIÂNIA</a:t>
                      </a: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40 000,00</a:t>
                      </a: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9.500,00</a:t>
                      </a: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CENTRO SUL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APARECIDA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32.000,00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ENTORNO SUL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LUZIÂNIA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PIRENEUS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ANÁPOLIS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ENTORNO NORTE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FORMOSA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24.500,00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SUDOESTE I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RIO VERDE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24.500,00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SUDOESTE II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JATAÍ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-------------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RIO VERMELHO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GOIÁS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OESTE I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IPORÁ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15.000,00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OESTE II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S.L.M.BELOS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-------------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NORDESTE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CAMPOS BELOS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-------------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NORTE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PORANGATU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SERRA DA MESA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URUAÇU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------------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SÃO PATRÍCIO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CERES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9.500,00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SUL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ITUMBIARA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15.000,00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ESTRADA DE FERRO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CATALÃO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-------------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CALDAS NOVAS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10 000,00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15.000,00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2" name="Group 112"/>
          <p:cNvGraphicFramePr>
            <a:graphicFrameLocks noGrp="1"/>
          </p:cNvGraphicFramePr>
          <p:nvPr>
            <p:ph idx="4294967295"/>
          </p:nvPr>
        </p:nvGraphicFramePr>
        <p:xfrm>
          <a:off x="457200" y="40640"/>
          <a:ext cx="8382000" cy="6653215"/>
        </p:xfrm>
        <a:graphic>
          <a:graphicData uri="http://schemas.openxmlformats.org/drawingml/2006/table">
            <a:tbl>
              <a:tblPr/>
              <a:tblGrid>
                <a:gridCol w="1565275"/>
                <a:gridCol w="2035175"/>
                <a:gridCol w="1657350"/>
                <a:gridCol w="1536700"/>
                <a:gridCol w="1587500"/>
              </a:tblGrid>
              <a:tr h="1036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REGIÃO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COMPLEXO REGULADOR REGIONAL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CENTRAL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AMBULATORIAL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CENTRAL DE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INTERNAÇÃO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CENTRAL DE URGENCIA SAMU-192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Central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Goiânia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Centro Sul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Aparecida de Goiânia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Rio Vermelho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Goiás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Oeste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Ipora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Oeste 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São Luis de  Montes Belos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Norte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Porangatu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  Porangatu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Serra da Mesa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Uruaçu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São Patrício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Ceres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Pireneus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Anápolis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Nordeste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Campos Belos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  Formosa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Entorno Norte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Formosa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Entorno Sul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Luziânia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Sudoeste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Rio Verde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 Rio Verde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Sudoeste 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Jataí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Estrada de Ferro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Catalão e Caldas Novas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 X Caldas Novas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Sul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Itumbiara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213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6284304"/>
              </p:ext>
            </p:extLst>
          </p:nvPr>
        </p:nvGraphicFramePr>
        <p:xfrm>
          <a:off x="987165" y="682193"/>
          <a:ext cx="7169668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834"/>
                <a:gridCol w="3584834"/>
              </a:tblGrid>
              <a:tr h="1516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Período:2010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163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latin typeface="Arial"/>
                        </a:rPr>
                        <a:t>Município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520005 Abadia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6876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520130 Anicuns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20239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520160 Araçu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3802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520280 Avelinópolis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2450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520360 Brazabrantes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3232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520460 Campestre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3387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520520 Caturaí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4686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520680 Damolândia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2747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520870 Goiânia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1302001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520880 Goianira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34060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520920 Guapó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13976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521000 Inhumas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48246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521140 Itauçu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8575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521205 Jesúpolis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2300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521440 Nazário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7874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521450 Nerópolis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24210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521500 Nova Veneza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8129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521540 Ouro Verde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4034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521680 Petrolina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10283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521910 Santa Bárbara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5751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521950 Santa Rosa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2909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521973 Santo Antônio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4703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521990 São Francisco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6120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522100 Taquaral de Goiás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3541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522140 Trindade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104488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1638619</a:t>
                      </a: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latin typeface="Arial"/>
                        </a:rPr>
                        <a:t> Fontes: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1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1524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1980, 1991, 2000 e 2010: IBGE - Censos Demográficos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24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1996: IBGE - </a:t>
                      </a:r>
                      <a:r>
                        <a:rPr lang="en-US" sz="1000" b="0" i="0" u="none" strike="noStrike" dirty="0" err="1">
                          <a:latin typeface="Arial"/>
                        </a:rPr>
                        <a:t>Contagem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Arial"/>
                        </a:rPr>
                        <a:t>Populacional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3043376" y="295072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MICRORREGIÃO: </a:t>
            </a:r>
            <a:r>
              <a:rPr lang="pt-BR" dirty="0"/>
              <a:t>CENTRAL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728" y="132104"/>
            <a:ext cx="8042276" cy="1336956"/>
          </a:xfrm>
        </p:spPr>
        <p:txBody>
          <a:bodyPr/>
          <a:lstStyle/>
          <a:p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População Residente - Goiás.</a:t>
            </a:r>
            <a: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População Residente por Município e Regional de Saúde.</a:t>
            </a:r>
            <a: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REGIONAL DE SAÚDE: CENTRAL</a:t>
            </a:r>
            <a: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Período: 2010.</a:t>
            </a:r>
            <a: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Municípios que Realizam Emissão de Vale-Exames.</a:t>
            </a:r>
            <a: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Representante da Central de Regulação dos Municípios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6942066"/>
              </p:ext>
            </p:extLst>
          </p:nvPr>
        </p:nvGraphicFramePr>
        <p:xfrm>
          <a:off x="2163793" y="1535798"/>
          <a:ext cx="4571855" cy="4351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557"/>
                <a:gridCol w="1656731"/>
                <a:gridCol w="856930"/>
                <a:gridCol w="666501"/>
                <a:gridCol w="1144136"/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Nº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MUNICÍPIO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Nº HABITANTE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VALE EXAME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N.ª REPRESENTES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Abadia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6.876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Anicuns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20.239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Araçu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3.802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Avelinópolis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2.450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Sim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Brazabrantes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3.232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Sim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520460 Campestre de Goiás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3.387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Sim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0" dirty="0" err="1">
                          <a:solidFill>
                            <a:srgbClr val="FFFF00"/>
                          </a:solidFill>
                          <a:effectLst/>
                        </a:rPr>
                        <a:t>Caturaí</a:t>
                      </a:r>
                      <a:endParaRPr lang="pt-BR" sz="9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0" dirty="0">
                          <a:solidFill>
                            <a:srgbClr val="FFFF00"/>
                          </a:solidFill>
                          <a:effectLst/>
                        </a:rPr>
                        <a:t>4.686</a:t>
                      </a:r>
                      <a:endParaRPr lang="pt-BR" sz="9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0" dirty="0">
                          <a:solidFill>
                            <a:srgbClr val="FFFF00"/>
                          </a:solidFill>
                          <a:effectLst/>
                        </a:rPr>
                        <a:t>Sim</a:t>
                      </a:r>
                      <a:endParaRPr lang="pt-BR" sz="9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pt-BR" sz="9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Damolândia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2.747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Secretário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Goiânia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1.302.001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Goianira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34.060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Sim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Guapó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13.976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Inhumas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48.246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Itauçu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8.575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Jesúpolis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2.300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 **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Nazário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7.874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16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FFFF00"/>
                          </a:solidFill>
                          <a:effectLst/>
                        </a:rPr>
                        <a:t> Nerópolis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24.210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Sim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 Nova Veneza 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8.129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 Ouro Verde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4.034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 Petrolina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10.283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Santa Bárbara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5.751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Sim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FFFF00"/>
                          </a:solidFill>
                          <a:effectLst/>
                        </a:rPr>
                        <a:t>Santa Rosa de Goiás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2.909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Não*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pt-BR" sz="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Santo Antônio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4.703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 **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São Francisco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6.120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Taquaral de Goiás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3.541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 Trindade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104.488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Não*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  <a:tr h="152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TOTAL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1.638.619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086385" y="5879198"/>
            <a:ext cx="52288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b="1" dirty="0"/>
              <a:t>Fontes: </a:t>
            </a:r>
            <a:r>
              <a:rPr lang="pt-BR" sz="700" dirty="0"/>
              <a:t>IBGE – Censo Demográfico;</a:t>
            </a:r>
          </a:p>
          <a:p>
            <a:r>
              <a:rPr lang="pt-BR" sz="700" dirty="0"/>
              <a:t>              </a:t>
            </a:r>
            <a:r>
              <a:rPr lang="pt-BR" sz="700" dirty="0" err="1"/>
              <a:t>Depto</a:t>
            </a:r>
            <a:r>
              <a:rPr lang="pt-BR" sz="700" dirty="0"/>
              <a:t>. Avaliação e Autorização de Procedimentos Ambulatoriais e Hospitalares – Divisão do Interior.</a:t>
            </a:r>
          </a:p>
          <a:p>
            <a:r>
              <a:rPr lang="pt-BR" sz="700" dirty="0"/>
              <a:t> </a:t>
            </a:r>
          </a:p>
          <a:p>
            <a:r>
              <a:rPr lang="pt-BR" sz="700" dirty="0"/>
              <a:t>Legenda: Não* - Realizou treinamento para emissão de Vale-Exame, mas não realiza;</a:t>
            </a:r>
          </a:p>
          <a:p>
            <a:r>
              <a:rPr lang="pt-BR" sz="700" dirty="0"/>
              <a:t>              Não ** - Não realizou treinamento para emissão de Vale-Exame</a:t>
            </a:r>
          </a:p>
        </p:txBody>
      </p:sp>
    </p:spTree>
    <p:extLst>
      <p:ext uri="{BB962C8B-B14F-4D97-AF65-F5344CB8AC3E}">
        <p14:creationId xmlns="" xmlns:p14="http://schemas.microsoft.com/office/powerpoint/2010/main" val="4659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1" y="502921"/>
            <a:ext cx="8183880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PORTARIA GM No 1.559, DE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1º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DE AGOSTO DE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2008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Política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Nacional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Regulação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Único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- SUS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pt-BR" sz="2400" dirty="0" smtClean="0"/>
          </a:p>
          <a:p>
            <a:pPr algn="ctr">
              <a:lnSpc>
                <a:spcPct val="80000"/>
              </a:lnSpc>
            </a:pPr>
            <a:r>
              <a:rPr lang="pt-BR" dirty="0" smtClean="0"/>
              <a:t>Art</a:t>
            </a:r>
            <a:r>
              <a:rPr lang="pt-BR" dirty="0" smtClean="0"/>
              <a:t>.</a:t>
            </a:r>
            <a:r>
              <a:rPr lang="pt-BR" dirty="0" smtClean="0"/>
              <a:t> </a:t>
            </a:r>
            <a:r>
              <a:rPr lang="pt-BR" dirty="0" smtClean="0"/>
              <a:t>9º O Complexo Regulador é a estrutura que operacionaliza as ações da regulação do acesso, podendo ter abrangência e estrutura pactuadas entre gestores, conforme os seguintes  modelos: </a:t>
            </a:r>
          </a:p>
          <a:p>
            <a:pPr algn="ctr">
              <a:lnSpc>
                <a:spcPct val="80000"/>
              </a:lnSpc>
            </a:pPr>
            <a:r>
              <a:rPr lang="pt-BR" dirty="0" smtClean="0"/>
              <a:t>  I - Complexo Regulador Estadual: gestão e gerência da Secretaria de Estado da Saúde, regulando o acesso às unidades de saúde sob gestão estadual e a referência interestadual e  intermediando o acesso da população referenciada às unidades de saúde sob gestão municipal, no âmbito do Estado. </a:t>
            </a:r>
          </a:p>
          <a:p>
            <a:pPr algn="ctr">
              <a:lnSpc>
                <a:spcPct val="80000"/>
              </a:lnSpc>
            </a:pPr>
            <a:endParaRPr lang="pt-BR" dirty="0" smtClean="0"/>
          </a:p>
          <a:p>
            <a:pPr algn="ctr">
              <a:lnSpc>
                <a:spcPct val="80000"/>
              </a:lnSpc>
            </a:pPr>
            <a:r>
              <a:rPr lang="pt-BR" dirty="0" smtClean="0"/>
              <a:t>  II - Complexo Regulador Regional: </a:t>
            </a:r>
          </a:p>
          <a:p>
            <a:pPr algn="ctr">
              <a:lnSpc>
                <a:spcPct val="80000"/>
              </a:lnSpc>
            </a:pPr>
            <a:r>
              <a:rPr lang="pt-BR" dirty="0" smtClean="0"/>
              <a:t>  a) gestão e gerência da Secretaria de Estado da Saúde, regulando o acesso às unidades de saúde sob gestão estadual e intermediando o acesso da população referenciada às unidades de saúde sob gestão municipal, no âmbito da região, e a referência </a:t>
            </a:r>
            <a:r>
              <a:rPr lang="pt-BR" dirty="0" err="1" smtClean="0"/>
              <a:t>interregional</a:t>
            </a:r>
            <a:r>
              <a:rPr lang="pt-BR" dirty="0" smtClean="0"/>
              <a:t>, no âmbito do Estado; </a:t>
            </a:r>
          </a:p>
          <a:p>
            <a:pPr algn="ctr">
              <a:lnSpc>
                <a:spcPct val="80000"/>
              </a:lnSpc>
            </a:pPr>
            <a:r>
              <a:rPr lang="pt-BR" dirty="0" smtClean="0"/>
              <a:t>  b) gestão e gerência compartilhada entre a Secretaria de Estado da Saúde e as Secretarias Municipais de Saúde que compõem a região, regulando o acesso da população própria e referenciada às unidades de saúde sob gestão estadual e municipal, no âmbito da região, e a referência inter-regional, no âmbito do Estado; 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7294299"/>
              </p:ext>
            </p:extLst>
          </p:nvPr>
        </p:nvGraphicFramePr>
        <p:xfrm>
          <a:off x="141669" y="193184"/>
          <a:ext cx="8956611" cy="645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31"/>
                <a:gridCol w="2057400"/>
                <a:gridCol w="3368040"/>
                <a:gridCol w="1691640"/>
              </a:tblGrid>
              <a:tr h="738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>
                          <a:latin typeface="Times New Roman"/>
                          <a:ea typeface="Calibri"/>
                          <a:cs typeface="Times New Roman"/>
                        </a:rPr>
                        <a:t>MICRORREGIÃO: CENTRAL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Distância  à Macrorregional GOIÂNIA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(Alta Complexidade)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Número de Viaturas e Cobertura 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USB                 Cobertura de USA e USB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Numero de Habitantes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1-Abadia de Goiás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0             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USB Guapo 14 KM; USA Goiânia 22 Km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6.868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2-Anicuns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Trindade       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20.272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3-Brazabrantes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48 Km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0              </a:t>
                      </a: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USB </a:t>
                      </a:r>
                      <a:r>
                        <a:rPr lang="pt-BR" sz="1100" dirty="0" err="1">
                          <a:latin typeface="Times New Roman"/>
                          <a:ea typeface="Calibri"/>
                          <a:cs typeface="Times New Roman"/>
                        </a:rPr>
                        <a:t>Goianira</a:t>
                      </a: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 13Km; USA Goiânia40Km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3.341</a:t>
                      </a: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4-Caturaí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53,3 KM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      0              USB Inhumas 14 Km; USA Trindade 48Km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4.670</a:t>
                      </a: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5-Goianira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28 Km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01 USB         USA Goiânia 28 Km 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Times New Roman"/>
                          <a:ea typeface="Calibri"/>
                          <a:cs typeface="Times New Roman"/>
                        </a:rPr>
                        <a:t>34.061</a:t>
                      </a: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6-Guapó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Goiânia 37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13.971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7-Inhumas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Trindade 43 Km; Goiânia 49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46.788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8-Itauçu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Trindade 67 Km; Goiânia 72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8.549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62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9-Nerópolis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Km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Goiânia 34KM; Trindade 55 Km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20.259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43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10-Nova Veneza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USB Nerópolis 13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62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USA Trindade 46 Km; Goiânia 48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8.129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11-Petrolina de Goias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Goiânia 72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10.285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12-Trindade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25 Km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 USB         USA Trindade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104.976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SUB-TOTAL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292.427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Times New Roman"/>
                          <a:ea typeface="Calibri"/>
                          <a:cs typeface="Times New Roman"/>
                        </a:rPr>
                        <a:t>13-Goiânia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PONTO - 0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USB,          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 USA            E 11 </a:t>
                      </a:r>
                      <a:r>
                        <a:rPr lang="pt-BR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motolância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1.281.973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9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1.574.400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0184"/>
          </a:xfrm>
        </p:spPr>
        <p:txBody>
          <a:bodyPr/>
          <a:lstStyle/>
          <a:p>
            <a:pPr algn="l"/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Anicuns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01 USB – 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Goiania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85 KM</a:t>
            </a:r>
            <a:b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Anicuns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USA - Trindade 59,2 Km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Imagem 151"/>
          <p:cNvPicPr>
            <a:picLocks noChangeAspect="1" noChangeArrowheads="1"/>
          </p:cNvPicPr>
          <p:nvPr/>
        </p:nvPicPr>
        <p:blipFill>
          <a:blip r:embed="rId2"/>
          <a:srcRect l="11821" t="32137" r="14447" b="6985"/>
          <a:stretch>
            <a:fillRect/>
          </a:stretch>
        </p:blipFill>
        <p:spPr bwMode="auto">
          <a:xfrm>
            <a:off x="549275" y="1341120"/>
            <a:ext cx="8097149" cy="490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50520"/>
            <a:ext cx="8042276" cy="1094012"/>
          </a:xfrm>
        </p:spPr>
        <p:txBody>
          <a:bodyPr/>
          <a:lstStyle/>
          <a:p>
            <a:pPr algn="l"/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000" b="1" dirty="0" smtClean="0">
                <a:solidFill>
                  <a:srgbClr val="000000"/>
                </a:solidFill>
              </a:rPr>
              <a:t/>
            </a:r>
            <a:br>
              <a:rPr lang="pt-BR" sz="2000" b="1" dirty="0" smtClean="0">
                <a:solidFill>
                  <a:srgbClr val="000000"/>
                </a:solidFill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Itauçu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01 USB –USA Trindade 67,3 KM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Itauçu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–USA Trindade 67,6 Km 		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USA- Goiânia 72,4 Km 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3010" name="Imagem 154"/>
          <p:cNvPicPr>
            <a:picLocks noChangeAspect="1" noChangeArrowheads="1"/>
          </p:cNvPicPr>
          <p:nvPr/>
        </p:nvPicPr>
        <p:blipFill>
          <a:blip r:embed="rId2"/>
          <a:srcRect l="11292" t="31250" r="23834" b="6250"/>
          <a:stretch>
            <a:fillRect/>
          </a:stretch>
        </p:blipFill>
        <p:spPr bwMode="auto">
          <a:xfrm>
            <a:off x="549275" y="1600201"/>
            <a:ext cx="8042276" cy="48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5"/>
            <a:ext cx="9143999" cy="2003238"/>
          </a:xfrm>
        </p:spPr>
        <p:txBody>
          <a:bodyPr/>
          <a:lstStyle/>
          <a:p>
            <a:pPr algn="l"/>
            <a:r>
              <a:rPr lang="pt-BR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Neropolis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01 USB - USA Goiânia 34,5 Km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        USA Trindade 55,3 Km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Nova Veneza – USB </a:t>
            </a:r>
            <a:r>
              <a:rPr lang="pt-BR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Nerópolis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13 Km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USA Trindade 46,8Km</a:t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USA Goiânia 47,9 Km </a:t>
            </a:r>
            <a:endParaRPr lang="pt-B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034" name="Imagem 157"/>
          <p:cNvPicPr>
            <a:picLocks noChangeAspect="1" noChangeArrowheads="1"/>
          </p:cNvPicPr>
          <p:nvPr/>
        </p:nvPicPr>
        <p:blipFill>
          <a:blip r:embed="rId2"/>
          <a:srcRect l="10623" t="31073" r="13901" b="6215"/>
          <a:stretch>
            <a:fillRect/>
          </a:stretch>
        </p:blipFill>
        <p:spPr bwMode="auto">
          <a:xfrm>
            <a:off x="450763" y="2110813"/>
            <a:ext cx="7997780" cy="41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89" y="365760"/>
            <a:ext cx="8373162" cy="731520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Petrolina de </a:t>
            </a:r>
            <a:r>
              <a:rPr lang="pt-BR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Goias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01 USB– USA Goiânia  72 Km</a:t>
            </a:r>
            <a:r>
              <a:rPr lang="pt-BR" sz="2400" b="1" dirty="0" smtClean="0">
                <a:solidFill>
                  <a:srgbClr val="000000"/>
                </a:solidFill>
              </a:rPr>
              <a:t/>
            </a:r>
            <a:br>
              <a:rPr lang="pt-BR" sz="2400" b="1" dirty="0" smtClean="0">
                <a:solidFill>
                  <a:srgbClr val="000000"/>
                </a:solidFill>
              </a:rPr>
            </a:br>
            <a:endParaRPr lang="pt-BR" sz="2400" b="1" dirty="0">
              <a:solidFill>
                <a:srgbClr val="000000"/>
              </a:solidFill>
            </a:endParaRPr>
          </a:p>
        </p:txBody>
      </p:sp>
      <p:pic>
        <p:nvPicPr>
          <p:cNvPr id="45058" name="Imagem 160"/>
          <p:cNvPicPr>
            <a:picLocks noChangeAspect="1" noChangeArrowheads="1"/>
          </p:cNvPicPr>
          <p:nvPr/>
        </p:nvPicPr>
        <p:blipFill>
          <a:blip r:embed="rId2"/>
          <a:srcRect l="10629" t="30508" r="13895" b="6215"/>
          <a:stretch>
            <a:fillRect/>
          </a:stretch>
        </p:blipFill>
        <p:spPr bwMode="auto">
          <a:xfrm>
            <a:off x="218389" y="1097280"/>
            <a:ext cx="8626940" cy="461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492626"/>
          </a:xfrm>
        </p:spPr>
        <p:txBody>
          <a:bodyPr anchor="t"/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Inhumas 01 USB – USA- Goiânia 48,7 Km</a:t>
            </a:r>
            <a:b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 USA- Trindade 43 Km</a:t>
            </a:r>
            <a:b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Caturaí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USB Inhumas 14,1 Km</a:t>
            </a:r>
            <a:b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USA Trindade 48,6 Km</a:t>
            </a:r>
            <a:b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USA Goiânia  53,3 Km</a:t>
            </a:r>
            <a:b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6082" name="Imagem 163"/>
          <p:cNvPicPr>
            <a:picLocks noChangeAspect="1" noChangeArrowheads="1"/>
          </p:cNvPicPr>
          <p:nvPr/>
        </p:nvPicPr>
        <p:blipFill>
          <a:blip r:embed="rId2"/>
          <a:srcRect l="10628" t="31073" r="13867" b="5650"/>
          <a:stretch>
            <a:fillRect/>
          </a:stretch>
        </p:blipFill>
        <p:spPr bwMode="auto">
          <a:xfrm>
            <a:off x="549275" y="1912418"/>
            <a:ext cx="8299450" cy="449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174848"/>
          </a:xfrm>
        </p:spPr>
        <p:txBody>
          <a:bodyPr anchor="t"/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Guapo 01 USB – USA Goiânia 37,4 Km</a:t>
            </a:r>
            <a:b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USA Trindade 51,4 Km</a:t>
            </a:r>
            <a:b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Abadia de Goiás - USB Guapo 14,8 Km</a:t>
            </a:r>
            <a:b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    USA Goiânia 22,5 Km</a:t>
            </a:r>
            <a:b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USA Trindade 36,5 Km </a:t>
            </a:r>
            <a:endParaRPr lang="pt-BR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6" name="Imagem 172"/>
          <p:cNvPicPr>
            <a:picLocks noChangeAspect="1" noChangeArrowheads="1"/>
          </p:cNvPicPr>
          <p:nvPr/>
        </p:nvPicPr>
        <p:blipFill>
          <a:blip r:embed="rId2"/>
          <a:srcRect l="11781" t="31444" r="14417" b="7130"/>
          <a:stretch>
            <a:fillRect/>
          </a:stretch>
        </p:blipFill>
        <p:spPr bwMode="auto">
          <a:xfrm>
            <a:off x="240293" y="2038584"/>
            <a:ext cx="8494133" cy="45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492626"/>
          </a:xfrm>
        </p:spPr>
        <p:txBody>
          <a:bodyPr anchor="t"/>
          <a:lstStyle/>
          <a:p>
            <a:pPr algn="l"/>
            <a:r>
              <a:rPr lang="pt-BR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Goianira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01 USB – USA Goiânia 28,2 Km</a:t>
            </a:r>
            <a:b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   USA Trindade 38,8 Km</a:t>
            </a:r>
            <a:b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Brazabrantes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–USB </a:t>
            </a:r>
            <a:r>
              <a:rPr lang="pt-BR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Goianira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13,5 Km</a:t>
            </a:r>
            <a:b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 USA </a:t>
            </a:r>
            <a:r>
              <a:rPr lang="pt-BR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Goiania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40,1 Km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000" dirty="0" smtClean="0">
                <a:latin typeface="Calibri" pitchFamily="34" charset="0"/>
                <a:cs typeface="Calibri" pitchFamily="34" charset="0"/>
              </a:rPr>
            </a:b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pt-B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USA Trindade 50,7 Km</a:t>
            </a:r>
            <a:r>
              <a:rPr lang="pt-BR" sz="1800" b="1" dirty="0" smtClean="0">
                <a:solidFill>
                  <a:srgbClr val="000000"/>
                </a:solidFill>
              </a:rPr>
              <a:t/>
            </a:r>
            <a:br>
              <a:rPr lang="pt-BR" sz="1800" b="1" dirty="0" smtClean="0">
                <a:solidFill>
                  <a:srgbClr val="000000"/>
                </a:solidFill>
              </a:rPr>
            </a:br>
            <a:endParaRPr lang="pt-BR" sz="1800" b="1" dirty="0">
              <a:solidFill>
                <a:srgbClr val="000000"/>
              </a:solidFill>
            </a:endParaRPr>
          </a:p>
        </p:txBody>
      </p:sp>
      <p:pic>
        <p:nvPicPr>
          <p:cNvPr id="48130" name="Imagem 181"/>
          <p:cNvPicPr>
            <a:picLocks noChangeAspect="1" noChangeArrowheads="1"/>
          </p:cNvPicPr>
          <p:nvPr/>
        </p:nvPicPr>
        <p:blipFill>
          <a:blip r:embed="rId2"/>
          <a:srcRect l="11523" t="31667" r="14378" b="6216"/>
          <a:stretch>
            <a:fillRect/>
          </a:stretch>
        </p:blipFill>
        <p:spPr bwMode="auto">
          <a:xfrm>
            <a:off x="472001" y="1896186"/>
            <a:ext cx="8462963" cy="44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0439" y="377544"/>
          <a:ext cx="8248278" cy="588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26"/>
                <a:gridCol w="2749426"/>
                <a:gridCol w="2749426"/>
              </a:tblGrid>
              <a:tr h="58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CIDADES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NÚMERO DE HABITANTES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DISTANCIA DA CIDADE COM USB MAIS PROXIA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Araçu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3.785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21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Avelinópolis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2.451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26,2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Campestre de Goiás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3.404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28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Damolândia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2.747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Jesúpolis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2.293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Nazário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7.874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Ouro Verde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4.040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25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Santa Rosa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2.905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34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Santo Antônio de Goiás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4.690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22,5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São Francisco de Goiás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6.117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Taquaral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3.540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20 Km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pt-BR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43.846</a:t>
                      </a:r>
                      <a:endParaRPr lang="pt-BR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19050"/>
            <a:ext cx="9037320" cy="6777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1" y="502921"/>
            <a:ext cx="8183880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PORTARIA GM No 1.559, DE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1º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DE AGOSTO DE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2008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Política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Nacional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Regulação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Único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- SUS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pt-BR" sz="2400" dirty="0" smtClean="0"/>
          </a:p>
          <a:p>
            <a:pPr algn="ctr">
              <a:lnSpc>
                <a:spcPct val="80000"/>
              </a:lnSpc>
            </a:pPr>
            <a:r>
              <a:rPr lang="pt-BR" dirty="0" smtClean="0"/>
              <a:t> III - Complexo Regulador Municipal: gestão e gerência da Secretaria Municipal de Saúde, regulando o acesso da população própria às unidades de saúde sob gestão municipal, no âmbito do Município, e garantindo o acesso da população referenciada, conforme </a:t>
            </a:r>
            <a:r>
              <a:rPr lang="pt-BR" dirty="0" err="1" smtClean="0"/>
              <a:t>pactuação</a:t>
            </a:r>
            <a:r>
              <a:rPr lang="pt-BR" dirty="0" smtClean="0"/>
              <a:t>.   </a:t>
            </a:r>
          </a:p>
          <a:p>
            <a:pPr algn="ctr">
              <a:lnSpc>
                <a:spcPct val="80000"/>
              </a:lnSpc>
            </a:pPr>
            <a:endParaRPr lang="pt-BR" dirty="0" smtClean="0"/>
          </a:p>
          <a:p>
            <a:pPr algn="ctr">
              <a:lnSpc>
                <a:spcPct val="80000"/>
              </a:lnSpc>
            </a:pPr>
            <a:r>
              <a:rPr lang="pt-BR" dirty="0" smtClean="0"/>
              <a:t>§ 1º O Complexo Regulador será organizado em: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57680" y="1097280"/>
          <a:ext cx="6414770" cy="4191000"/>
        </p:xfrm>
        <a:graphic>
          <a:graphicData uri="http://schemas.openxmlformats.org/drawingml/2006/table">
            <a:tbl>
              <a:tblPr/>
              <a:tblGrid>
                <a:gridCol w="3051423"/>
                <a:gridCol w="3363347"/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RESUMO DO ACESSO DOS MUNÍCIPIOS DA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MICRO EM GOIÂNIA</a:t>
                      </a:r>
                    </a:p>
                    <a:p>
                      <a:pPr algn="ctr" fontAlgn="b"/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ATENÇÃO BÁSICA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PRÓPRIO MUNÍCIPIO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EXAMES DE MÉDIA COMPLEXIDADE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DISPONIBILIZADO SISTEMA PELA INTERNET PARA RETIRADA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 ESPECIALIZADA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DE LISTA DE ESPERA NA INTERNET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COMPLEXIDADE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REPRESENTANTE DO MUNÍCIPIO REALIZA O PEDIDO NA DRAC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CIRURGIA ELETIVA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REPRESENTANTE DO MUNÍCIPIO REALIZA O PEDIDO NA DRAC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INTERNAÇÃO DE URGÊNCIA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ATÉ O MOMENTO POR TELEFONE EM DISCUSSÃO A MELHORIA DESTE ACESSO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URGÊNCIA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SAMU EM 13 MUNICÍPIOS DOS 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65584" y="2082018"/>
            <a:ext cx="330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Calibri" pitchFamily="34" charset="0"/>
                <a:cs typeface="Calibri" pitchFamily="34" charset="0"/>
              </a:rPr>
              <a:t>ANEXOS DIVERSOS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76"/>
            <a:ext cx="9143999" cy="68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928688"/>
            <a:ext cx="7272338" cy="30051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</a:rPr>
              <a:t>CONSULTA ESPECIALIZADA</a:t>
            </a:r>
          </a:p>
          <a:p>
            <a:pPr eaLnBrk="1" hangingPunct="1"/>
            <a:endParaRPr lang="pt-BR" sz="1800" b="1" smtClean="0">
              <a:solidFill>
                <a:schemeClr val="tx1"/>
              </a:solidFill>
            </a:endParaRPr>
          </a:p>
          <a:p>
            <a:pPr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Sistema implantado em 2008.</a:t>
            </a:r>
          </a:p>
          <a:p>
            <a:pPr eaLnBrk="1" hangingPunct="1"/>
            <a:endParaRPr lang="pt-BR" sz="1600" smtClean="0">
              <a:solidFill>
                <a:schemeClr val="tx1"/>
              </a:solidFill>
              <a:latin typeface="Verdana" pitchFamily="34" charset="0"/>
            </a:endParaRP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Etapas do Sistema: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Foi criado o protocolo de cadastro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Feito Regionalização de psicologia, nutrição, fonoaudióloga e saúde bucal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 	Médico e odontólogo regulador altera as solicitações conforme o que é descrito nos dados clínicos do paciente na tentativa de antecipar a consulta do paciente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 	Feito capacitação de Distrito para Distrito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Criados Relatórios Gerenciais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Respeita a “consulta regulada”</a:t>
            </a:r>
          </a:p>
          <a:p>
            <a:pPr algn="just" eaLnBrk="1" hangingPunct="1"/>
            <a:endParaRPr lang="pt-BR" sz="160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2291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928688"/>
            <a:ext cx="7272338" cy="3005137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</a:rPr>
              <a:t>CIRURGIA ELETIVA</a:t>
            </a:r>
          </a:p>
          <a:p>
            <a:pPr eaLnBrk="1" hangingPunct="1"/>
            <a:endParaRPr lang="pt-BR" sz="1800" b="1" smtClean="0">
              <a:solidFill>
                <a:schemeClr val="tx1"/>
              </a:solidFill>
            </a:endParaRPr>
          </a:p>
          <a:p>
            <a:pPr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Sistema implantado em 2008.</a:t>
            </a:r>
          </a:p>
          <a:p>
            <a:pPr eaLnBrk="1" hangingPunct="1"/>
            <a:endParaRPr lang="pt-BR" sz="1600" smtClean="0">
              <a:solidFill>
                <a:schemeClr val="tx1"/>
              </a:solidFill>
              <a:latin typeface="Verdana" pitchFamily="34" charset="0"/>
            </a:endParaRP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Paciente tem que ter consulta regulada.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Entrada das AIHs devem ser realizadas pelos Distritos Sanitários, Hospitais Solicitantes e representantes do interior.  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Avaliado pelo médico regulador e fica em arquivo para ser distribuído conforme capacidade dos hospitais executores.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             </a:t>
            </a:r>
          </a:p>
        </p:txBody>
      </p:sp>
      <p:pic>
        <p:nvPicPr>
          <p:cNvPr id="13315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605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928688"/>
            <a:ext cx="7272338" cy="3005137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</a:rPr>
              <a:t>CIRURGIA ELETIVA</a:t>
            </a:r>
          </a:p>
          <a:p>
            <a:pPr eaLnBrk="1" hangingPunct="1"/>
            <a:endParaRPr lang="pt-BR" sz="1800" b="1" smtClean="0">
              <a:solidFill>
                <a:schemeClr val="tx1"/>
              </a:solidFill>
            </a:endParaRPr>
          </a:p>
          <a:p>
            <a:pPr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Sistema implantado em 2008.</a:t>
            </a:r>
          </a:p>
          <a:p>
            <a:pPr eaLnBrk="1" hangingPunct="1"/>
            <a:endParaRPr lang="pt-BR" sz="1600" smtClean="0">
              <a:solidFill>
                <a:schemeClr val="tx1"/>
              </a:solidFill>
              <a:latin typeface="Verdana" pitchFamily="34" charset="0"/>
            </a:endParaRP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Paciente tem que ter consulta regulada.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Entrada das AIHs devem ser realizadas pelos Distritos Sanitários, Hospitais Solicitantes e representantes do interior.  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	Avaliado pelo médico regulador e fica em arquivo para ser distribuído conforme capacidade dos hospitais executores.</a:t>
            </a:r>
          </a:p>
          <a:p>
            <a:pPr algn="just" eaLnBrk="1" hangingPunct="1"/>
            <a:r>
              <a:rPr lang="pt-BR" sz="1600" smtClean="0">
                <a:solidFill>
                  <a:schemeClr val="tx1"/>
                </a:solidFill>
                <a:latin typeface="Verdana" pitchFamily="34" charset="0"/>
              </a:rPr>
              <a:t>             </a:t>
            </a:r>
          </a:p>
        </p:txBody>
      </p:sp>
      <p:pic>
        <p:nvPicPr>
          <p:cNvPr id="14339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-531813"/>
            <a:ext cx="1301115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9" y="0"/>
            <a:ext cx="9137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>
                <a:solidFill>
                  <a:schemeClr val="bg1"/>
                </a:solidFill>
              </a:rPr>
              <a:t/>
            </a:r>
            <a:br>
              <a:rPr lang="pt-BR" sz="5400" b="1">
                <a:solidFill>
                  <a:schemeClr val="bg1"/>
                </a:solidFill>
              </a:rPr>
            </a:br>
            <a:r>
              <a:rPr lang="pt-BR" sz="2000" b="1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1214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SISTEMA DE LEITOS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LEITOS MAPEADOS NA UNIDADE E COLOCADOS NO SISTEMA </a:t>
            </a:r>
          </a:p>
        </p:txBody>
      </p:sp>
      <p:pic>
        <p:nvPicPr>
          <p:cNvPr id="21507" name="Imagem 4" descr="novo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SECRETARIA MUNICIPAL DE SAÚDE DE GOIÂNIA</a:t>
            </a:r>
            <a:r>
              <a:rPr lang="pt-BR" sz="5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5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BR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DIRETORIA DE REGULAÇÃO AVALIAÇÃO E CONTROLE</a:t>
            </a:r>
            <a:endParaRPr 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1" y="502921"/>
            <a:ext cx="8183880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  <a:cs typeface="Calibri" pitchFamily="34" charset="0"/>
              </a:rPr>
              <a:t>PORTARIA GM No 1.559, DE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1º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DE AGOSTO DE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2008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Política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Nacional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Regulação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Único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- SUS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pt-BR" sz="2400" dirty="0" smtClean="0"/>
          </a:p>
          <a:p>
            <a:pPr algn="just">
              <a:lnSpc>
                <a:spcPct val="80000"/>
              </a:lnSpc>
            </a:pPr>
            <a:r>
              <a:rPr lang="pt-BR" dirty="0" smtClean="0"/>
              <a:t>Art. 9º</a:t>
            </a:r>
          </a:p>
          <a:p>
            <a:r>
              <a:rPr lang="pt-BR" dirty="0" smtClean="0"/>
              <a:t>§ 1º O Complexo Regulador será organizado em: </a:t>
            </a:r>
          </a:p>
          <a:p>
            <a:r>
              <a:rPr lang="pt-BR" dirty="0" smtClean="0"/>
              <a:t>I - Central de Regulação de Consultas e Exames: regula o acesso a todos os procedimentos ambulatoriais, incluindo terapias e cirurgias ambulatoriais;</a:t>
            </a:r>
          </a:p>
          <a:p>
            <a:r>
              <a:rPr lang="pt-BR" dirty="0" smtClean="0"/>
              <a:t>II - Central de Regulação de Internações Hospitalares: regula o acesso aos leitos e aos procedimentos hospitalares eletivos e, conforme organização local, o acesso aos leitos hospitalares de urgência; e </a:t>
            </a:r>
          </a:p>
          <a:p>
            <a:r>
              <a:rPr lang="pt-BR" dirty="0" smtClean="0"/>
              <a:t>III - Central de Regulação de Urgências: regula o atendimento pré-hospitalar de urgência e, conforme organização local, o acesso aos leitos hospitalares de urgência. 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1214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SISTEMA DE LEITOS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LEITOS MAPEADOS NA UNIDADE E COLOCADOS NO SISTEMA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781300"/>
            <a:ext cx="7272338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COMPLEXO REGULADOR MUNICIPAL DE GOIÂNIA</a:t>
            </a:r>
            <a:endParaRPr lang="pt-BR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05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Line 35"/>
          <p:cNvSpPr>
            <a:spLocks noChangeShapeType="1"/>
          </p:cNvSpPr>
          <p:nvPr/>
        </p:nvSpPr>
        <p:spPr bwMode="auto">
          <a:xfrm>
            <a:off x="884440" y="3213100"/>
            <a:ext cx="0" cy="7921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9" name="Text Box 38"/>
          <p:cNvSpPr txBox="1">
            <a:spLocks noChangeArrowheads="1"/>
          </p:cNvSpPr>
          <p:nvPr/>
        </p:nvSpPr>
        <p:spPr bwMode="auto">
          <a:xfrm>
            <a:off x="755650" y="4005263"/>
            <a:ext cx="396081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CIRURGIA ELETIVA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CONSULTA ESPECIALIZADA 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INTERNAÇÃO DE URGÊNCIAS</a:t>
            </a:r>
          </a:p>
          <a:p>
            <a:pPr>
              <a:buFontTx/>
              <a:buChar char="•"/>
            </a:pPr>
            <a:r>
              <a:rPr lang="pt-BR" sz="1200" u="sng" dirty="0">
                <a:solidFill>
                  <a:srgbClr val="000000"/>
                </a:solidFill>
              </a:rPr>
              <a:t>CENTRAL DE ENCAMINHAMENTO DE URGÊNCIAS*</a:t>
            </a:r>
          </a:p>
        </p:txBody>
      </p:sp>
      <p:sp>
        <p:nvSpPr>
          <p:cNvPr id="6160" name="Line 39"/>
          <p:cNvSpPr>
            <a:spLocks noChangeShapeType="1"/>
          </p:cNvSpPr>
          <p:nvPr/>
        </p:nvSpPr>
        <p:spPr bwMode="auto">
          <a:xfrm>
            <a:off x="5508625" y="3213100"/>
            <a:ext cx="0" cy="5762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61" name="Text Box 40"/>
          <p:cNvSpPr txBox="1">
            <a:spLocks noChangeArrowheads="1"/>
          </p:cNvSpPr>
          <p:nvPr/>
        </p:nvSpPr>
        <p:spPr bwMode="auto">
          <a:xfrm>
            <a:off x="5508625" y="3789363"/>
            <a:ext cx="3311525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APAC – TC, RNM, DENSITOMETRIA, ETC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APAC - ONCO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CONSULTA ESPECIALIZADA – INTERIOR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CIRURGIAS DA ALTA COMPLEXIDADE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TRS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TFD E CNRAC</a:t>
            </a:r>
          </a:p>
          <a:p>
            <a:pPr>
              <a:buFontTx/>
              <a:buChar char="•"/>
            </a:pPr>
            <a:r>
              <a:rPr lang="pt-BR" sz="1200" dirty="0">
                <a:solidFill>
                  <a:srgbClr val="000000"/>
                </a:solidFill>
              </a:rPr>
              <a:t>PPI</a:t>
            </a:r>
          </a:p>
        </p:txBody>
      </p:sp>
      <p:sp>
        <p:nvSpPr>
          <p:cNvPr id="6150" name="Text Box 41"/>
          <p:cNvSpPr txBox="1">
            <a:spLocks noChangeArrowheads="1"/>
          </p:cNvSpPr>
          <p:nvPr/>
        </p:nvSpPr>
        <p:spPr bwMode="auto">
          <a:xfrm>
            <a:off x="0" y="6308725"/>
            <a:ext cx="8848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1400" b="1"/>
              <a:t>* Característica de Goiânia por ter uma estrutura de saúde voltado para préhospitalar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>
                <a:solidFill>
                  <a:schemeClr val="bg1"/>
                </a:solidFill>
                <a:latin typeface="Calibri" charset="0"/>
              </a:rPr>
            </a:br>
            <a:r>
              <a:rPr lang="pt-BR" sz="2000" b="1">
                <a:solidFill>
                  <a:schemeClr val="bg1"/>
                </a:solidFill>
                <a:latin typeface="Calibri" charset="0"/>
              </a:rPr>
              <a:t>DIRETORIA DE REGULAÇÃO AVALIAÇÃO E CONTROLE</a:t>
            </a: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V="1">
            <a:off x="1619250" y="1844675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>
            <a:off x="1619250" y="1844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5" name="Line 23"/>
          <p:cNvSpPr>
            <a:spLocks noChangeShapeType="1"/>
          </p:cNvSpPr>
          <p:nvPr/>
        </p:nvSpPr>
        <p:spPr bwMode="auto">
          <a:xfrm>
            <a:off x="3635375" y="1844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6" name="Line 24"/>
          <p:cNvSpPr>
            <a:spLocks noChangeShapeType="1"/>
          </p:cNvSpPr>
          <p:nvPr/>
        </p:nvSpPr>
        <p:spPr bwMode="auto">
          <a:xfrm>
            <a:off x="5651500" y="1844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7" name="Line 25"/>
          <p:cNvSpPr>
            <a:spLocks noChangeShapeType="1"/>
          </p:cNvSpPr>
          <p:nvPr/>
        </p:nvSpPr>
        <p:spPr bwMode="auto">
          <a:xfrm>
            <a:off x="7596188" y="1844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55576" y="2348880"/>
            <a:ext cx="165618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COMPLEXO </a:t>
            </a:r>
          </a:p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REGULADOR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771775" y="2349500"/>
            <a:ext cx="16557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CONTROLE E PROCESSAMENTO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DO SIA/SIH</a:t>
            </a:r>
            <a:endParaRPr lang="pt-BR" sz="1200" dirty="0">
              <a:solidFill>
                <a:srgbClr val="FFFFFF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788024" y="2348880"/>
            <a:ext cx="165618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AVALIAÇÃO E AUTORIZAÇÃO DE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PROCED. AMB E HOSP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804025" y="2349500"/>
            <a:ext cx="16557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AUDITORIA E VISTORIA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563938" y="908050"/>
            <a:ext cx="18002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DRAC</a:t>
            </a:r>
          </a:p>
        </p:txBody>
      </p:sp>
      <p:sp>
        <p:nvSpPr>
          <p:cNvPr id="6167" name="Line 39"/>
          <p:cNvSpPr>
            <a:spLocks noChangeShapeType="1"/>
          </p:cNvSpPr>
          <p:nvPr/>
        </p:nvSpPr>
        <p:spPr bwMode="auto">
          <a:xfrm>
            <a:off x="44275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19138"/>
          </a:xfrm>
        </p:spPr>
        <p:txBody>
          <a:bodyPr/>
          <a:lstStyle/>
          <a:p>
            <a:pPr eaLnBrk="1" hangingPunct="1"/>
            <a:r>
              <a:rPr lang="pt-BR" sz="2000" smtClean="0"/>
              <a:t>SECRETARIA MUNICIPAL DE SAÚDE DE GOIÂNIA</a:t>
            </a:r>
            <a:r>
              <a:rPr lang="pt-BR" sz="4800" smtClean="0"/>
              <a:t/>
            </a:r>
            <a:br>
              <a:rPr lang="pt-BR" sz="4800" smtClean="0"/>
            </a:br>
            <a:r>
              <a:rPr lang="pt-BR" sz="1800" smtClean="0"/>
              <a:t>DIRETORIA DE REGULAÇÃO AVALIAÇÃO E CONTROLE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605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sp>
        <p:nvSpPr>
          <p:cNvPr id="61444" name="CaixaDeTexto 5"/>
          <p:cNvSpPr txBox="1">
            <a:spLocks noChangeArrowheads="1"/>
          </p:cNvSpPr>
          <p:nvPr/>
        </p:nvSpPr>
        <p:spPr bwMode="auto">
          <a:xfrm>
            <a:off x="3203575" y="1052513"/>
            <a:ext cx="2901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MUNICÍPIO SOLICITANTE</a:t>
            </a:r>
            <a:r>
              <a:rPr lang="pt-BR"/>
              <a:t> 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572000" y="1700213"/>
            <a:ext cx="287338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46" name="CaixaDeTexto 7"/>
          <p:cNvSpPr txBox="1">
            <a:spLocks noChangeArrowheads="1"/>
          </p:cNvSpPr>
          <p:nvPr/>
        </p:nvSpPr>
        <p:spPr bwMode="auto">
          <a:xfrm>
            <a:off x="2771775" y="3068638"/>
            <a:ext cx="386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COMPLEXO REGULADOR REGIONAL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572000" y="3573463"/>
            <a:ext cx="287338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48" name="CaixaDeTexto 9"/>
          <p:cNvSpPr txBox="1">
            <a:spLocks noChangeArrowheads="1"/>
          </p:cNvSpPr>
          <p:nvPr/>
        </p:nvSpPr>
        <p:spPr bwMode="auto">
          <a:xfrm>
            <a:off x="2555875" y="5013325"/>
            <a:ext cx="3575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/>
              <a:t>COMPLEXO REGULADOR</a:t>
            </a:r>
          </a:p>
          <a:p>
            <a:pPr algn="ctr"/>
            <a:r>
              <a:rPr lang="pt-BR" sz="1400"/>
              <a:t> DE GOIÂNIA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5076825" y="4149725"/>
            <a:ext cx="7191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5795963" y="3573463"/>
            <a:ext cx="1944687" cy="11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COMPLEXO</a:t>
            </a:r>
          </a:p>
          <a:p>
            <a:pPr algn="ctr">
              <a:defRPr/>
            </a:pPr>
            <a:r>
              <a:rPr lang="pt-BR" dirty="0"/>
              <a:t>REGULADOR</a:t>
            </a:r>
          </a:p>
          <a:p>
            <a:pPr algn="ctr">
              <a:defRPr/>
            </a:pPr>
            <a:r>
              <a:rPr lang="pt-BR" dirty="0"/>
              <a:t>ESTADUAL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rot="10800000">
            <a:off x="3203575" y="2276475"/>
            <a:ext cx="1152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52" name="CaixaDeTexto 16"/>
          <p:cNvSpPr txBox="1">
            <a:spLocks noChangeArrowheads="1"/>
          </p:cNvSpPr>
          <p:nvPr/>
        </p:nvSpPr>
        <p:spPr bwMode="auto">
          <a:xfrm>
            <a:off x="1547813" y="1989138"/>
            <a:ext cx="1512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TELEFONE </a:t>
            </a:r>
          </a:p>
          <a:p>
            <a:pPr algn="ctr"/>
            <a:r>
              <a:rPr lang="pt-BR"/>
              <a:t>OU SISREG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rot="10800000">
            <a:off x="3276600" y="4221163"/>
            <a:ext cx="1008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54" name="CaixaDeTexto 19"/>
          <p:cNvSpPr txBox="1">
            <a:spLocks noChangeArrowheads="1"/>
          </p:cNvSpPr>
          <p:nvPr/>
        </p:nvSpPr>
        <p:spPr bwMode="auto">
          <a:xfrm>
            <a:off x="1547813" y="3789363"/>
            <a:ext cx="1317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SISTEMA </a:t>
            </a:r>
          </a:p>
          <a:p>
            <a:pPr algn="ctr"/>
            <a:r>
              <a:rPr lang="pt-BR"/>
              <a:t>DE </a:t>
            </a:r>
          </a:p>
          <a:p>
            <a:pPr algn="ctr"/>
            <a:r>
              <a:rPr lang="pt-BR"/>
              <a:t>GOIÂNIA</a:t>
            </a:r>
          </a:p>
        </p:txBody>
      </p:sp>
      <p:sp>
        <p:nvSpPr>
          <p:cNvPr id="61455" name="CaixaDeTexto 20"/>
          <p:cNvSpPr txBox="1">
            <a:spLocks noChangeArrowheads="1"/>
          </p:cNvSpPr>
          <p:nvPr/>
        </p:nvSpPr>
        <p:spPr bwMode="auto">
          <a:xfrm>
            <a:off x="900113" y="5949950"/>
            <a:ext cx="777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PACIENTE PODE TER ALTERAÇÃO CLÍNICA E O PEDIDO MANTÉM </a:t>
            </a:r>
          </a:p>
          <a:p>
            <a:pPr algn="ctr"/>
            <a:r>
              <a:rPr lang="pt-BR"/>
              <a:t>QUADRO ANTERIOR</a:t>
            </a:r>
          </a:p>
        </p:txBody>
      </p:sp>
      <p:sp>
        <p:nvSpPr>
          <p:cNvPr id="61456" name="CaixaDeTexto 16"/>
          <p:cNvSpPr txBox="1">
            <a:spLocks noChangeArrowheads="1"/>
          </p:cNvSpPr>
          <p:nvPr/>
        </p:nvSpPr>
        <p:spPr bwMode="auto">
          <a:xfrm>
            <a:off x="5795963" y="4941888"/>
            <a:ext cx="2746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LIGA PARA OUTROS </a:t>
            </a:r>
          </a:p>
          <a:p>
            <a:pPr algn="ctr"/>
            <a:r>
              <a:rPr lang="pt-BR" sz="1400"/>
              <a:t>COMPLEXOS REGULADORES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rot="16200000" flipH="1">
            <a:off x="6766719" y="4833144"/>
            <a:ext cx="2889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1214438"/>
            <a:ext cx="6400800" cy="1752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REGULAÇÃO DA URGÊNCIA NO ESTADO PROPOSTA</a:t>
            </a:r>
          </a:p>
        </p:txBody>
      </p:sp>
      <p:pic>
        <p:nvPicPr>
          <p:cNvPr id="62467" name="Imagem 4" descr="novo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SECRETARIA MUNICIPAL DE SAÚDE DE GOIÂNIA</a:t>
            </a:r>
            <a:r>
              <a:rPr lang="pt-BR" sz="5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5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t-BR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DIRETORIA DE REGULAÇÃO AVALIAÇÃO E CONTROLE</a:t>
            </a:r>
            <a:endParaRPr 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sp>
        <p:nvSpPr>
          <p:cNvPr id="63492" name="CaixaDeTexto 5"/>
          <p:cNvSpPr txBox="1">
            <a:spLocks noChangeArrowheads="1"/>
          </p:cNvSpPr>
          <p:nvPr/>
        </p:nvSpPr>
        <p:spPr bwMode="auto">
          <a:xfrm>
            <a:off x="3203575" y="836613"/>
            <a:ext cx="314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MUNICÍPIO SOLICITANTE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4572000" y="1196975"/>
            <a:ext cx="215900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494" name="CaixaDeTexto 7"/>
          <p:cNvSpPr txBox="1">
            <a:spLocks noChangeArrowheads="1"/>
          </p:cNvSpPr>
          <p:nvPr/>
        </p:nvSpPr>
        <p:spPr bwMode="auto">
          <a:xfrm>
            <a:off x="2771775" y="2133600"/>
            <a:ext cx="4319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COMPLEXO REGULADOR REGIONAL</a:t>
            </a:r>
          </a:p>
          <a:p>
            <a:pPr algn="ctr"/>
            <a:r>
              <a:rPr lang="pt-BR"/>
              <a:t>AVALIA SOLICITA OU NEGA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572000" y="2852738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496" name="CaixaDeTexto 9"/>
          <p:cNvSpPr txBox="1">
            <a:spLocks noChangeArrowheads="1"/>
          </p:cNvSpPr>
          <p:nvPr/>
        </p:nvSpPr>
        <p:spPr bwMode="auto">
          <a:xfrm>
            <a:off x="1187450" y="5373688"/>
            <a:ext cx="16430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COMPLEXO</a:t>
            </a:r>
          </a:p>
          <a:p>
            <a:pPr algn="ctr"/>
            <a:r>
              <a:rPr lang="pt-BR"/>
              <a:t>REGULADOR</a:t>
            </a:r>
          </a:p>
          <a:p>
            <a:pPr algn="ctr"/>
            <a:r>
              <a:rPr lang="pt-BR"/>
              <a:t>A</a:t>
            </a:r>
          </a:p>
        </p:txBody>
      </p:sp>
      <p:sp>
        <p:nvSpPr>
          <p:cNvPr id="14" name="Elipse 13"/>
          <p:cNvSpPr/>
          <p:nvPr/>
        </p:nvSpPr>
        <p:spPr>
          <a:xfrm>
            <a:off x="3132138" y="3644900"/>
            <a:ext cx="3168650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COMPLEXO</a:t>
            </a:r>
          </a:p>
          <a:p>
            <a:pPr algn="ctr">
              <a:defRPr/>
            </a:pPr>
            <a:r>
              <a:rPr lang="pt-BR" dirty="0"/>
              <a:t>REGULADOR</a:t>
            </a:r>
          </a:p>
          <a:p>
            <a:pPr algn="ctr">
              <a:defRPr/>
            </a:pPr>
            <a:r>
              <a:rPr lang="pt-BR" dirty="0"/>
              <a:t>ESTADUAL</a:t>
            </a:r>
          </a:p>
          <a:p>
            <a:pPr algn="ctr">
              <a:defRPr/>
            </a:pPr>
            <a:r>
              <a:rPr lang="pt-BR" dirty="0"/>
              <a:t>AVALIA SOLICITA OU NEGA</a:t>
            </a:r>
          </a:p>
        </p:txBody>
      </p:sp>
      <p:sp>
        <p:nvSpPr>
          <p:cNvPr id="63498" name="CaixaDeTexto 14"/>
          <p:cNvSpPr txBox="1">
            <a:spLocks noChangeArrowheads="1"/>
          </p:cNvSpPr>
          <p:nvPr/>
        </p:nvSpPr>
        <p:spPr bwMode="auto">
          <a:xfrm>
            <a:off x="7019925" y="5157788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COMPLEXO</a:t>
            </a:r>
          </a:p>
          <a:p>
            <a:pPr algn="ctr"/>
            <a:r>
              <a:rPr lang="pt-BR"/>
              <a:t>REGULADOR</a:t>
            </a:r>
          </a:p>
          <a:p>
            <a:pPr algn="ctr"/>
            <a:r>
              <a:rPr lang="pt-BR"/>
              <a:t>C</a:t>
            </a:r>
          </a:p>
        </p:txBody>
      </p:sp>
      <p:sp>
        <p:nvSpPr>
          <p:cNvPr id="63499" name="CaixaDeTexto 17"/>
          <p:cNvSpPr txBox="1">
            <a:spLocks noChangeArrowheads="1"/>
          </p:cNvSpPr>
          <p:nvPr/>
        </p:nvSpPr>
        <p:spPr bwMode="auto">
          <a:xfrm>
            <a:off x="3995738" y="5445125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COMPLEXO</a:t>
            </a:r>
          </a:p>
          <a:p>
            <a:pPr algn="ctr"/>
            <a:r>
              <a:rPr lang="pt-BR"/>
              <a:t>REGULADOR</a:t>
            </a:r>
          </a:p>
          <a:p>
            <a:pPr algn="ctr"/>
            <a:r>
              <a:rPr lang="pt-BR"/>
              <a:t>B</a:t>
            </a: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6372225" y="4652963"/>
            <a:ext cx="7921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4501357" y="5299869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2051050" y="4652963"/>
            <a:ext cx="936625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503" name="CaixaDeTexto 29"/>
          <p:cNvSpPr txBox="1">
            <a:spLocks noChangeArrowheads="1"/>
          </p:cNvSpPr>
          <p:nvPr/>
        </p:nvSpPr>
        <p:spPr bwMode="auto">
          <a:xfrm>
            <a:off x="1763713" y="1484313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SISTEMA</a:t>
            </a:r>
          </a:p>
        </p:txBody>
      </p:sp>
      <p:sp>
        <p:nvSpPr>
          <p:cNvPr id="63504" name="CaixaDeTexto 30"/>
          <p:cNvSpPr txBox="1">
            <a:spLocks noChangeArrowheads="1"/>
          </p:cNvSpPr>
          <p:nvPr/>
        </p:nvSpPr>
        <p:spPr bwMode="auto">
          <a:xfrm>
            <a:off x="1763713" y="2852738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SISTEMA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rot="10800000">
            <a:off x="3276600" y="1700213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10800000">
            <a:off x="3348038" y="2997200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5" descr="novo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632700" cy="765175"/>
          </a:xfr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chemeClr val="bg1"/>
                </a:solidFill>
              </a:rPr>
              <a:t>SECRETARIA MUNICIPAL DE SAÚDE DE GOIÂNIA</a:t>
            </a:r>
            <a:r>
              <a:rPr lang="pt-BR" sz="5400" b="1" smtClean="0">
                <a:solidFill>
                  <a:schemeClr val="bg1"/>
                </a:solidFill>
              </a:rPr>
              <a:t/>
            </a:r>
            <a:br>
              <a:rPr lang="pt-BR" sz="5400" b="1" smtClean="0">
                <a:solidFill>
                  <a:schemeClr val="bg1"/>
                </a:solidFill>
              </a:rPr>
            </a:br>
            <a:r>
              <a:rPr lang="pt-BR" sz="2000" b="1" smtClean="0">
                <a:solidFill>
                  <a:schemeClr val="bg1"/>
                </a:solidFill>
              </a:rPr>
              <a:t>DIRETORIA DE REGULAÇÃO AVALIAÇÃO E CONTROLE</a:t>
            </a:r>
          </a:p>
        </p:txBody>
      </p:sp>
      <p:sp>
        <p:nvSpPr>
          <p:cNvPr id="64516" name="CaixaDeTexto 5"/>
          <p:cNvSpPr txBox="1">
            <a:spLocks noChangeArrowheads="1"/>
          </p:cNvSpPr>
          <p:nvPr/>
        </p:nvSpPr>
        <p:spPr bwMode="auto">
          <a:xfrm>
            <a:off x="1547813" y="836613"/>
            <a:ext cx="575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MUNICÍPIO SOLICITANTE REQUISITA AIH PREENCHENDO FICHA EM SISTEMA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403350" y="1916113"/>
            <a:ext cx="6797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COMPLEXO REGULADOR REGIONAL AVALIA EM SISTEMA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4572000" y="1484313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827088" y="5732463"/>
            <a:ext cx="1160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COMPLEXO</a:t>
            </a:r>
          </a:p>
          <a:p>
            <a:pPr algn="ctr"/>
            <a:r>
              <a:rPr lang="pt-BR" sz="1200"/>
              <a:t>REGULADOR</a:t>
            </a:r>
          </a:p>
          <a:p>
            <a:pPr algn="ctr"/>
            <a:r>
              <a:rPr lang="pt-BR" sz="1200"/>
              <a:t>A</a:t>
            </a:r>
          </a:p>
        </p:txBody>
      </p:sp>
      <p:sp>
        <p:nvSpPr>
          <p:cNvPr id="14" name="Elipse 13"/>
          <p:cNvSpPr/>
          <p:nvPr/>
        </p:nvSpPr>
        <p:spPr>
          <a:xfrm>
            <a:off x="3132138" y="3644900"/>
            <a:ext cx="3168650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COMPLEXO</a:t>
            </a:r>
          </a:p>
          <a:p>
            <a:pPr algn="ctr">
              <a:defRPr/>
            </a:pPr>
            <a:r>
              <a:rPr lang="pt-BR" dirty="0"/>
              <a:t>REGULADOR</a:t>
            </a:r>
          </a:p>
          <a:p>
            <a:pPr algn="ctr">
              <a:defRPr/>
            </a:pPr>
            <a:r>
              <a:rPr lang="pt-BR" dirty="0"/>
              <a:t>ESTADUAL</a:t>
            </a:r>
          </a:p>
          <a:p>
            <a:pPr algn="ctr">
              <a:defRPr/>
            </a:pPr>
            <a:r>
              <a:rPr lang="pt-BR" dirty="0"/>
              <a:t>AVALIA EM SISTEMA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7308850" y="5589588"/>
            <a:ext cx="115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COMPLEXO</a:t>
            </a:r>
          </a:p>
          <a:p>
            <a:pPr algn="ctr"/>
            <a:r>
              <a:rPr lang="pt-BR" sz="1200"/>
              <a:t>REGULADOR</a:t>
            </a:r>
          </a:p>
          <a:p>
            <a:pPr algn="ctr"/>
            <a:r>
              <a:rPr lang="pt-BR" sz="1200"/>
              <a:t>D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2484438" y="5805488"/>
            <a:ext cx="115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/>
              <a:t>COMPLEXO</a:t>
            </a:r>
          </a:p>
          <a:p>
            <a:pPr algn="ctr"/>
            <a:r>
              <a:rPr lang="pt-BR" sz="1200"/>
              <a:t>REGULADOR</a:t>
            </a:r>
          </a:p>
          <a:p>
            <a:pPr algn="ctr"/>
            <a:r>
              <a:rPr lang="pt-BR" sz="1200"/>
              <a:t>B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258888" y="2420938"/>
            <a:ext cx="84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NEGA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156325" y="2349500"/>
            <a:ext cx="2524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INTERNA NA </a:t>
            </a:r>
          </a:p>
          <a:p>
            <a:pPr algn="ctr"/>
            <a:r>
              <a:rPr lang="pt-BR"/>
              <a:t>PROPRIA REGIONAL</a:t>
            </a: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3276600" y="2133600"/>
            <a:ext cx="2717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REQUISITA PARA CRE</a:t>
            </a:r>
          </a:p>
          <a:p>
            <a:pPr algn="ctr"/>
            <a:r>
              <a:rPr lang="pt-BR"/>
              <a:t>A MESMA FICHA VIA</a:t>
            </a:r>
          </a:p>
          <a:p>
            <a:pPr algn="ctr"/>
            <a:r>
              <a:rPr lang="pt-BR"/>
              <a:t> SISTEMA </a:t>
            </a:r>
          </a:p>
        </p:txBody>
      </p:sp>
      <p:sp>
        <p:nvSpPr>
          <p:cNvPr id="28" name="Seta para baixo 27"/>
          <p:cNvSpPr/>
          <p:nvPr/>
        </p:nvSpPr>
        <p:spPr>
          <a:xfrm>
            <a:off x="4572000" y="3068638"/>
            <a:ext cx="2079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611188" y="3500438"/>
            <a:ext cx="2227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Nega justificando</a:t>
            </a:r>
          </a:p>
          <a:p>
            <a:pPr algn="ctr"/>
            <a:r>
              <a:rPr lang="pt-BR"/>
              <a:t>a exclusão</a:t>
            </a: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5292725" y="5805488"/>
            <a:ext cx="115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COMPLEXO</a:t>
            </a:r>
          </a:p>
          <a:p>
            <a:r>
              <a:rPr lang="pt-BR" sz="1200"/>
              <a:t>REGULADOR</a:t>
            </a:r>
          </a:p>
          <a:p>
            <a:r>
              <a:rPr lang="pt-BR" sz="1200"/>
              <a:t>C</a:t>
            </a: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3059113" y="4941888"/>
            <a:ext cx="33670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500"/>
              <a:t>REQUISITA A OUTRO COMPLEXO</a:t>
            </a:r>
          </a:p>
          <a:p>
            <a:r>
              <a:rPr lang="pt-BR" sz="1500"/>
              <a:t>A MESMA FICHA VIA SISTEMA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10800000" flipV="1">
            <a:off x="1835150" y="5229225"/>
            <a:ext cx="1081088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5400000">
            <a:off x="3167856" y="5553869"/>
            <a:ext cx="3603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6200000" flipH="1">
            <a:off x="5363368" y="5517357"/>
            <a:ext cx="3603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stCxn id="40" idx="3"/>
          </p:cNvCxnSpPr>
          <p:nvPr/>
        </p:nvCxnSpPr>
        <p:spPr>
          <a:xfrm>
            <a:off x="6426200" y="5218113"/>
            <a:ext cx="522288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187450" y="6597650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5400000" flipH="1" flipV="1">
            <a:off x="6084094" y="3861594"/>
            <a:ext cx="547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rot="10800000">
            <a:off x="8027988" y="4221163"/>
            <a:ext cx="7921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 rot="10800000">
            <a:off x="8388350" y="2060575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rot="10800000">
            <a:off x="7667625" y="1125538"/>
            <a:ext cx="11525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rot="5400000">
            <a:off x="1079500" y="648970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18" idx="2"/>
          </p:cNvCxnSpPr>
          <p:nvPr/>
        </p:nvCxnSpPr>
        <p:spPr>
          <a:xfrm rot="5400000">
            <a:off x="2988469" y="6522244"/>
            <a:ext cx="1460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38" idx="2"/>
          </p:cNvCxnSpPr>
          <p:nvPr/>
        </p:nvCxnSpPr>
        <p:spPr>
          <a:xfrm rot="5400000">
            <a:off x="5796757" y="6522243"/>
            <a:ext cx="146050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15" idx="2"/>
          </p:cNvCxnSpPr>
          <p:nvPr/>
        </p:nvCxnSpPr>
        <p:spPr>
          <a:xfrm rot="5400000">
            <a:off x="7705726" y="6415087"/>
            <a:ext cx="3619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/>
          <p:cNvSpPr txBox="1">
            <a:spLocks noChangeArrowheads="1"/>
          </p:cNvSpPr>
          <p:nvPr/>
        </p:nvSpPr>
        <p:spPr bwMode="auto">
          <a:xfrm>
            <a:off x="1116013" y="6550025"/>
            <a:ext cx="741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RESULTADO SAI SIMULTANEO PARA TODOS POR ONDE PASSOU A FICHA </a:t>
            </a:r>
          </a:p>
        </p:txBody>
      </p:sp>
      <p:cxnSp>
        <p:nvCxnSpPr>
          <p:cNvPr id="77" name="Conector reto 76"/>
          <p:cNvCxnSpPr/>
          <p:nvPr/>
        </p:nvCxnSpPr>
        <p:spPr>
          <a:xfrm rot="5400000" flipH="1" flipV="1">
            <a:off x="-900906" y="2493169"/>
            <a:ext cx="2592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>
            <a:off x="395288" y="1196975"/>
            <a:ext cx="10810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>
            <a:off x="395288" y="2060575"/>
            <a:ext cx="576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4" grpId="0" animBg="1"/>
      <p:bldP spid="15" grpId="0"/>
      <p:bldP spid="18" grpId="0"/>
      <p:bldP spid="23" grpId="0"/>
      <p:bldP spid="24" grpId="0"/>
      <p:bldP spid="26" grpId="0"/>
      <p:bldP spid="28" grpId="0" animBg="1"/>
      <p:bldP spid="36" grpId="0"/>
      <p:bldP spid="38" grpId="0"/>
      <p:bldP spid="40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611188" y="476250"/>
            <a:ext cx="7848600" cy="71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r>
              <a:rPr lang="en-US" sz="3600" i="1" dirty="0">
                <a:latin typeface="Calibri" pitchFamily="34" charset="0"/>
                <a:cs typeface="Calibri" pitchFamily="34" charset="0"/>
              </a:rPr>
              <a:t>CONSULTAS EM ATENÇÃO BÁSICA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i="1" dirty="0" err="1">
                <a:latin typeface="Calibri" pitchFamily="34" charset="0"/>
                <a:cs typeface="Calibri" pitchFamily="34" charset="0"/>
              </a:rPr>
              <a:t>Porta</a:t>
            </a:r>
            <a:r>
              <a:rPr lang="en-US" sz="3200" i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200" i="1" dirty="0" err="1">
                <a:latin typeface="Calibri" pitchFamily="34" charset="0"/>
                <a:cs typeface="Calibri" pitchFamily="34" charset="0"/>
              </a:rPr>
              <a:t>entrada</a:t>
            </a:r>
            <a:r>
              <a:rPr lang="en-US" sz="3200" i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1 -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Família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Médico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Generalista</a:t>
            </a:r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Moradores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região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com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Estratégia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Família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2 -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Teleconsulta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Clínico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Pediatria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ginecologia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- 08006461560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Moradores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região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não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há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Estratégia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Família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3 –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Odontologia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Agendamento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própria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Unidade</a:t>
            </a:r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600" i="1" dirty="0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CONSULTA REGISTRADA EM SISTEMA – CONSULTA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REGULADA</a:t>
            </a:r>
            <a:endParaRPr lang="en-US" sz="3200" i="1" dirty="0"/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>
                <a:solidFill>
                  <a:schemeClr val="bg1"/>
                </a:solidFill>
                <a:latin typeface="Calibri" charset="0"/>
              </a:rPr>
            </a:br>
            <a:r>
              <a:rPr lang="pt-BR" sz="2000" b="1">
                <a:solidFill>
                  <a:schemeClr val="bg1"/>
                </a:solidFill>
                <a:latin typeface="Calibri" charset="0"/>
              </a:rPr>
              <a:t>DIRETORIA DE REGULAÇÃO AVALIAÇÃO E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71500" y="1071563"/>
            <a:ext cx="760095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1" dirty="0" err="1"/>
              <a:t>Exames</a:t>
            </a:r>
            <a:r>
              <a:rPr lang="en-US" sz="2800" i="1" dirty="0"/>
              <a:t> de </a:t>
            </a:r>
            <a:r>
              <a:rPr lang="en-US" sz="2800" i="1" dirty="0" err="1"/>
              <a:t>Média</a:t>
            </a:r>
            <a:r>
              <a:rPr lang="en-US" sz="2800" i="1" dirty="0"/>
              <a:t> </a:t>
            </a:r>
            <a:r>
              <a:rPr lang="en-US" sz="2800" i="1" dirty="0" err="1"/>
              <a:t>Complexidade</a:t>
            </a:r>
            <a:endParaRPr lang="en-US" sz="2800" i="1" dirty="0"/>
          </a:p>
          <a:p>
            <a:pPr algn="ctr" eaLnBrk="0" hangingPunct="0">
              <a:spcBef>
                <a:spcPct val="50000"/>
              </a:spcBef>
            </a:pPr>
            <a:endParaRPr lang="en-US" sz="2000" i="1" dirty="0"/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i="1" dirty="0"/>
              <a:t>LIBERADOS NOS CASOS DE CONSULTA </a:t>
            </a:r>
            <a:r>
              <a:rPr lang="en-US" sz="1600" i="1" dirty="0" smtClean="0"/>
              <a:t>REGULADA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i="1" dirty="0" smtClean="0"/>
              <a:t>MISSÃO </a:t>
            </a:r>
            <a:r>
              <a:rPr lang="en-US" sz="1600" i="1" dirty="0"/>
              <a:t>DO VALE EXAME NAS UNIDADES DE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i="1" dirty="0" smtClean="0"/>
              <a:t>SAÚDE </a:t>
            </a:r>
            <a:r>
              <a:rPr lang="en-US" sz="1600" i="1" dirty="0"/>
              <a:t>JÁ CONSTANDO O PRESTADOR COM ENDEREÇO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i="1" dirty="0"/>
              <a:t>E TELEFONE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i="1" dirty="0"/>
              <a:t>EXAMES: </a:t>
            </a:r>
            <a:r>
              <a:rPr lang="en-US" sz="1600" i="1" dirty="0" err="1"/>
              <a:t>hemograma</a:t>
            </a:r>
            <a:r>
              <a:rPr lang="en-US" sz="1600" i="1" dirty="0"/>
              <a:t>, </a:t>
            </a:r>
            <a:r>
              <a:rPr lang="en-US" sz="1600" i="1" dirty="0" err="1"/>
              <a:t>colesterol</a:t>
            </a:r>
            <a:r>
              <a:rPr lang="en-US" sz="1600" i="1" dirty="0"/>
              <a:t>, </a:t>
            </a:r>
            <a:r>
              <a:rPr lang="en-US" sz="1600" i="1" dirty="0" err="1"/>
              <a:t>raios</a:t>
            </a:r>
            <a:r>
              <a:rPr lang="en-US" sz="1600" i="1" dirty="0"/>
              <a:t> x, </a:t>
            </a:r>
            <a:r>
              <a:rPr lang="en-US" sz="1600" i="1" dirty="0" err="1"/>
              <a:t>ultrasonografia</a:t>
            </a:r>
            <a:r>
              <a:rPr lang="en-US" sz="1600" i="1" dirty="0"/>
              <a:t>, etc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i="1" dirty="0"/>
              <a:t>NA AUSËNCIA DE PRESTADOR É EMITIDO UMA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i="1" dirty="0"/>
              <a:t>INFORMAÇÃO CONSTANDO O QUE O USUÁRIO DEVE FAZER</a:t>
            </a:r>
            <a:r>
              <a:rPr lang="en-US" sz="1600" i="1" dirty="0" smtClean="0"/>
              <a:t>.</a:t>
            </a: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11188" y="765175"/>
            <a:ext cx="78486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i="1" dirty="0"/>
          </a:p>
          <a:p>
            <a:pPr algn="ctr" eaLnBrk="0" hangingPunct="0">
              <a:spcBef>
                <a:spcPct val="50000"/>
              </a:spcBef>
            </a:pPr>
            <a:r>
              <a:rPr lang="en-US" sz="2800" i="1" dirty="0" err="1"/>
              <a:t>Exames</a:t>
            </a:r>
            <a:r>
              <a:rPr lang="en-US" sz="2800" i="1" dirty="0"/>
              <a:t> de Alta </a:t>
            </a:r>
            <a:r>
              <a:rPr lang="en-US" sz="2800" i="1" dirty="0" err="1"/>
              <a:t>Complexidade</a:t>
            </a:r>
            <a:r>
              <a:rPr lang="en-US" sz="2800" i="1" dirty="0"/>
              <a:t> – APAC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i="1" dirty="0"/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dirty="0"/>
              <a:t>O USUÁRIO DEVE LEVAR O PEDIDO COM CÓPIA DO ENDEREÇO, CARTEIRA DE INDENTIDADE OU NASCIMENTO E SE TIVER O CARTÃO SUS PARA O DEPARTAMENTO DE CONTROLE AVALIAÇÃO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SERÃO CADASTRADOS SE TIVER CONSULTA REGULADA OU INTERNAÇÃO PRÉVIA DE URGËNCIA REGISTRADA EM SISTEMA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dirty="0"/>
              <a:t>ESTES EXAMES SÃO AVALIADOS PELO MÉDICO AUTORIZADOR </a:t>
            </a: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1600" dirty="0"/>
              <a:t> SÃO LIBERADOS COM IMPRESSO COM CÓDIGO JÁ CONSTANDO O PRESTADOR COM ENDEREÇO E TELEFONE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/>
              <a:t>EXAMES: </a:t>
            </a:r>
            <a:r>
              <a:rPr lang="en-US" sz="1600" dirty="0" err="1"/>
              <a:t>tomografia</a:t>
            </a:r>
            <a:r>
              <a:rPr lang="en-US" sz="1600" dirty="0"/>
              <a:t>, </a:t>
            </a:r>
            <a:r>
              <a:rPr lang="en-US" sz="1600" dirty="0" err="1"/>
              <a:t>arteriografia</a:t>
            </a:r>
            <a:r>
              <a:rPr lang="en-US" sz="1600" dirty="0"/>
              <a:t>, </a:t>
            </a:r>
            <a:r>
              <a:rPr lang="en-US" sz="1600" dirty="0" err="1"/>
              <a:t>ressonancia</a:t>
            </a:r>
            <a:r>
              <a:rPr lang="en-US" sz="1600" dirty="0"/>
              <a:t>, </a:t>
            </a:r>
            <a:r>
              <a:rPr lang="en-US" sz="1600" dirty="0" err="1"/>
              <a:t>densitometria</a:t>
            </a:r>
            <a:r>
              <a:rPr lang="en-US" sz="1600" dirty="0"/>
              <a:t> </a:t>
            </a:r>
            <a:r>
              <a:rPr lang="en-US" sz="1600" dirty="0" err="1"/>
              <a:t>óssea</a:t>
            </a:r>
            <a:r>
              <a:rPr lang="en-US" sz="1600" dirty="0"/>
              <a:t>, </a:t>
            </a:r>
            <a:r>
              <a:rPr lang="en-US" sz="1600" dirty="0" smtClean="0"/>
              <a:t>etc</a:t>
            </a:r>
            <a:r>
              <a:rPr lang="en-US" sz="1600" i="1" dirty="0" smtClean="0"/>
              <a:t>.</a:t>
            </a: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endParaRPr lang="en-US" sz="3200" i="1" dirty="0"/>
          </a:p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0"/>
            <a:ext cx="7632700" cy="76517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</a:rPr>
              <a:t>SECRETARIA MUNICIPAL DE SAÚDE DE GOIÂNIA</a:t>
            </a:r>
            <a:r>
              <a:rPr lang="pt-BR" sz="5400" b="1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Calibri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Calibri" charset="0"/>
              </a:rPr>
              <a:t>IRETORIA </a:t>
            </a:r>
            <a:r>
              <a:rPr lang="pt-BR" sz="2000" b="1" dirty="0">
                <a:solidFill>
                  <a:schemeClr val="bg1"/>
                </a:solidFill>
                <a:latin typeface="Calibri" charset="0"/>
              </a:rPr>
              <a:t>DE REGULAÇÃO AVALIAÇÃO E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582</TotalTime>
  <Words>2399</Words>
  <Application>Microsoft Office PowerPoint</Application>
  <PresentationFormat>Apresentação na tela (4:3)</PresentationFormat>
  <Paragraphs>764</Paragraphs>
  <Slides>64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Breeze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MARCO LEGAL NO ESTADO</vt:lpstr>
      <vt:lpstr>MARCO LEGAL NO ESTADO</vt:lpstr>
      <vt:lpstr>Slide 15</vt:lpstr>
      <vt:lpstr>Slide 16</vt:lpstr>
      <vt:lpstr>Slide 17</vt:lpstr>
      <vt:lpstr>Slide 18</vt:lpstr>
      <vt:lpstr>População Residente - Goiás. População Residente por Município e Regional de Saúde. REGIONAL DE SAÚDE: CENTRAL Período: 2010. Municípios que Realizam Emissão de Vale-Exames. Representante da Central de Regulação dos Municípios.</vt:lpstr>
      <vt:lpstr>Slide 20</vt:lpstr>
      <vt:lpstr>Anicuns 01 USB –  Goiania 85 KM Anicuns – USA - Trindade 59,2 Km</vt:lpstr>
      <vt:lpstr>           Itauçu 01 USB –USA Trindade 67,3 KM Itauçu –USA Trindade 67,6 Km                   USA- Goiânia 72,4 Km </vt:lpstr>
      <vt:lpstr>Neropolis 01 USB - USA Goiânia 34,5 Km           USA Trindade 55,3 Km Nova Veneza – USB Nerópolis 13 Km                        USA Trindade 46,8Km                        USA Goiânia 47,9 Km </vt:lpstr>
      <vt:lpstr> Petrolina de Goias 01 USB– USA Goiânia  72 Km </vt:lpstr>
      <vt:lpstr>Inhumas 01 USB – USA- Goiânia 48,7 Km     USA- Trindade 43 Km Caturaí – USB Inhumas 14,1 Km                   USA Trindade 48,6 Km                   USA Goiânia  53,3 Km  </vt:lpstr>
      <vt:lpstr>Guapo 01 USB – USA Goiânia 37,4 Km                           USA Trindade 51,4 Km Abadia de Goiás - USB Guapo 14,8 Km        USA Goiânia 22,5 Km                              USA Trindade 36,5 Km </vt:lpstr>
      <vt:lpstr>Goianira 01 USB – USA Goiânia 28,2 Km                              USA Trindade 38,8 Km Brazabrantes –USB Goianira 13,5 Km                            USA Goiania  40,1 Km                            USA Trindade 50,7 Km </vt:lpstr>
      <vt:lpstr>Slide 28</vt:lpstr>
      <vt:lpstr>Slide 29</vt:lpstr>
      <vt:lpstr>Slide 30</vt:lpstr>
      <vt:lpstr>Slide 31</vt:lpstr>
      <vt:lpstr>Slide 32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Slide 36</vt:lpstr>
      <vt:lpstr>SECRETARIA MUNICIPAL DE SAÚDE DE GOIÂNIA DIRETORIA DE REGULAÇÃO AVALIAÇÃO E CONTROLE</vt:lpstr>
      <vt:lpstr>Slide 38</vt:lpstr>
      <vt:lpstr>Slide 39</vt:lpstr>
      <vt:lpstr>SECRETARIA MUNICIPAL DE SAÚDE DE GOIÂNIA DIRETORIA DE REGULAÇÃO AVALIAÇÃO E CONTROLE</vt:lpstr>
      <vt:lpstr>Slide 41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SECRETARIA MUNICIPAL DE SAÚDE DE GOIÂNIA DIRETORIA DE REGULAÇÃO AVALIAÇÃO E CONTROLE</vt:lpstr>
      <vt:lpstr>Slide 62</vt:lpstr>
      <vt:lpstr>SECRETARIA MUNICIPAL DE SAÚDE DE GOIÂNIA DIRETORIA DE REGULAÇÃO AVALIAÇÃO E CONTROLE</vt:lpstr>
      <vt:lpstr>SECRETARIA MUNICIPAL DE SAÚDE DE GOIÂNIA DIRETORIA DE REGULAÇÃO AVALIAÇÃO E CONTROLE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Maria Danda Garcia</dc:creator>
  <cp:lastModifiedBy>Computador</cp:lastModifiedBy>
  <cp:revision>81</cp:revision>
  <dcterms:created xsi:type="dcterms:W3CDTF">2011-09-14T19:34:34Z</dcterms:created>
  <dcterms:modified xsi:type="dcterms:W3CDTF">2011-09-17T01:53:36Z</dcterms:modified>
</cp:coreProperties>
</file>